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tags/tag6.xml" ContentType="application/vnd.openxmlformats-officedocument.presentationml.tags+xml"/>
  <Override PartName="/ppt/notesSlides/notesSlide7.xml" ContentType="application/vnd.openxmlformats-officedocument.presentationml.notesSlide+xml"/>
  <Override PartName="/ppt/tags/tag7.xml" ContentType="application/vnd.openxmlformats-officedocument.presentationml.tags+xml"/>
  <Override PartName="/ppt/notesSlides/notesSlide8.xml" ContentType="application/vnd.openxmlformats-officedocument.presentationml.notesSlide+xml"/>
  <Override PartName="/ppt/tags/tag8.xml" ContentType="application/vnd.openxmlformats-officedocument.presentationml.tags+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9.xml" ContentType="application/vnd.openxmlformats-officedocument.presentationml.tags+xml"/>
  <Override PartName="/ppt/notesSlides/notesSlide10.xml" ContentType="application/vnd.openxmlformats-officedocument.presentationml.notesSlide+xml"/>
  <Override PartName="/ppt/tags/tag10.xml" ContentType="application/vnd.openxmlformats-officedocument.presentationml.tags+xml"/>
  <Override PartName="/ppt/notesSlides/notesSlide11.xml" ContentType="application/vnd.openxmlformats-officedocument.presentationml.notesSlide+xml"/>
  <Override PartName="/ppt/tags/tag11.xml" ContentType="application/vnd.openxmlformats-officedocument.presentationml.tags+xml"/>
  <Override PartName="/ppt/notesSlides/notesSlide12.xml" ContentType="application/vnd.openxmlformats-officedocument.presentationml.notesSlide+xml"/>
  <Override PartName="/ppt/tags/tag12.xml" ContentType="application/vnd.openxmlformats-officedocument.presentationml.tags+xml"/>
  <Override PartName="/ppt/notesSlides/notesSlide13.xml" ContentType="application/vnd.openxmlformats-officedocument.presentationml.notesSlide+xml"/>
  <Override PartName="/ppt/tags/tag13.xml" ContentType="application/vnd.openxmlformats-officedocument.presentationml.tags+xml"/>
  <Override PartName="/ppt/notesSlides/notesSlide14.xml" ContentType="application/vnd.openxmlformats-officedocument.presentationml.notesSlide+xml"/>
  <Override PartName="/ppt/tags/tag14.xml" ContentType="application/vnd.openxmlformats-officedocument.presentationml.tags+xml"/>
  <Override PartName="/ppt/notesSlides/notesSlide15.xml" ContentType="application/vnd.openxmlformats-officedocument.presentationml.notesSlide+xml"/>
  <Override PartName="/ppt/tags/tag15.xml" ContentType="application/vnd.openxmlformats-officedocument.presentationml.tags+xml"/>
  <Override PartName="/ppt/notesSlides/notesSlide16.xml" ContentType="application/vnd.openxmlformats-officedocument.presentationml.notesSlide+xml"/>
  <Override PartName="/ppt/tags/tag16.xml" ContentType="application/vnd.openxmlformats-officedocument.presentationml.tags+xml"/>
  <Override PartName="/ppt/notesSlides/notesSlide17.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tags/tag33.xml" ContentType="application/vnd.openxmlformats-officedocument.presentationml.tags+xml"/>
  <Override PartName="/ppt/notesSlides/notesSlide3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34.xml" ContentType="application/vnd.openxmlformats-officedocument.presentationml.tags+xml"/>
  <Override PartName="/ppt/notesSlides/notesSlide35.xml" ContentType="application/vnd.openxmlformats-officedocument.presentationml.notesSlide+xml"/>
  <Override PartName="/ppt/tags/tag35.xml" ContentType="application/vnd.openxmlformats-officedocument.presentationml.tags+xml"/>
  <Override PartName="/ppt/notesSlides/notesSlide36.xml" ContentType="application/vnd.openxmlformats-officedocument.presentationml.notesSlide+xml"/>
  <Override PartName="/ppt/tags/tag36.xml" ContentType="application/vnd.openxmlformats-officedocument.presentationml.tags+xml"/>
  <Override PartName="/ppt/notesSlides/notesSlide37.xml" ContentType="application/vnd.openxmlformats-officedocument.presentationml.notesSlide+xml"/>
  <Override PartName="/ppt/tags/tag37.xml" ContentType="application/vnd.openxmlformats-officedocument.presentationml.tags+xml"/>
  <Override PartName="/ppt/notesSlides/notesSlide38.xml" ContentType="application/vnd.openxmlformats-officedocument.presentationml.notesSlide+xml"/>
  <Override PartName="/ppt/tags/tag38.xml" ContentType="application/vnd.openxmlformats-officedocument.presentationml.tags+xml"/>
  <Override PartName="/ppt/notesSlides/notesSlide39.xml" ContentType="application/vnd.openxmlformats-officedocument.presentationml.notesSlide+xml"/>
  <Override PartName="/ppt/tags/tag39.xml" ContentType="application/vnd.openxmlformats-officedocument.presentationml.tags+xml"/>
  <Override PartName="/ppt/notesSlides/notesSlide40.xml" ContentType="application/vnd.openxmlformats-officedocument.presentationml.notesSlide+xml"/>
  <Override PartName="/ppt/tags/tag40.xml" ContentType="application/vnd.openxmlformats-officedocument.presentationml.tags+xml"/>
  <Override PartName="/ppt/notesSlides/notesSlide41.xml" ContentType="application/vnd.openxmlformats-officedocument.presentationml.notesSlide+xml"/>
  <Override PartName="/ppt/tags/tag41.xml" ContentType="application/vnd.openxmlformats-officedocument.presentationml.tags+xml"/>
  <Override PartName="/ppt/notesSlides/notesSlide42.xml" ContentType="application/vnd.openxmlformats-officedocument.presentationml.notesSlide+xml"/>
  <Override PartName="/ppt/tags/tag42.xml" ContentType="application/vnd.openxmlformats-officedocument.presentationml.tags+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43.xml" ContentType="application/vnd.openxmlformats-officedocument.presentationml.tags+xml"/>
  <Override PartName="/ppt/notesSlides/notesSlide43.xml" ContentType="application/vnd.openxmlformats-officedocument.presentationml.notesSlide+xml"/>
  <Override PartName="/ppt/tags/tag44.xml" ContentType="application/vnd.openxmlformats-officedocument.presentationml.tags+xml"/>
  <Override PartName="/ppt/notesSlides/notesSlide44.xml" ContentType="application/vnd.openxmlformats-officedocument.presentationml.notesSlide+xml"/>
  <Override PartName="/ppt/tags/tag45.xml" ContentType="application/vnd.openxmlformats-officedocument.presentationml.tags+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6"/>
  </p:notesMasterIdLst>
  <p:sldIdLst>
    <p:sldId id="2142535129" r:id="rId2"/>
    <p:sldId id="2142535186" r:id="rId3"/>
    <p:sldId id="2142535195" r:id="rId4"/>
    <p:sldId id="2142535196" r:id="rId5"/>
    <p:sldId id="2142535197" r:id="rId6"/>
    <p:sldId id="2142535257" r:id="rId7"/>
    <p:sldId id="2142535198" r:id="rId8"/>
    <p:sldId id="2142535199" r:id="rId9"/>
    <p:sldId id="2142535225" r:id="rId10"/>
    <p:sldId id="2142535230" r:id="rId11"/>
    <p:sldId id="2142535224" r:id="rId12"/>
    <p:sldId id="2142535215" r:id="rId13"/>
    <p:sldId id="2142535254" r:id="rId14"/>
    <p:sldId id="2142535200" r:id="rId15"/>
    <p:sldId id="2142535205" r:id="rId16"/>
    <p:sldId id="2142535253" r:id="rId17"/>
    <p:sldId id="2142535216" r:id="rId18"/>
    <p:sldId id="2142535171" r:id="rId19"/>
    <p:sldId id="2142535232" r:id="rId20"/>
    <p:sldId id="2142535172" r:id="rId21"/>
    <p:sldId id="2142535174" r:id="rId22"/>
    <p:sldId id="2142535231" r:id="rId23"/>
    <p:sldId id="2142535233" r:id="rId24"/>
    <p:sldId id="2142535234" r:id="rId25"/>
    <p:sldId id="2142535235" r:id="rId26"/>
    <p:sldId id="2142535236" r:id="rId27"/>
    <p:sldId id="257" r:id="rId28"/>
    <p:sldId id="258" r:id="rId29"/>
    <p:sldId id="259" r:id="rId30"/>
    <p:sldId id="260" r:id="rId31"/>
    <p:sldId id="261" r:id="rId32"/>
    <p:sldId id="262" r:id="rId33"/>
    <p:sldId id="263" r:id="rId34"/>
    <p:sldId id="264" r:id="rId35"/>
    <p:sldId id="265" r:id="rId36"/>
    <p:sldId id="266" r:id="rId37"/>
    <p:sldId id="267" r:id="rId38"/>
    <p:sldId id="2142535202" r:id="rId39"/>
    <p:sldId id="2142535238" r:id="rId40"/>
    <p:sldId id="2142535226" r:id="rId41"/>
    <p:sldId id="2142535219" r:id="rId42"/>
    <p:sldId id="2142535237" r:id="rId43"/>
    <p:sldId id="2142535249" r:id="rId44"/>
    <p:sldId id="2142535251" r:id="rId45"/>
    <p:sldId id="2142535258" r:id="rId46"/>
    <p:sldId id="2142535259" r:id="rId47"/>
    <p:sldId id="2142535260" r:id="rId48"/>
    <p:sldId id="2142535261" r:id="rId49"/>
    <p:sldId id="2142535262" r:id="rId50"/>
    <p:sldId id="2142535229" r:id="rId51"/>
    <p:sldId id="2142535256" r:id="rId52"/>
    <p:sldId id="2142535255" r:id="rId53"/>
    <p:sldId id="2142535239" r:id="rId54"/>
    <p:sldId id="2142535241" r:id="rId55"/>
    <p:sldId id="2142535242" r:id="rId56"/>
    <p:sldId id="2142535245" r:id="rId57"/>
    <p:sldId id="2142535244" r:id="rId58"/>
    <p:sldId id="2142535243" r:id="rId59"/>
    <p:sldId id="2142535228" r:id="rId60"/>
    <p:sldId id="2142535240" r:id="rId61"/>
    <p:sldId id="270" r:id="rId62"/>
    <p:sldId id="2142535246" r:id="rId63"/>
    <p:sldId id="2142535247" r:id="rId64"/>
    <p:sldId id="2142535248" r:id="rId65"/>
  </p:sldIdLst>
  <p:sldSz cx="12192000" cy="6858000"/>
  <p:notesSz cx="6858000" cy="9144000"/>
  <p:defaultTextStyle>
    <a:defPPr>
      <a:defRPr lang="ru-K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Пользователь" initials="П" lastIdx="2" clrIdx="0">
    <p:extLst>
      <p:ext uri="{19B8F6BF-5375-455C-9EA6-DF929625EA0E}">
        <p15:presenceInfo xmlns:p15="http://schemas.microsoft.com/office/powerpoint/2012/main" userId="Пользователь"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963A"/>
    <a:srgbClr val="F9CA6D"/>
    <a:srgbClr val="FAB36C"/>
    <a:srgbClr val="6594F1"/>
    <a:srgbClr val="8FB1F5"/>
    <a:srgbClr val="37ADCD"/>
    <a:srgbClr val="54709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90" autoAdjust="0"/>
    <p:restoredTop sz="78179" autoAdjust="0"/>
  </p:normalViewPr>
  <p:slideViewPr>
    <p:cSldViewPr snapToGrid="0" showGuides="1">
      <p:cViewPr varScale="1">
        <p:scale>
          <a:sx n="55" d="100"/>
          <a:sy n="55" d="100"/>
        </p:scale>
        <p:origin x="1115" y="35"/>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commentAuthors" Target="commentAuthor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600" b="1" i="0" u="none" strike="noStrike" kern="1200" spc="0" baseline="0">
                <a:solidFill>
                  <a:sysClr val="windowText" lastClr="000000">
                    <a:lumMod val="65000"/>
                    <a:lumOff val="35000"/>
                  </a:sysClr>
                </a:solidFill>
                <a:latin typeface="+mn-lt"/>
                <a:ea typeface="+mn-ea"/>
                <a:cs typeface="+mn-cs"/>
              </a:defRPr>
            </a:pPr>
            <a:r>
              <a:rPr lang="kk-KZ" sz="1600" b="1" dirty="0"/>
              <a:t>ӨНДІРІСТЕГІ ЖАЗАТАЙЫМ ОҚИҒАЛАР НӘТИЖЕСІНДЕ ЗАРДАП ШЕККЕНДЕР</a:t>
            </a:r>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600" b="1" i="0" u="none" strike="noStrike" kern="1200" spc="0" baseline="0">
              <a:solidFill>
                <a:sysClr val="windowText" lastClr="000000">
                  <a:lumMod val="65000"/>
                  <a:lumOff val="35000"/>
                </a:sysClr>
              </a:solidFill>
              <a:latin typeface="+mn-lt"/>
              <a:ea typeface="+mn-ea"/>
              <a:cs typeface="+mn-cs"/>
            </a:defRPr>
          </a:pPr>
          <a:endParaRPr lang="ru-KZ"/>
        </a:p>
      </c:txPr>
    </c:title>
    <c:autoTitleDeleted val="0"/>
    <c:plotArea>
      <c:layout>
        <c:manualLayout>
          <c:layoutTarget val="inner"/>
          <c:xMode val="edge"/>
          <c:yMode val="edge"/>
          <c:x val="4.1019917525576009E-2"/>
          <c:y val="0.20036464299306297"/>
          <c:w val="0.94613368492798477"/>
          <c:h val="0.59929617921520917"/>
        </c:manualLayout>
      </c:layout>
      <c:barChart>
        <c:barDir val="col"/>
        <c:grouping val="clustered"/>
        <c:varyColors val="0"/>
        <c:ser>
          <c:idx val="0"/>
          <c:order val="0"/>
          <c:tx>
            <c:strRef>
              <c:f>Лист1!$F$24</c:f>
              <c:strCache>
                <c:ptCount val="1"/>
                <c:pt idx="0">
                  <c:v>Өндірісте барлығы зардап шеккендер, адам</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ru-KZ"/>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Лист1!$E$25:$E$30</c:f>
              <c:strCache>
                <c:ptCount val="6"/>
                <c:pt idx="0">
                  <c:v>2021</c:v>
                </c:pt>
                <c:pt idx="1">
                  <c:v>2022</c:v>
                </c:pt>
                <c:pt idx="2">
                  <c:v>2023</c:v>
                </c:pt>
                <c:pt idx="3">
                  <c:v>2024</c:v>
                </c:pt>
                <c:pt idx="4">
                  <c:v>2025</c:v>
                </c:pt>
                <c:pt idx="5">
                  <c:v>2026 жылдың 6 айы</c:v>
                </c:pt>
              </c:strCache>
            </c:strRef>
          </c:cat>
          <c:val>
            <c:numRef>
              <c:f>Лист1!$F$25:$F$30</c:f>
              <c:numCache>
                <c:formatCode>#,##0</c:formatCode>
                <c:ptCount val="6"/>
                <c:pt idx="0">
                  <c:v>1465</c:v>
                </c:pt>
                <c:pt idx="1">
                  <c:v>1465</c:v>
                </c:pt>
                <c:pt idx="2">
                  <c:v>1472</c:v>
                </c:pt>
                <c:pt idx="3">
                  <c:v>1408</c:v>
                </c:pt>
                <c:pt idx="4">
                  <c:v>1345</c:v>
                </c:pt>
                <c:pt idx="5">
                  <c:v>584</c:v>
                </c:pt>
              </c:numCache>
            </c:numRef>
          </c:val>
          <c:extLst>
            <c:ext xmlns:c16="http://schemas.microsoft.com/office/drawing/2014/chart" uri="{C3380CC4-5D6E-409C-BE32-E72D297353CC}">
              <c16:uniqueId val="{00000000-D2C6-495C-92F7-59E5FFCD861F}"/>
            </c:ext>
          </c:extLst>
        </c:ser>
        <c:ser>
          <c:idx val="1"/>
          <c:order val="1"/>
          <c:tx>
            <c:strRef>
              <c:f>Лист1!$G$24</c:f>
              <c:strCache>
                <c:ptCount val="1"/>
                <c:pt idx="0">
                  <c:v>Оның ішінде қаза болғандар, адам</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ru-KZ"/>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Лист1!$E$25:$E$30</c:f>
              <c:strCache>
                <c:ptCount val="6"/>
                <c:pt idx="0">
                  <c:v>2021</c:v>
                </c:pt>
                <c:pt idx="1">
                  <c:v>2022</c:v>
                </c:pt>
                <c:pt idx="2">
                  <c:v>2023</c:v>
                </c:pt>
                <c:pt idx="3">
                  <c:v>2024</c:v>
                </c:pt>
                <c:pt idx="4">
                  <c:v>2025</c:v>
                </c:pt>
                <c:pt idx="5">
                  <c:v>2026 жылдың 6 айы</c:v>
                </c:pt>
              </c:strCache>
            </c:strRef>
          </c:cat>
          <c:val>
            <c:numRef>
              <c:f>Лист1!$G$25:$G$30</c:f>
              <c:numCache>
                <c:formatCode>General</c:formatCode>
                <c:ptCount val="6"/>
                <c:pt idx="0">
                  <c:v>200</c:v>
                </c:pt>
                <c:pt idx="1">
                  <c:v>203</c:v>
                </c:pt>
                <c:pt idx="2">
                  <c:v>251</c:v>
                </c:pt>
                <c:pt idx="3">
                  <c:v>202</c:v>
                </c:pt>
                <c:pt idx="4">
                  <c:v>188</c:v>
                </c:pt>
                <c:pt idx="5">
                  <c:v>77</c:v>
                </c:pt>
              </c:numCache>
            </c:numRef>
          </c:val>
          <c:extLst>
            <c:ext xmlns:c16="http://schemas.microsoft.com/office/drawing/2014/chart" uri="{C3380CC4-5D6E-409C-BE32-E72D297353CC}">
              <c16:uniqueId val="{00000001-D2C6-495C-92F7-59E5FFCD861F}"/>
            </c:ext>
          </c:extLst>
        </c:ser>
        <c:dLbls>
          <c:dLblPos val="outEnd"/>
          <c:showLegendKey val="0"/>
          <c:showVal val="1"/>
          <c:showCatName val="0"/>
          <c:showSerName val="0"/>
          <c:showPercent val="0"/>
          <c:showBubbleSize val="0"/>
        </c:dLbls>
        <c:gapWidth val="219"/>
        <c:overlap val="-27"/>
        <c:axId val="2011655664"/>
        <c:axId val="1915411968"/>
      </c:barChart>
      <c:catAx>
        <c:axId val="2011655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ru-KZ"/>
          </a:p>
        </c:txPr>
        <c:crossAx val="1915411968"/>
        <c:crosses val="autoZero"/>
        <c:auto val="1"/>
        <c:lblAlgn val="ctr"/>
        <c:lblOffset val="100"/>
        <c:noMultiLvlLbl val="0"/>
      </c:catAx>
      <c:valAx>
        <c:axId val="19154119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u-KZ"/>
          </a:p>
        </c:txPr>
        <c:crossAx val="2011655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ru-KZ"/>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KZ"/>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190CE97-1ECC-4CD7-805E-67015908EC62}" type="doc">
      <dgm:prSet loTypeId="urn:microsoft.com/office/officeart/2005/8/layout/pyramid3" loCatId="pyramid" qsTypeId="urn:microsoft.com/office/officeart/2005/8/quickstyle/simple1#3" qsCatId="simple" csTypeId="urn:microsoft.com/office/officeart/2005/8/colors/accent1_2#3" csCatId="accent1" phldr="1"/>
      <dgm:spPr/>
      <dgm:t>
        <a:bodyPr/>
        <a:lstStyle/>
        <a:p>
          <a:endParaRPr lang="ru-RU"/>
        </a:p>
      </dgm:t>
    </dgm:pt>
    <dgm:pt modelId="{5BA9CA49-DF53-4253-AB09-8920F4C6AC75}">
      <dgm:prSet custT="1"/>
      <dgm:spPr>
        <a:solidFill>
          <a:srgbClr val="00B050"/>
        </a:solidFill>
      </dgm:spPr>
      <dgm:t>
        <a:bodyPr/>
        <a:lstStyle/>
        <a:p>
          <a:r>
            <a:rPr lang="kk-KZ" sz="1400" b="1" dirty="0"/>
            <a:t>Жою</a:t>
          </a:r>
        </a:p>
      </dgm:t>
    </dgm:pt>
    <dgm:pt modelId="{E4A41AB9-2425-4192-8DDC-E20A191777B2}" type="parTrans" cxnId="{07F4ED48-CCAE-4E2F-A85B-9B95A1F26487}">
      <dgm:prSet/>
      <dgm:spPr/>
      <dgm:t>
        <a:bodyPr/>
        <a:lstStyle/>
        <a:p>
          <a:endParaRPr lang="ru-RU"/>
        </a:p>
      </dgm:t>
    </dgm:pt>
    <dgm:pt modelId="{EAA56C95-670C-46F4-AFCE-C1A21879C142}" type="sibTrans" cxnId="{07F4ED48-CCAE-4E2F-A85B-9B95A1F26487}">
      <dgm:prSet/>
      <dgm:spPr/>
      <dgm:t>
        <a:bodyPr/>
        <a:lstStyle/>
        <a:p>
          <a:endParaRPr lang="ru-RU"/>
        </a:p>
      </dgm:t>
    </dgm:pt>
    <dgm:pt modelId="{293FA72F-4041-481D-9F63-F89D00D391CD}">
      <dgm:prSet custT="1"/>
      <dgm:spPr>
        <a:solidFill>
          <a:srgbClr val="92D050"/>
        </a:solidFill>
      </dgm:spPr>
      <dgm:t>
        <a:bodyPr/>
        <a:lstStyle/>
        <a:p>
          <a:r>
            <a:rPr lang="kk-KZ" sz="1400" b="1" dirty="0"/>
            <a:t>Ауыстыру</a:t>
          </a:r>
        </a:p>
      </dgm:t>
    </dgm:pt>
    <dgm:pt modelId="{FD4A2B5F-4D86-4CAC-A9AE-C1BC75301D71}" type="parTrans" cxnId="{9C99F14F-C40E-4321-8B26-3895FA53D0C2}">
      <dgm:prSet/>
      <dgm:spPr/>
      <dgm:t>
        <a:bodyPr/>
        <a:lstStyle/>
        <a:p>
          <a:endParaRPr lang="ru-RU"/>
        </a:p>
      </dgm:t>
    </dgm:pt>
    <dgm:pt modelId="{81BD765C-9ED0-418B-A19B-D6490076F738}" type="sibTrans" cxnId="{9C99F14F-C40E-4321-8B26-3895FA53D0C2}">
      <dgm:prSet/>
      <dgm:spPr/>
      <dgm:t>
        <a:bodyPr/>
        <a:lstStyle/>
        <a:p>
          <a:endParaRPr lang="ru-RU"/>
        </a:p>
      </dgm:t>
    </dgm:pt>
    <dgm:pt modelId="{D38E8356-63DF-443D-A5AB-77762B3212CB}">
      <dgm:prSet custT="1"/>
      <dgm:spPr>
        <a:solidFill>
          <a:schemeClr val="accent6">
            <a:lumMod val="60000"/>
            <a:lumOff val="40000"/>
          </a:schemeClr>
        </a:solidFill>
      </dgm:spPr>
      <dgm:t>
        <a:bodyPr/>
        <a:lstStyle/>
        <a:p>
          <a:r>
            <a:rPr lang="kk-KZ" sz="1600" b="1" i="0" u="none" dirty="0"/>
            <a:t>Инженерлік шешімдер</a:t>
          </a:r>
          <a:endParaRPr lang="ru-RU" sz="1600" dirty="0"/>
        </a:p>
      </dgm:t>
    </dgm:pt>
    <dgm:pt modelId="{4511EA91-13C7-4831-864C-CA8E3A27DD0C}" type="parTrans" cxnId="{2E676F9B-BDC5-49B7-964A-3BACBF4B0274}">
      <dgm:prSet/>
      <dgm:spPr/>
      <dgm:t>
        <a:bodyPr/>
        <a:lstStyle/>
        <a:p>
          <a:endParaRPr lang="ru-RU"/>
        </a:p>
      </dgm:t>
    </dgm:pt>
    <dgm:pt modelId="{D080DDF1-7BF8-406C-BAC8-7425B73D82C2}" type="sibTrans" cxnId="{2E676F9B-BDC5-49B7-964A-3BACBF4B0274}">
      <dgm:prSet/>
      <dgm:spPr/>
      <dgm:t>
        <a:bodyPr/>
        <a:lstStyle/>
        <a:p>
          <a:endParaRPr lang="ru-RU"/>
        </a:p>
      </dgm:t>
    </dgm:pt>
    <dgm:pt modelId="{0C80C245-C6A6-4E76-BFEC-9BD7A813BDE2}">
      <dgm:prSet custT="1"/>
      <dgm:spPr>
        <a:solidFill>
          <a:srgbClr val="FFFF00"/>
        </a:solidFill>
      </dgm:spPr>
      <dgm:t>
        <a:bodyPr/>
        <a:lstStyle/>
        <a:p>
          <a:r>
            <a:rPr lang="kk-KZ" sz="1600" b="1" baseline="0" dirty="0"/>
            <a:t>Әкімш. бақылау (ұйымд. іс-шаралар)</a:t>
          </a:r>
          <a:endParaRPr lang="ru-RU" sz="1600" b="1" dirty="0"/>
        </a:p>
      </dgm:t>
    </dgm:pt>
    <dgm:pt modelId="{EE4CBD13-65CB-472B-9DDF-A5CF03BD0902}" type="parTrans" cxnId="{995D4BE3-1240-445D-B950-7385067BD7CE}">
      <dgm:prSet/>
      <dgm:spPr/>
      <dgm:t>
        <a:bodyPr/>
        <a:lstStyle/>
        <a:p>
          <a:endParaRPr lang="ru-RU"/>
        </a:p>
      </dgm:t>
    </dgm:pt>
    <dgm:pt modelId="{16618801-B3D0-4617-8E53-6997E62B590D}" type="sibTrans" cxnId="{995D4BE3-1240-445D-B950-7385067BD7CE}">
      <dgm:prSet/>
      <dgm:spPr/>
      <dgm:t>
        <a:bodyPr/>
        <a:lstStyle/>
        <a:p>
          <a:endParaRPr lang="ru-RU"/>
        </a:p>
      </dgm:t>
    </dgm:pt>
    <dgm:pt modelId="{6D02D24F-9843-4A15-B67A-87EE24EE7587}">
      <dgm:prSet custT="1"/>
      <dgm:spPr>
        <a:solidFill>
          <a:srgbClr val="FFC000"/>
        </a:solidFill>
      </dgm:spPr>
      <dgm:t>
        <a:bodyPr/>
        <a:lstStyle/>
        <a:p>
          <a:r>
            <a:rPr lang="kk-KZ" sz="1600" dirty="0"/>
            <a:t>ЖҚҚ</a:t>
          </a:r>
        </a:p>
      </dgm:t>
    </dgm:pt>
    <dgm:pt modelId="{87273082-9189-47DA-AE81-FA1CA22586EE}" type="parTrans" cxnId="{A67CE8A1-B7DA-4C69-8352-C490544F6BF5}">
      <dgm:prSet/>
      <dgm:spPr/>
      <dgm:t>
        <a:bodyPr/>
        <a:lstStyle/>
        <a:p>
          <a:endParaRPr lang="ru-RU"/>
        </a:p>
      </dgm:t>
    </dgm:pt>
    <dgm:pt modelId="{A4E21DB6-6FAC-435D-9D39-1DFA78067BA8}" type="sibTrans" cxnId="{A67CE8A1-B7DA-4C69-8352-C490544F6BF5}">
      <dgm:prSet/>
      <dgm:spPr/>
      <dgm:t>
        <a:bodyPr/>
        <a:lstStyle/>
        <a:p>
          <a:endParaRPr lang="ru-RU"/>
        </a:p>
      </dgm:t>
    </dgm:pt>
    <dgm:pt modelId="{D96F9890-AC46-43B0-BDD3-8959C28A4F71}" type="pres">
      <dgm:prSet presAssocID="{C190CE97-1ECC-4CD7-805E-67015908EC62}" presName="Name0" presStyleCnt="0">
        <dgm:presLayoutVars>
          <dgm:dir/>
          <dgm:animLvl val="lvl"/>
          <dgm:resizeHandles val="exact"/>
        </dgm:presLayoutVars>
      </dgm:prSet>
      <dgm:spPr/>
    </dgm:pt>
    <dgm:pt modelId="{9248F9A7-0CA2-4F2E-AA85-75F1C867A914}" type="pres">
      <dgm:prSet presAssocID="{5BA9CA49-DF53-4253-AB09-8920F4C6AC75}" presName="Name8" presStyleCnt="0"/>
      <dgm:spPr/>
    </dgm:pt>
    <dgm:pt modelId="{EE013889-D61B-45C4-B6DF-13B31185431C}" type="pres">
      <dgm:prSet presAssocID="{5BA9CA49-DF53-4253-AB09-8920F4C6AC75}" presName="level" presStyleLbl="node1" presStyleIdx="0" presStyleCnt="5" custLinFactNeighborX="152" custLinFactNeighborY="-4156">
        <dgm:presLayoutVars>
          <dgm:chMax val="1"/>
          <dgm:bulletEnabled val="1"/>
        </dgm:presLayoutVars>
      </dgm:prSet>
      <dgm:spPr/>
    </dgm:pt>
    <dgm:pt modelId="{FE05FF37-20B2-4DAB-A6DC-3A60E369A8B6}" type="pres">
      <dgm:prSet presAssocID="{5BA9CA49-DF53-4253-AB09-8920F4C6AC75}" presName="levelTx" presStyleLbl="revTx" presStyleIdx="0" presStyleCnt="0">
        <dgm:presLayoutVars>
          <dgm:chMax val="1"/>
          <dgm:bulletEnabled val="1"/>
        </dgm:presLayoutVars>
      </dgm:prSet>
      <dgm:spPr/>
    </dgm:pt>
    <dgm:pt modelId="{C4DD516D-1503-4AAA-A977-E1B8D3090136}" type="pres">
      <dgm:prSet presAssocID="{293FA72F-4041-481D-9F63-F89D00D391CD}" presName="Name8" presStyleCnt="0"/>
      <dgm:spPr/>
    </dgm:pt>
    <dgm:pt modelId="{F03075F1-346D-45DB-962D-B76056E26522}" type="pres">
      <dgm:prSet presAssocID="{293FA72F-4041-481D-9F63-F89D00D391CD}" presName="level" presStyleLbl="node1" presStyleIdx="1" presStyleCnt="5" custLinFactNeighborX="0" custLinFactNeighborY="-1692">
        <dgm:presLayoutVars>
          <dgm:chMax val="1"/>
          <dgm:bulletEnabled val="1"/>
        </dgm:presLayoutVars>
      </dgm:prSet>
      <dgm:spPr/>
    </dgm:pt>
    <dgm:pt modelId="{8F839B53-6483-4121-978A-AA5C2A516F2B}" type="pres">
      <dgm:prSet presAssocID="{293FA72F-4041-481D-9F63-F89D00D391CD}" presName="levelTx" presStyleLbl="revTx" presStyleIdx="0" presStyleCnt="0">
        <dgm:presLayoutVars>
          <dgm:chMax val="1"/>
          <dgm:bulletEnabled val="1"/>
        </dgm:presLayoutVars>
      </dgm:prSet>
      <dgm:spPr/>
    </dgm:pt>
    <dgm:pt modelId="{29C76E64-BEE2-4EA2-8491-6E8C4F5228BA}" type="pres">
      <dgm:prSet presAssocID="{D38E8356-63DF-443D-A5AB-77762B3212CB}" presName="Name8" presStyleCnt="0"/>
      <dgm:spPr/>
    </dgm:pt>
    <dgm:pt modelId="{D1F8F4E7-2B3A-4475-9590-41E2BF8FD55B}" type="pres">
      <dgm:prSet presAssocID="{D38E8356-63DF-443D-A5AB-77762B3212CB}" presName="level" presStyleLbl="node1" presStyleIdx="2" presStyleCnt="5">
        <dgm:presLayoutVars>
          <dgm:chMax val="1"/>
          <dgm:bulletEnabled val="1"/>
        </dgm:presLayoutVars>
      </dgm:prSet>
      <dgm:spPr/>
    </dgm:pt>
    <dgm:pt modelId="{A3961C6D-DDDA-448B-AA53-12C44F13F213}" type="pres">
      <dgm:prSet presAssocID="{D38E8356-63DF-443D-A5AB-77762B3212CB}" presName="levelTx" presStyleLbl="revTx" presStyleIdx="0" presStyleCnt="0">
        <dgm:presLayoutVars>
          <dgm:chMax val="1"/>
          <dgm:bulletEnabled val="1"/>
        </dgm:presLayoutVars>
      </dgm:prSet>
      <dgm:spPr/>
    </dgm:pt>
    <dgm:pt modelId="{D00957BB-419B-4E28-A5C6-BACFFEE6E4B4}" type="pres">
      <dgm:prSet presAssocID="{0C80C245-C6A6-4E76-BFEC-9BD7A813BDE2}" presName="Name8" presStyleCnt="0"/>
      <dgm:spPr/>
    </dgm:pt>
    <dgm:pt modelId="{8F4AAEA3-3FC1-4585-B289-5B6016F88623}" type="pres">
      <dgm:prSet presAssocID="{0C80C245-C6A6-4E76-BFEC-9BD7A813BDE2}" presName="level" presStyleLbl="node1" presStyleIdx="3" presStyleCnt="5">
        <dgm:presLayoutVars>
          <dgm:chMax val="1"/>
          <dgm:bulletEnabled val="1"/>
        </dgm:presLayoutVars>
      </dgm:prSet>
      <dgm:spPr/>
    </dgm:pt>
    <dgm:pt modelId="{9A2D78C5-1592-4BF1-B241-570B72FCF65B}" type="pres">
      <dgm:prSet presAssocID="{0C80C245-C6A6-4E76-BFEC-9BD7A813BDE2}" presName="levelTx" presStyleLbl="revTx" presStyleIdx="0" presStyleCnt="0">
        <dgm:presLayoutVars>
          <dgm:chMax val="1"/>
          <dgm:bulletEnabled val="1"/>
        </dgm:presLayoutVars>
      </dgm:prSet>
      <dgm:spPr/>
    </dgm:pt>
    <dgm:pt modelId="{A8BB8E23-DCE3-473A-80E2-39158D3D2835}" type="pres">
      <dgm:prSet presAssocID="{6D02D24F-9843-4A15-B67A-87EE24EE7587}" presName="Name8" presStyleCnt="0"/>
      <dgm:spPr/>
    </dgm:pt>
    <dgm:pt modelId="{6F064255-FAB1-4752-B604-A1FDE08DF534}" type="pres">
      <dgm:prSet presAssocID="{6D02D24F-9843-4A15-B67A-87EE24EE7587}" presName="level" presStyleLbl="node1" presStyleIdx="4" presStyleCnt="5">
        <dgm:presLayoutVars>
          <dgm:chMax val="1"/>
          <dgm:bulletEnabled val="1"/>
        </dgm:presLayoutVars>
      </dgm:prSet>
      <dgm:spPr/>
    </dgm:pt>
    <dgm:pt modelId="{36F7DDD8-C303-4318-817E-A60F6A6D4EBD}" type="pres">
      <dgm:prSet presAssocID="{6D02D24F-9843-4A15-B67A-87EE24EE7587}" presName="levelTx" presStyleLbl="revTx" presStyleIdx="0" presStyleCnt="0">
        <dgm:presLayoutVars>
          <dgm:chMax val="1"/>
          <dgm:bulletEnabled val="1"/>
        </dgm:presLayoutVars>
      </dgm:prSet>
      <dgm:spPr/>
    </dgm:pt>
  </dgm:ptLst>
  <dgm:cxnLst>
    <dgm:cxn modelId="{66CA0304-6404-4C9D-85C9-5A410B9A055F}" type="presOf" srcId="{C190CE97-1ECC-4CD7-805E-67015908EC62}" destId="{D96F9890-AC46-43B0-BDD3-8959C28A4F71}" srcOrd="0" destOrd="0" presId="urn:microsoft.com/office/officeart/2005/8/layout/pyramid3"/>
    <dgm:cxn modelId="{00F90F13-C339-4FE2-8B89-D4C30CBC1B89}" type="presOf" srcId="{6D02D24F-9843-4A15-B67A-87EE24EE7587}" destId="{6F064255-FAB1-4752-B604-A1FDE08DF534}" srcOrd="0" destOrd="0" presId="urn:microsoft.com/office/officeart/2005/8/layout/pyramid3"/>
    <dgm:cxn modelId="{8B4C941E-204A-4F51-BEB8-6009DEB4CD5F}" type="presOf" srcId="{5BA9CA49-DF53-4253-AB09-8920F4C6AC75}" destId="{EE013889-D61B-45C4-B6DF-13B31185431C}" srcOrd="0" destOrd="0" presId="urn:microsoft.com/office/officeart/2005/8/layout/pyramid3"/>
    <dgm:cxn modelId="{4C5D3421-8D88-4709-8A85-9A9D7241E875}" type="presOf" srcId="{6D02D24F-9843-4A15-B67A-87EE24EE7587}" destId="{36F7DDD8-C303-4318-817E-A60F6A6D4EBD}" srcOrd="1" destOrd="0" presId="urn:microsoft.com/office/officeart/2005/8/layout/pyramid3"/>
    <dgm:cxn modelId="{A941063D-73E2-4413-B85D-FEDC7ACF3831}" type="presOf" srcId="{293FA72F-4041-481D-9F63-F89D00D391CD}" destId="{F03075F1-346D-45DB-962D-B76056E26522}" srcOrd="0" destOrd="0" presId="urn:microsoft.com/office/officeart/2005/8/layout/pyramid3"/>
    <dgm:cxn modelId="{D6450B46-AD14-4A12-A721-0D0DB933FE52}" type="presOf" srcId="{D38E8356-63DF-443D-A5AB-77762B3212CB}" destId="{D1F8F4E7-2B3A-4475-9590-41E2BF8FD55B}" srcOrd="0" destOrd="0" presId="urn:microsoft.com/office/officeart/2005/8/layout/pyramid3"/>
    <dgm:cxn modelId="{07F4ED48-CCAE-4E2F-A85B-9B95A1F26487}" srcId="{C190CE97-1ECC-4CD7-805E-67015908EC62}" destId="{5BA9CA49-DF53-4253-AB09-8920F4C6AC75}" srcOrd="0" destOrd="0" parTransId="{E4A41AB9-2425-4192-8DDC-E20A191777B2}" sibTransId="{EAA56C95-670C-46F4-AFCE-C1A21879C142}"/>
    <dgm:cxn modelId="{9C99F14F-C40E-4321-8B26-3895FA53D0C2}" srcId="{C190CE97-1ECC-4CD7-805E-67015908EC62}" destId="{293FA72F-4041-481D-9F63-F89D00D391CD}" srcOrd="1" destOrd="0" parTransId="{FD4A2B5F-4D86-4CAC-A9AE-C1BC75301D71}" sibTransId="{81BD765C-9ED0-418B-A19B-D6490076F738}"/>
    <dgm:cxn modelId="{A4A6CF7F-A002-451D-B904-A4A405454E12}" type="presOf" srcId="{293FA72F-4041-481D-9F63-F89D00D391CD}" destId="{8F839B53-6483-4121-978A-AA5C2A516F2B}" srcOrd="1" destOrd="0" presId="urn:microsoft.com/office/officeart/2005/8/layout/pyramid3"/>
    <dgm:cxn modelId="{2E676F9B-BDC5-49B7-964A-3BACBF4B0274}" srcId="{C190CE97-1ECC-4CD7-805E-67015908EC62}" destId="{D38E8356-63DF-443D-A5AB-77762B3212CB}" srcOrd="2" destOrd="0" parTransId="{4511EA91-13C7-4831-864C-CA8E3A27DD0C}" sibTransId="{D080DDF1-7BF8-406C-BAC8-7425B73D82C2}"/>
    <dgm:cxn modelId="{A67CE8A1-B7DA-4C69-8352-C490544F6BF5}" srcId="{C190CE97-1ECC-4CD7-805E-67015908EC62}" destId="{6D02D24F-9843-4A15-B67A-87EE24EE7587}" srcOrd="4" destOrd="0" parTransId="{87273082-9189-47DA-AE81-FA1CA22586EE}" sibTransId="{A4E21DB6-6FAC-435D-9D39-1DFA78067BA8}"/>
    <dgm:cxn modelId="{9A5A14AC-CFD5-4445-809D-54EA360EC6FD}" type="presOf" srcId="{0C80C245-C6A6-4E76-BFEC-9BD7A813BDE2}" destId="{9A2D78C5-1592-4BF1-B241-570B72FCF65B}" srcOrd="1" destOrd="0" presId="urn:microsoft.com/office/officeart/2005/8/layout/pyramid3"/>
    <dgm:cxn modelId="{74831DBD-D73C-454C-A8A6-012F3A7508A2}" type="presOf" srcId="{D38E8356-63DF-443D-A5AB-77762B3212CB}" destId="{A3961C6D-DDDA-448B-AA53-12C44F13F213}" srcOrd="1" destOrd="0" presId="urn:microsoft.com/office/officeart/2005/8/layout/pyramid3"/>
    <dgm:cxn modelId="{995D4BE3-1240-445D-B950-7385067BD7CE}" srcId="{C190CE97-1ECC-4CD7-805E-67015908EC62}" destId="{0C80C245-C6A6-4E76-BFEC-9BD7A813BDE2}" srcOrd="3" destOrd="0" parTransId="{EE4CBD13-65CB-472B-9DDF-A5CF03BD0902}" sibTransId="{16618801-B3D0-4617-8E53-6997E62B590D}"/>
    <dgm:cxn modelId="{AD04D6E5-B66B-4872-81DB-09B079816C78}" type="presOf" srcId="{5BA9CA49-DF53-4253-AB09-8920F4C6AC75}" destId="{FE05FF37-20B2-4DAB-A6DC-3A60E369A8B6}" srcOrd="1" destOrd="0" presId="urn:microsoft.com/office/officeart/2005/8/layout/pyramid3"/>
    <dgm:cxn modelId="{5C1637FC-FDFA-4C18-8B24-6DDD0E924028}" type="presOf" srcId="{0C80C245-C6A6-4E76-BFEC-9BD7A813BDE2}" destId="{8F4AAEA3-3FC1-4585-B289-5B6016F88623}" srcOrd="0" destOrd="0" presId="urn:microsoft.com/office/officeart/2005/8/layout/pyramid3"/>
    <dgm:cxn modelId="{A45239D4-2C5B-4295-8735-AF18AD3C5F8A}" type="presParOf" srcId="{D96F9890-AC46-43B0-BDD3-8959C28A4F71}" destId="{9248F9A7-0CA2-4F2E-AA85-75F1C867A914}" srcOrd="0" destOrd="0" presId="urn:microsoft.com/office/officeart/2005/8/layout/pyramid3"/>
    <dgm:cxn modelId="{AE498981-C9D3-4101-BEF9-5BA5D5D045DE}" type="presParOf" srcId="{9248F9A7-0CA2-4F2E-AA85-75F1C867A914}" destId="{EE013889-D61B-45C4-B6DF-13B31185431C}" srcOrd="0" destOrd="0" presId="urn:microsoft.com/office/officeart/2005/8/layout/pyramid3"/>
    <dgm:cxn modelId="{A883AB9C-63D7-48E0-A6CF-0198B75B9A9B}" type="presParOf" srcId="{9248F9A7-0CA2-4F2E-AA85-75F1C867A914}" destId="{FE05FF37-20B2-4DAB-A6DC-3A60E369A8B6}" srcOrd="1" destOrd="0" presId="urn:microsoft.com/office/officeart/2005/8/layout/pyramid3"/>
    <dgm:cxn modelId="{7A492ECC-CA5B-4740-9777-04F2A753303A}" type="presParOf" srcId="{D96F9890-AC46-43B0-BDD3-8959C28A4F71}" destId="{C4DD516D-1503-4AAA-A977-E1B8D3090136}" srcOrd="1" destOrd="0" presId="urn:microsoft.com/office/officeart/2005/8/layout/pyramid3"/>
    <dgm:cxn modelId="{25CEE3C0-63A8-4AF8-BB1A-727A02D53836}" type="presParOf" srcId="{C4DD516D-1503-4AAA-A977-E1B8D3090136}" destId="{F03075F1-346D-45DB-962D-B76056E26522}" srcOrd="0" destOrd="0" presId="urn:microsoft.com/office/officeart/2005/8/layout/pyramid3"/>
    <dgm:cxn modelId="{0D243081-AE81-4079-913F-0697E2980674}" type="presParOf" srcId="{C4DD516D-1503-4AAA-A977-E1B8D3090136}" destId="{8F839B53-6483-4121-978A-AA5C2A516F2B}" srcOrd="1" destOrd="0" presId="urn:microsoft.com/office/officeart/2005/8/layout/pyramid3"/>
    <dgm:cxn modelId="{E6720A0B-EAAE-4483-B189-7763B8C06D9D}" type="presParOf" srcId="{D96F9890-AC46-43B0-BDD3-8959C28A4F71}" destId="{29C76E64-BEE2-4EA2-8491-6E8C4F5228BA}" srcOrd="2" destOrd="0" presId="urn:microsoft.com/office/officeart/2005/8/layout/pyramid3"/>
    <dgm:cxn modelId="{C4775EC8-D8D6-4775-BE54-646CE73000E9}" type="presParOf" srcId="{29C76E64-BEE2-4EA2-8491-6E8C4F5228BA}" destId="{D1F8F4E7-2B3A-4475-9590-41E2BF8FD55B}" srcOrd="0" destOrd="0" presId="urn:microsoft.com/office/officeart/2005/8/layout/pyramid3"/>
    <dgm:cxn modelId="{AA69BD76-5129-44F9-B863-29AD20601790}" type="presParOf" srcId="{29C76E64-BEE2-4EA2-8491-6E8C4F5228BA}" destId="{A3961C6D-DDDA-448B-AA53-12C44F13F213}" srcOrd="1" destOrd="0" presId="urn:microsoft.com/office/officeart/2005/8/layout/pyramid3"/>
    <dgm:cxn modelId="{3AAFA49B-DE0E-4143-9B30-2D5B4395F5DD}" type="presParOf" srcId="{D96F9890-AC46-43B0-BDD3-8959C28A4F71}" destId="{D00957BB-419B-4E28-A5C6-BACFFEE6E4B4}" srcOrd="3" destOrd="0" presId="urn:microsoft.com/office/officeart/2005/8/layout/pyramid3"/>
    <dgm:cxn modelId="{00B02026-53CA-4BF0-A420-88C8EDB712A6}" type="presParOf" srcId="{D00957BB-419B-4E28-A5C6-BACFFEE6E4B4}" destId="{8F4AAEA3-3FC1-4585-B289-5B6016F88623}" srcOrd="0" destOrd="0" presId="urn:microsoft.com/office/officeart/2005/8/layout/pyramid3"/>
    <dgm:cxn modelId="{CF63DDDB-AA40-4A17-ABEA-B90A3FB2D32C}" type="presParOf" srcId="{D00957BB-419B-4E28-A5C6-BACFFEE6E4B4}" destId="{9A2D78C5-1592-4BF1-B241-570B72FCF65B}" srcOrd="1" destOrd="0" presId="urn:microsoft.com/office/officeart/2005/8/layout/pyramid3"/>
    <dgm:cxn modelId="{FB070E1C-2837-4D14-9C0B-CB06734F1298}" type="presParOf" srcId="{D96F9890-AC46-43B0-BDD3-8959C28A4F71}" destId="{A8BB8E23-DCE3-473A-80E2-39158D3D2835}" srcOrd="4" destOrd="0" presId="urn:microsoft.com/office/officeart/2005/8/layout/pyramid3"/>
    <dgm:cxn modelId="{BD961D9B-F439-4931-A542-019A48721A01}" type="presParOf" srcId="{A8BB8E23-DCE3-473A-80E2-39158D3D2835}" destId="{6F064255-FAB1-4752-B604-A1FDE08DF534}" srcOrd="0" destOrd="0" presId="urn:microsoft.com/office/officeart/2005/8/layout/pyramid3"/>
    <dgm:cxn modelId="{A64C5834-9F96-4FB4-AFFD-977A64E54ECB}" type="presParOf" srcId="{A8BB8E23-DCE3-473A-80E2-39158D3D2835}" destId="{36F7DDD8-C303-4318-817E-A60F6A6D4EBD}" srcOrd="1" destOrd="0" presId="urn:microsoft.com/office/officeart/2005/8/layout/pyramid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7F59760-9BEB-48F4-9A61-BB906300059B}" type="doc">
      <dgm:prSet loTypeId="urn:microsoft.com/office/officeart/2005/8/layout/pyramid1" loCatId="pyramid" qsTypeId="urn:microsoft.com/office/officeart/2005/8/quickstyle/simple1#4" qsCatId="simple" csTypeId="urn:microsoft.com/office/officeart/2005/8/colors/accent1_2#4" csCatId="accent1" phldr="1"/>
      <dgm:spPr/>
    </dgm:pt>
    <dgm:pt modelId="{AE47EDBE-51E2-4229-B2C7-C64C11930EAC}">
      <dgm:prSet phldrT="[Текст]"/>
      <dgm:spPr>
        <a:solidFill>
          <a:srgbClr val="FF0000"/>
        </a:solidFill>
      </dgm:spPr>
      <dgm:t>
        <a:bodyPr/>
        <a:lstStyle/>
        <a:p>
          <a:r>
            <a:rPr lang="ru-RU"/>
            <a:t>1</a:t>
          </a:r>
        </a:p>
      </dgm:t>
    </dgm:pt>
    <dgm:pt modelId="{9036CE68-C491-431B-A72E-D702328AC4ED}" type="parTrans" cxnId="{ACD01BD1-47E4-4DF5-8AA4-00B5212BE64F}">
      <dgm:prSet/>
      <dgm:spPr/>
      <dgm:t>
        <a:bodyPr/>
        <a:lstStyle/>
        <a:p>
          <a:endParaRPr lang="ru-RU"/>
        </a:p>
      </dgm:t>
    </dgm:pt>
    <dgm:pt modelId="{699DBACD-7172-4DA2-8994-88D8D2655955}" type="sibTrans" cxnId="{ACD01BD1-47E4-4DF5-8AA4-00B5212BE64F}">
      <dgm:prSet/>
      <dgm:spPr/>
      <dgm:t>
        <a:bodyPr/>
        <a:lstStyle/>
        <a:p>
          <a:endParaRPr lang="ru-RU"/>
        </a:p>
      </dgm:t>
    </dgm:pt>
    <dgm:pt modelId="{3B1F631D-12B6-4EC4-B86F-EB9DC08C9236}">
      <dgm:prSet phldrT="[Текст]"/>
      <dgm:spPr>
        <a:solidFill>
          <a:srgbClr val="92D050"/>
        </a:solidFill>
      </dgm:spPr>
      <dgm:t>
        <a:bodyPr/>
        <a:lstStyle/>
        <a:p>
          <a:r>
            <a:rPr lang="ru-RU"/>
            <a:t>125</a:t>
          </a:r>
        </a:p>
      </dgm:t>
    </dgm:pt>
    <dgm:pt modelId="{99F112AB-71A3-47EB-91FD-ABBCAEAAA40E}" type="parTrans" cxnId="{A6621B16-333F-47B9-88B2-2DE76F16A6B3}">
      <dgm:prSet/>
      <dgm:spPr/>
      <dgm:t>
        <a:bodyPr/>
        <a:lstStyle/>
        <a:p>
          <a:endParaRPr lang="ru-RU"/>
        </a:p>
      </dgm:t>
    </dgm:pt>
    <dgm:pt modelId="{93EE4F63-CBF5-4E2C-A0F0-C02796D41B64}" type="sibTrans" cxnId="{A6621B16-333F-47B9-88B2-2DE76F16A6B3}">
      <dgm:prSet/>
      <dgm:spPr/>
      <dgm:t>
        <a:bodyPr/>
        <a:lstStyle/>
        <a:p>
          <a:endParaRPr lang="ru-RU"/>
        </a:p>
      </dgm:t>
    </dgm:pt>
    <dgm:pt modelId="{48B63EE2-F012-4D7F-A4AF-E0AFBC792067}">
      <dgm:prSet phldrT="[Текст]"/>
      <dgm:spPr>
        <a:solidFill>
          <a:srgbClr val="00B050"/>
        </a:solidFill>
      </dgm:spPr>
      <dgm:t>
        <a:bodyPr/>
        <a:lstStyle/>
        <a:p>
          <a:r>
            <a:rPr lang="ru-RU" dirty="0"/>
            <a:t>625</a:t>
          </a:r>
        </a:p>
      </dgm:t>
    </dgm:pt>
    <dgm:pt modelId="{2996E8A8-49FE-4B8B-9EAA-6F64ED877608}" type="parTrans" cxnId="{469A5416-6685-4407-BE53-4976626A6155}">
      <dgm:prSet/>
      <dgm:spPr/>
      <dgm:t>
        <a:bodyPr/>
        <a:lstStyle/>
        <a:p>
          <a:endParaRPr lang="ru-RU"/>
        </a:p>
      </dgm:t>
    </dgm:pt>
    <dgm:pt modelId="{DD76B8FB-21E5-46FE-B4F0-F02FF24B62C3}" type="sibTrans" cxnId="{469A5416-6685-4407-BE53-4976626A6155}">
      <dgm:prSet/>
      <dgm:spPr/>
      <dgm:t>
        <a:bodyPr/>
        <a:lstStyle/>
        <a:p>
          <a:endParaRPr lang="ru-RU"/>
        </a:p>
      </dgm:t>
    </dgm:pt>
    <dgm:pt modelId="{0630BCC9-E230-4C28-905D-019DC8A45D36}">
      <dgm:prSet/>
      <dgm:spPr>
        <a:solidFill>
          <a:srgbClr val="FFC000"/>
        </a:solidFill>
      </dgm:spPr>
      <dgm:t>
        <a:bodyPr/>
        <a:lstStyle/>
        <a:p>
          <a:r>
            <a:rPr lang="ru-RU"/>
            <a:t>5</a:t>
          </a:r>
        </a:p>
      </dgm:t>
    </dgm:pt>
    <dgm:pt modelId="{D40792FD-FA79-474D-B8FC-F34DDEAF6253}" type="parTrans" cxnId="{7AFBD545-774E-4BCF-A273-CA35B2FF1013}">
      <dgm:prSet/>
      <dgm:spPr/>
      <dgm:t>
        <a:bodyPr/>
        <a:lstStyle/>
        <a:p>
          <a:endParaRPr lang="ru-RU"/>
        </a:p>
      </dgm:t>
    </dgm:pt>
    <dgm:pt modelId="{DC7C0534-AD0F-4762-BA6E-F37DC4B62FEE}" type="sibTrans" cxnId="{7AFBD545-774E-4BCF-A273-CA35B2FF1013}">
      <dgm:prSet/>
      <dgm:spPr/>
      <dgm:t>
        <a:bodyPr/>
        <a:lstStyle/>
        <a:p>
          <a:endParaRPr lang="ru-RU"/>
        </a:p>
      </dgm:t>
    </dgm:pt>
    <dgm:pt modelId="{4826ABCF-3472-462F-B8E3-4A0A4E847C55}">
      <dgm:prSet/>
      <dgm:spPr>
        <a:solidFill>
          <a:srgbClr val="FFFF00"/>
        </a:solidFill>
      </dgm:spPr>
      <dgm:t>
        <a:bodyPr/>
        <a:lstStyle/>
        <a:p>
          <a:r>
            <a:rPr lang="ru-RU"/>
            <a:t>25</a:t>
          </a:r>
        </a:p>
      </dgm:t>
    </dgm:pt>
    <dgm:pt modelId="{95E28DF9-0E8E-48C6-8D21-0410E618C7FF}" type="parTrans" cxnId="{5C2221B2-A7FB-4566-A3F4-2B28CDB22785}">
      <dgm:prSet/>
      <dgm:spPr/>
      <dgm:t>
        <a:bodyPr/>
        <a:lstStyle/>
        <a:p>
          <a:endParaRPr lang="ru-RU"/>
        </a:p>
      </dgm:t>
    </dgm:pt>
    <dgm:pt modelId="{3A5340E7-3127-4914-9FAC-4C3881F0545C}" type="sibTrans" cxnId="{5C2221B2-A7FB-4566-A3F4-2B28CDB22785}">
      <dgm:prSet/>
      <dgm:spPr/>
      <dgm:t>
        <a:bodyPr/>
        <a:lstStyle/>
        <a:p>
          <a:endParaRPr lang="ru-RU"/>
        </a:p>
      </dgm:t>
    </dgm:pt>
    <dgm:pt modelId="{2D8013C4-ECF0-4DAC-A338-CD194DC1760A}" type="pres">
      <dgm:prSet presAssocID="{27F59760-9BEB-48F4-9A61-BB906300059B}" presName="Name0" presStyleCnt="0">
        <dgm:presLayoutVars>
          <dgm:dir/>
          <dgm:animLvl val="lvl"/>
          <dgm:resizeHandles val="exact"/>
        </dgm:presLayoutVars>
      </dgm:prSet>
      <dgm:spPr/>
    </dgm:pt>
    <dgm:pt modelId="{869C1949-AAB1-406D-8798-374E96B8599C}" type="pres">
      <dgm:prSet presAssocID="{AE47EDBE-51E2-4229-B2C7-C64C11930EAC}" presName="Name8" presStyleCnt="0"/>
      <dgm:spPr/>
    </dgm:pt>
    <dgm:pt modelId="{7AB163A8-7BB5-439F-AAC2-702367E3ABC2}" type="pres">
      <dgm:prSet presAssocID="{AE47EDBE-51E2-4229-B2C7-C64C11930EAC}" presName="level" presStyleLbl="node1" presStyleIdx="0" presStyleCnt="5">
        <dgm:presLayoutVars>
          <dgm:chMax val="1"/>
          <dgm:bulletEnabled val="1"/>
        </dgm:presLayoutVars>
      </dgm:prSet>
      <dgm:spPr/>
    </dgm:pt>
    <dgm:pt modelId="{5292AB14-0765-4054-B395-2AD167C42232}" type="pres">
      <dgm:prSet presAssocID="{AE47EDBE-51E2-4229-B2C7-C64C11930EAC}" presName="levelTx" presStyleLbl="revTx" presStyleIdx="0" presStyleCnt="0">
        <dgm:presLayoutVars>
          <dgm:chMax val="1"/>
          <dgm:bulletEnabled val="1"/>
        </dgm:presLayoutVars>
      </dgm:prSet>
      <dgm:spPr/>
    </dgm:pt>
    <dgm:pt modelId="{B386DBCD-3808-4D5A-946D-892186478CFB}" type="pres">
      <dgm:prSet presAssocID="{0630BCC9-E230-4C28-905D-019DC8A45D36}" presName="Name8" presStyleCnt="0"/>
      <dgm:spPr/>
    </dgm:pt>
    <dgm:pt modelId="{310CADD5-0B68-43E0-8B60-0115412017DC}" type="pres">
      <dgm:prSet presAssocID="{0630BCC9-E230-4C28-905D-019DC8A45D36}" presName="level" presStyleLbl="node1" presStyleIdx="1" presStyleCnt="5">
        <dgm:presLayoutVars>
          <dgm:chMax val="1"/>
          <dgm:bulletEnabled val="1"/>
        </dgm:presLayoutVars>
      </dgm:prSet>
      <dgm:spPr/>
    </dgm:pt>
    <dgm:pt modelId="{E1BD8CA1-323A-4525-A1D9-C2584C7E9D2A}" type="pres">
      <dgm:prSet presAssocID="{0630BCC9-E230-4C28-905D-019DC8A45D36}" presName="levelTx" presStyleLbl="revTx" presStyleIdx="0" presStyleCnt="0">
        <dgm:presLayoutVars>
          <dgm:chMax val="1"/>
          <dgm:bulletEnabled val="1"/>
        </dgm:presLayoutVars>
      </dgm:prSet>
      <dgm:spPr/>
    </dgm:pt>
    <dgm:pt modelId="{69D32BAC-10ED-44D9-9DAF-9A7475C56F48}" type="pres">
      <dgm:prSet presAssocID="{4826ABCF-3472-462F-B8E3-4A0A4E847C55}" presName="Name8" presStyleCnt="0"/>
      <dgm:spPr/>
    </dgm:pt>
    <dgm:pt modelId="{94F3BD56-CBCD-49BC-A46B-6C41130DC327}" type="pres">
      <dgm:prSet presAssocID="{4826ABCF-3472-462F-B8E3-4A0A4E847C55}" presName="level" presStyleLbl="node1" presStyleIdx="2" presStyleCnt="5">
        <dgm:presLayoutVars>
          <dgm:chMax val="1"/>
          <dgm:bulletEnabled val="1"/>
        </dgm:presLayoutVars>
      </dgm:prSet>
      <dgm:spPr/>
    </dgm:pt>
    <dgm:pt modelId="{B469D6AB-7223-4B99-9A7C-8EE68307DAEB}" type="pres">
      <dgm:prSet presAssocID="{4826ABCF-3472-462F-B8E3-4A0A4E847C55}" presName="levelTx" presStyleLbl="revTx" presStyleIdx="0" presStyleCnt="0">
        <dgm:presLayoutVars>
          <dgm:chMax val="1"/>
          <dgm:bulletEnabled val="1"/>
        </dgm:presLayoutVars>
      </dgm:prSet>
      <dgm:spPr/>
    </dgm:pt>
    <dgm:pt modelId="{D2AA3006-717E-4831-B032-942432379D97}" type="pres">
      <dgm:prSet presAssocID="{3B1F631D-12B6-4EC4-B86F-EB9DC08C9236}" presName="Name8" presStyleCnt="0"/>
      <dgm:spPr/>
    </dgm:pt>
    <dgm:pt modelId="{2051E843-5E17-4991-B4F4-8371828E54BE}" type="pres">
      <dgm:prSet presAssocID="{3B1F631D-12B6-4EC4-B86F-EB9DC08C9236}" presName="level" presStyleLbl="node1" presStyleIdx="3" presStyleCnt="5">
        <dgm:presLayoutVars>
          <dgm:chMax val="1"/>
          <dgm:bulletEnabled val="1"/>
        </dgm:presLayoutVars>
      </dgm:prSet>
      <dgm:spPr/>
    </dgm:pt>
    <dgm:pt modelId="{8BA0DC76-DA52-4E76-A665-7A8D499D5180}" type="pres">
      <dgm:prSet presAssocID="{3B1F631D-12B6-4EC4-B86F-EB9DC08C9236}" presName="levelTx" presStyleLbl="revTx" presStyleIdx="0" presStyleCnt="0">
        <dgm:presLayoutVars>
          <dgm:chMax val="1"/>
          <dgm:bulletEnabled val="1"/>
        </dgm:presLayoutVars>
      </dgm:prSet>
      <dgm:spPr/>
    </dgm:pt>
    <dgm:pt modelId="{BDD51B66-AC91-42F7-A05B-E9B26C03AFC2}" type="pres">
      <dgm:prSet presAssocID="{48B63EE2-F012-4D7F-A4AF-E0AFBC792067}" presName="Name8" presStyleCnt="0"/>
      <dgm:spPr/>
    </dgm:pt>
    <dgm:pt modelId="{6B8FF933-A684-4467-8DC9-AE232A8C0F84}" type="pres">
      <dgm:prSet presAssocID="{48B63EE2-F012-4D7F-A4AF-E0AFBC792067}" presName="level" presStyleLbl="node1" presStyleIdx="4" presStyleCnt="5">
        <dgm:presLayoutVars>
          <dgm:chMax val="1"/>
          <dgm:bulletEnabled val="1"/>
        </dgm:presLayoutVars>
      </dgm:prSet>
      <dgm:spPr/>
    </dgm:pt>
    <dgm:pt modelId="{CD208617-1835-4E45-A982-2B6A6A7B0D73}" type="pres">
      <dgm:prSet presAssocID="{48B63EE2-F012-4D7F-A4AF-E0AFBC792067}" presName="levelTx" presStyleLbl="revTx" presStyleIdx="0" presStyleCnt="0">
        <dgm:presLayoutVars>
          <dgm:chMax val="1"/>
          <dgm:bulletEnabled val="1"/>
        </dgm:presLayoutVars>
      </dgm:prSet>
      <dgm:spPr/>
    </dgm:pt>
  </dgm:ptLst>
  <dgm:cxnLst>
    <dgm:cxn modelId="{A6621B16-333F-47B9-88B2-2DE76F16A6B3}" srcId="{27F59760-9BEB-48F4-9A61-BB906300059B}" destId="{3B1F631D-12B6-4EC4-B86F-EB9DC08C9236}" srcOrd="3" destOrd="0" parTransId="{99F112AB-71A3-47EB-91FD-ABBCAEAAA40E}" sibTransId="{93EE4F63-CBF5-4E2C-A0F0-C02796D41B64}"/>
    <dgm:cxn modelId="{469A5416-6685-4407-BE53-4976626A6155}" srcId="{27F59760-9BEB-48F4-9A61-BB906300059B}" destId="{48B63EE2-F012-4D7F-A4AF-E0AFBC792067}" srcOrd="4" destOrd="0" parTransId="{2996E8A8-49FE-4B8B-9EAA-6F64ED877608}" sibTransId="{DD76B8FB-21E5-46FE-B4F0-F02FF24B62C3}"/>
    <dgm:cxn modelId="{CEFD281A-D458-4CB1-AD66-AB818B202C3B}" type="presOf" srcId="{27F59760-9BEB-48F4-9A61-BB906300059B}" destId="{2D8013C4-ECF0-4DAC-A338-CD194DC1760A}" srcOrd="0" destOrd="0" presId="urn:microsoft.com/office/officeart/2005/8/layout/pyramid1"/>
    <dgm:cxn modelId="{CC521B23-ABA6-4BD9-A9FB-69EA5B5F3F2B}" type="presOf" srcId="{AE47EDBE-51E2-4229-B2C7-C64C11930EAC}" destId="{5292AB14-0765-4054-B395-2AD167C42232}" srcOrd="1" destOrd="0" presId="urn:microsoft.com/office/officeart/2005/8/layout/pyramid1"/>
    <dgm:cxn modelId="{8972AE2A-E7B2-4766-BF8B-EB3EC61640C9}" type="presOf" srcId="{4826ABCF-3472-462F-B8E3-4A0A4E847C55}" destId="{94F3BD56-CBCD-49BC-A46B-6C41130DC327}" srcOrd="0" destOrd="0" presId="urn:microsoft.com/office/officeart/2005/8/layout/pyramid1"/>
    <dgm:cxn modelId="{0018DF33-51BB-4FBA-9415-1F04FEE66D54}" type="presOf" srcId="{0630BCC9-E230-4C28-905D-019DC8A45D36}" destId="{E1BD8CA1-323A-4525-A1D9-C2584C7E9D2A}" srcOrd="1" destOrd="0" presId="urn:microsoft.com/office/officeart/2005/8/layout/pyramid1"/>
    <dgm:cxn modelId="{C19A5A3B-497E-46CB-97CF-29B9E8B4A03D}" type="presOf" srcId="{4826ABCF-3472-462F-B8E3-4A0A4E847C55}" destId="{B469D6AB-7223-4B99-9A7C-8EE68307DAEB}" srcOrd="1" destOrd="0" presId="urn:microsoft.com/office/officeart/2005/8/layout/pyramid1"/>
    <dgm:cxn modelId="{7AFBD545-774E-4BCF-A273-CA35B2FF1013}" srcId="{27F59760-9BEB-48F4-9A61-BB906300059B}" destId="{0630BCC9-E230-4C28-905D-019DC8A45D36}" srcOrd="1" destOrd="0" parTransId="{D40792FD-FA79-474D-B8FC-F34DDEAF6253}" sibTransId="{DC7C0534-AD0F-4762-BA6E-F37DC4B62FEE}"/>
    <dgm:cxn modelId="{E36A614D-CD99-4B79-BB6C-94D1C6DDDB7A}" type="presOf" srcId="{48B63EE2-F012-4D7F-A4AF-E0AFBC792067}" destId="{CD208617-1835-4E45-A982-2B6A6A7B0D73}" srcOrd="1" destOrd="0" presId="urn:microsoft.com/office/officeart/2005/8/layout/pyramid1"/>
    <dgm:cxn modelId="{EDFBE659-FD31-47AE-8DA6-4F4722A4E6FB}" type="presOf" srcId="{48B63EE2-F012-4D7F-A4AF-E0AFBC792067}" destId="{6B8FF933-A684-4467-8DC9-AE232A8C0F84}" srcOrd="0" destOrd="0" presId="urn:microsoft.com/office/officeart/2005/8/layout/pyramid1"/>
    <dgm:cxn modelId="{FDF7945A-344D-413B-8477-0AACA9A0310E}" type="presOf" srcId="{3B1F631D-12B6-4EC4-B86F-EB9DC08C9236}" destId="{2051E843-5E17-4991-B4F4-8371828E54BE}" srcOrd="0" destOrd="0" presId="urn:microsoft.com/office/officeart/2005/8/layout/pyramid1"/>
    <dgm:cxn modelId="{5C2221B2-A7FB-4566-A3F4-2B28CDB22785}" srcId="{27F59760-9BEB-48F4-9A61-BB906300059B}" destId="{4826ABCF-3472-462F-B8E3-4A0A4E847C55}" srcOrd="2" destOrd="0" parTransId="{95E28DF9-0E8E-48C6-8D21-0410E618C7FF}" sibTransId="{3A5340E7-3127-4914-9FAC-4C3881F0545C}"/>
    <dgm:cxn modelId="{5011A7B8-B051-4F6A-967D-0219D3930F1A}" type="presOf" srcId="{0630BCC9-E230-4C28-905D-019DC8A45D36}" destId="{310CADD5-0B68-43E0-8B60-0115412017DC}" srcOrd="0" destOrd="0" presId="urn:microsoft.com/office/officeart/2005/8/layout/pyramid1"/>
    <dgm:cxn modelId="{646AE6BB-EF02-4021-9832-62BED6514125}" type="presOf" srcId="{AE47EDBE-51E2-4229-B2C7-C64C11930EAC}" destId="{7AB163A8-7BB5-439F-AAC2-702367E3ABC2}" srcOrd="0" destOrd="0" presId="urn:microsoft.com/office/officeart/2005/8/layout/pyramid1"/>
    <dgm:cxn modelId="{ACD01BD1-47E4-4DF5-8AA4-00B5212BE64F}" srcId="{27F59760-9BEB-48F4-9A61-BB906300059B}" destId="{AE47EDBE-51E2-4229-B2C7-C64C11930EAC}" srcOrd="0" destOrd="0" parTransId="{9036CE68-C491-431B-A72E-D702328AC4ED}" sibTransId="{699DBACD-7172-4DA2-8994-88D8D2655955}"/>
    <dgm:cxn modelId="{DFB115FE-1FED-4A61-88F7-AC4DA4EBD2D1}" type="presOf" srcId="{3B1F631D-12B6-4EC4-B86F-EB9DC08C9236}" destId="{8BA0DC76-DA52-4E76-A665-7A8D499D5180}" srcOrd="1" destOrd="0" presId="urn:microsoft.com/office/officeart/2005/8/layout/pyramid1"/>
    <dgm:cxn modelId="{46775A49-894B-4DC8-AB42-8FCB7FB5C3AD}" type="presParOf" srcId="{2D8013C4-ECF0-4DAC-A338-CD194DC1760A}" destId="{869C1949-AAB1-406D-8798-374E96B8599C}" srcOrd="0" destOrd="0" presId="urn:microsoft.com/office/officeart/2005/8/layout/pyramid1"/>
    <dgm:cxn modelId="{AD2FFBA0-97BB-4973-8753-5AFF23A297FC}" type="presParOf" srcId="{869C1949-AAB1-406D-8798-374E96B8599C}" destId="{7AB163A8-7BB5-439F-AAC2-702367E3ABC2}" srcOrd="0" destOrd="0" presId="urn:microsoft.com/office/officeart/2005/8/layout/pyramid1"/>
    <dgm:cxn modelId="{D3B516A1-8A8A-43DD-8CDE-FC4EF55F15F8}" type="presParOf" srcId="{869C1949-AAB1-406D-8798-374E96B8599C}" destId="{5292AB14-0765-4054-B395-2AD167C42232}" srcOrd="1" destOrd="0" presId="urn:microsoft.com/office/officeart/2005/8/layout/pyramid1"/>
    <dgm:cxn modelId="{2A16E704-2AFE-4506-8B77-65E9F9896638}" type="presParOf" srcId="{2D8013C4-ECF0-4DAC-A338-CD194DC1760A}" destId="{B386DBCD-3808-4D5A-946D-892186478CFB}" srcOrd="1" destOrd="0" presId="urn:microsoft.com/office/officeart/2005/8/layout/pyramid1"/>
    <dgm:cxn modelId="{F37FF4BE-2474-41EA-8ECA-872C97444016}" type="presParOf" srcId="{B386DBCD-3808-4D5A-946D-892186478CFB}" destId="{310CADD5-0B68-43E0-8B60-0115412017DC}" srcOrd="0" destOrd="0" presId="urn:microsoft.com/office/officeart/2005/8/layout/pyramid1"/>
    <dgm:cxn modelId="{CFC8A01D-6D5F-48C4-B45B-954A8A249A45}" type="presParOf" srcId="{B386DBCD-3808-4D5A-946D-892186478CFB}" destId="{E1BD8CA1-323A-4525-A1D9-C2584C7E9D2A}" srcOrd="1" destOrd="0" presId="urn:microsoft.com/office/officeart/2005/8/layout/pyramid1"/>
    <dgm:cxn modelId="{446EEB7D-E327-4344-91C3-5B4FB81BBACC}" type="presParOf" srcId="{2D8013C4-ECF0-4DAC-A338-CD194DC1760A}" destId="{69D32BAC-10ED-44D9-9DAF-9A7475C56F48}" srcOrd="2" destOrd="0" presId="urn:microsoft.com/office/officeart/2005/8/layout/pyramid1"/>
    <dgm:cxn modelId="{B9864AE6-DCFE-4020-9B76-0136DAB73D8D}" type="presParOf" srcId="{69D32BAC-10ED-44D9-9DAF-9A7475C56F48}" destId="{94F3BD56-CBCD-49BC-A46B-6C41130DC327}" srcOrd="0" destOrd="0" presId="urn:microsoft.com/office/officeart/2005/8/layout/pyramid1"/>
    <dgm:cxn modelId="{3A6128F3-3C54-4A62-B8B4-2DB0A45B1776}" type="presParOf" srcId="{69D32BAC-10ED-44D9-9DAF-9A7475C56F48}" destId="{B469D6AB-7223-4B99-9A7C-8EE68307DAEB}" srcOrd="1" destOrd="0" presId="urn:microsoft.com/office/officeart/2005/8/layout/pyramid1"/>
    <dgm:cxn modelId="{0137C56D-C7C7-4E64-A914-5A58175B9771}" type="presParOf" srcId="{2D8013C4-ECF0-4DAC-A338-CD194DC1760A}" destId="{D2AA3006-717E-4831-B032-942432379D97}" srcOrd="3" destOrd="0" presId="urn:microsoft.com/office/officeart/2005/8/layout/pyramid1"/>
    <dgm:cxn modelId="{217BF703-0FED-4568-986A-16AF9CA3A6F2}" type="presParOf" srcId="{D2AA3006-717E-4831-B032-942432379D97}" destId="{2051E843-5E17-4991-B4F4-8371828E54BE}" srcOrd="0" destOrd="0" presId="urn:microsoft.com/office/officeart/2005/8/layout/pyramid1"/>
    <dgm:cxn modelId="{C21D852A-1078-46E2-A7C2-7284F8EAD574}" type="presParOf" srcId="{D2AA3006-717E-4831-B032-942432379D97}" destId="{8BA0DC76-DA52-4E76-A665-7A8D499D5180}" srcOrd="1" destOrd="0" presId="urn:microsoft.com/office/officeart/2005/8/layout/pyramid1"/>
    <dgm:cxn modelId="{D1E139BD-4B5C-4F73-9257-A09508C53862}" type="presParOf" srcId="{2D8013C4-ECF0-4DAC-A338-CD194DC1760A}" destId="{BDD51B66-AC91-42F7-A05B-E9B26C03AFC2}" srcOrd="4" destOrd="0" presId="urn:microsoft.com/office/officeart/2005/8/layout/pyramid1"/>
    <dgm:cxn modelId="{5009F0FC-F622-4466-B137-55FC8A3B1498}" type="presParOf" srcId="{BDD51B66-AC91-42F7-A05B-E9B26C03AFC2}" destId="{6B8FF933-A684-4467-8DC9-AE232A8C0F84}" srcOrd="0" destOrd="0" presId="urn:microsoft.com/office/officeart/2005/8/layout/pyramid1"/>
    <dgm:cxn modelId="{92E34ABB-CC95-4E30-8A6A-36BC1000E0C0}" type="presParOf" srcId="{BDD51B66-AC91-42F7-A05B-E9B26C03AFC2}" destId="{CD208617-1835-4E45-A982-2B6A6A7B0D73}"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013889-D61B-45C4-B6DF-13B31185431C}">
      <dsp:nvSpPr>
        <dsp:cNvPr id="0" name=""/>
        <dsp:cNvSpPr/>
      </dsp:nvSpPr>
      <dsp:spPr>
        <a:xfrm rot="10800000">
          <a:off x="0" y="0"/>
          <a:ext cx="6095999" cy="870065"/>
        </a:xfrm>
        <a:prstGeom prst="trapezoid">
          <a:avLst>
            <a:gd name="adj" fmla="val 70064"/>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kk-KZ" sz="1400" b="1" kern="1200" dirty="0"/>
            <a:t>Жою</a:t>
          </a:r>
        </a:p>
      </dsp:txBody>
      <dsp:txXfrm rot="-10800000">
        <a:off x="1066799" y="0"/>
        <a:ext cx="3962399" cy="870065"/>
      </dsp:txXfrm>
    </dsp:sp>
    <dsp:sp modelId="{F03075F1-346D-45DB-962D-B76056E26522}">
      <dsp:nvSpPr>
        <dsp:cNvPr id="0" name=""/>
        <dsp:cNvSpPr/>
      </dsp:nvSpPr>
      <dsp:spPr>
        <a:xfrm rot="10800000">
          <a:off x="609599" y="855343"/>
          <a:ext cx="4876799" cy="870065"/>
        </a:xfrm>
        <a:prstGeom prst="trapezoid">
          <a:avLst>
            <a:gd name="adj" fmla="val 70064"/>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kk-KZ" sz="1400" b="1" kern="1200" dirty="0"/>
            <a:t>Ауыстыру</a:t>
          </a:r>
        </a:p>
      </dsp:txBody>
      <dsp:txXfrm rot="-10800000">
        <a:off x="1463039" y="855343"/>
        <a:ext cx="3169919" cy="870065"/>
      </dsp:txXfrm>
    </dsp:sp>
    <dsp:sp modelId="{D1F8F4E7-2B3A-4475-9590-41E2BF8FD55B}">
      <dsp:nvSpPr>
        <dsp:cNvPr id="0" name=""/>
        <dsp:cNvSpPr/>
      </dsp:nvSpPr>
      <dsp:spPr>
        <a:xfrm rot="10800000">
          <a:off x="1219199" y="1740130"/>
          <a:ext cx="3657599" cy="870065"/>
        </a:xfrm>
        <a:prstGeom prst="trapezoid">
          <a:avLst>
            <a:gd name="adj" fmla="val 70064"/>
          </a:avLst>
        </a:prstGeom>
        <a:solidFill>
          <a:schemeClr val="accent6">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kk-KZ" sz="1600" b="1" i="0" u="none" kern="1200" dirty="0"/>
            <a:t>Инженерлік шешімдер</a:t>
          </a:r>
          <a:endParaRPr lang="ru-RU" sz="1600" kern="1200" dirty="0"/>
        </a:p>
      </dsp:txBody>
      <dsp:txXfrm rot="-10800000">
        <a:off x="1859279" y="1740130"/>
        <a:ext cx="2377439" cy="870065"/>
      </dsp:txXfrm>
    </dsp:sp>
    <dsp:sp modelId="{8F4AAEA3-3FC1-4585-B289-5B6016F88623}">
      <dsp:nvSpPr>
        <dsp:cNvPr id="0" name=""/>
        <dsp:cNvSpPr/>
      </dsp:nvSpPr>
      <dsp:spPr>
        <a:xfrm rot="10800000">
          <a:off x="1828799" y="2610196"/>
          <a:ext cx="2438399" cy="870065"/>
        </a:xfrm>
        <a:prstGeom prst="trapezoid">
          <a:avLst>
            <a:gd name="adj" fmla="val 70064"/>
          </a:avLst>
        </a:prstGeom>
        <a:solidFill>
          <a:srgbClr val="FFFF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kk-KZ" sz="1600" b="1" kern="1200" baseline="0" dirty="0"/>
            <a:t>Әкімш. бақылау (ұйымд. іс-шаралар)</a:t>
          </a:r>
          <a:endParaRPr lang="ru-RU" sz="1600" b="1" kern="1200" dirty="0"/>
        </a:p>
      </dsp:txBody>
      <dsp:txXfrm rot="-10800000">
        <a:off x="2255519" y="2610196"/>
        <a:ext cx="1584959" cy="870065"/>
      </dsp:txXfrm>
    </dsp:sp>
    <dsp:sp modelId="{6F064255-FAB1-4752-B604-A1FDE08DF534}">
      <dsp:nvSpPr>
        <dsp:cNvPr id="0" name=""/>
        <dsp:cNvSpPr/>
      </dsp:nvSpPr>
      <dsp:spPr>
        <a:xfrm rot="10800000">
          <a:off x="2438399" y="3480261"/>
          <a:ext cx="1219199" cy="870065"/>
        </a:xfrm>
        <a:prstGeom prst="trapezoid">
          <a:avLst>
            <a:gd name="adj" fmla="val 70064"/>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kk-KZ" sz="1600" kern="1200" dirty="0"/>
            <a:t>ЖҚҚ</a:t>
          </a:r>
        </a:p>
      </dsp:txBody>
      <dsp:txXfrm rot="-10800000">
        <a:off x="2438399" y="3480261"/>
        <a:ext cx="1219199" cy="87006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B163A8-7BB5-439F-AAC2-702367E3ABC2}">
      <dsp:nvSpPr>
        <dsp:cNvPr id="0" name=""/>
        <dsp:cNvSpPr/>
      </dsp:nvSpPr>
      <dsp:spPr>
        <a:xfrm>
          <a:off x="2155767" y="0"/>
          <a:ext cx="1077883" cy="693189"/>
        </a:xfrm>
        <a:prstGeom prst="trapezoid">
          <a:avLst>
            <a:gd name="adj" fmla="val 77748"/>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1866900">
            <a:lnSpc>
              <a:spcPct val="90000"/>
            </a:lnSpc>
            <a:spcBef>
              <a:spcPct val="0"/>
            </a:spcBef>
            <a:spcAft>
              <a:spcPct val="35000"/>
            </a:spcAft>
            <a:buNone/>
          </a:pPr>
          <a:r>
            <a:rPr lang="ru-RU" sz="4200" kern="1200"/>
            <a:t>1</a:t>
          </a:r>
        </a:p>
      </dsp:txBody>
      <dsp:txXfrm>
        <a:off x="2155767" y="0"/>
        <a:ext cx="1077883" cy="693189"/>
      </dsp:txXfrm>
    </dsp:sp>
    <dsp:sp modelId="{310CADD5-0B68-43E0-8B60-0115412017DC}">
      <dsp:nvSpPr>
        <dsp:cNvPr id="0" name=""/>
        <dsp:cNvSpPr/>
      </dsp:nvSpPr>
      <dsp:spPr>
        <a:xfrm>
          <a:off x="1616825" y="693188"/>
          <a:ext cx="2155767" cy="693189"/>
        </a:xfrm>
        <a:prstGeom prst="trapezoid">
          <a:avLst>
            <a:gd name="adj" fmla="val 77748"/>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1866900">
            <a:lnSpc>
              <a:spcPct val="90000"/>
            </a:lnSpc>
            <a:spcBef>
              <a:spcPct val="0"/>
            </a:spcBef>
            <a:spcAft>
              <a:spcPct val="35000"/>
            </a:spcAft>
            <a:buNone/>
          </a:pPr>
          <a:r>
            <a:rPr lang="ru-RU" sz="4200" kern="1200"/>
            <a:t>5</a:t>
          </a:r>
        </a:p>
      </dsp:txBody>
      <dsp:txXfrm>
        <a:off x="1994084" y="693188"/>
        <a:ext cx="1401248" cy="693189"/>
      </dsp:txXfrm>
    </dsp:sp>
    <dsp:sp modelId="{94F3BD56-CBCD-49BC-A46B-6C41130DC327}">
      <dsp:nvSpPr>
        <dsp:cNvPr id="0" name=""/>
        <dsp:cNvSpPr/>
      </dsp:nvSpPr>
      <dsp:spPr>
        <a:xfrm>
          <a:off x="1077883" y="1386377"/>
          <a:ext cx="3233650" cy="693189"/>
        </a:xfrm>
        <a:prstGeom prst="trapezoid">
          <a:avLst>
            <a:gd name="adj" fmla="val 77748"/>
          </a:avLst>
        </a:prstGeom>
        <a:solidFill>
          <a:srgbClr val="FFFF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1866900">
            <a:lnSpc>
              <a:spcPct val="90000"/>
            </a:lnSpc>
            <a:spcBef>
              <a:spcPct val="0"/>
            </a:spcBef>
            <a:spcAft>
              <a:spcPct val="35000"/>
            </a:spcAft>
            <a:buNone/>
          </a:pPr>
          <a:r>
            <a:rPr lang="ru-RU" sz="4200" kern="1200"/>
            <a:t>25</a:t>
          </a:r>
        </a:p>
      </dsp:txBody>
      <dsp:txXfrm>
        <a:off x="1643772" y="1386377"/>
        <a:ext cx="2101873" cy="693189"/>
      </dsp:txXfrm>
    </dsp:sp>
    <dsp:sp modelId="{2051E843-5E17-4991-B4F4-8371828E54BE}">
      <dsp:nvSpPr>
        <dsp:cNvPr id="0" name=""/>
        <dsp:cNvSpPr/>
      </dsp:nvSpPr>
      <dsp:spPr>
        <a:xfrm>
          <a:off x="538941" y="2079567"/>
          <a:ext cx="4311534" cy="693189"/>
        </a:xfrm>
        <a:prstGeom prst="trapezoid">
          <a:avLst>
            <a:gd name="adj" fmla="val 77748"/>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1866900">
            <a:lnSpc>
              <a:spcPct val="90000"/>
            </a:lnSpc>
            <a:spcBef>
              <a:spcPct val="0"/>
            </a:spcBef>
            <a:spcAft>
              <a:spcPct val="35000"/>
            </a:spcAft>
            <a:buNone/>
          </a:pPr>
          <a:r>
            <a:rPr lang="ru-RU" sz="4200" kern="1200"/>
            <a:t>125</a:t>
          </a:r>
        </a:p>
      </dsp:txBody>
      <dsp:txXfrm>
        <a:off x="1293460" y="2079567"/>
        <a:ext cx="2802497" cy="693189"/>
      </dsp:txXfrm>
    </dsp:sp>
    <dsp:sp modelId="{6B8FF933-A684-4467-8DC9-AE232A8C0F84}">
      <dsp:nvSpPr>
        <dsp:cNvPr id="0" name=""/>
        <dsp:cNvSpPr/>
      </dsp:nvSpPr>
      <dsp:spPr>
        <a:xfrm>
          <a:off x="0" y="2772756"/>
          <a:ext cx="5389418" cy="693189"/>
        </a:xfrm>
        <a:prstGeom prst="trapezoid">
          <a:avLst>
            <a:gd name="adj" fmla="val 77748"/>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1866900">
            <a:lnSpc>
              <a:spcPct val="90000"/>
            </a:lnSpc>
            <a:spcBef>
              <a:spcPct val="0"/>
            </a:spcBef>
            <a:spcAft>
              <a:spcPct val="35000"/>
            </a:spcAft>
            <a:buNone/>
          </a:pPr>
          <a:r>
            <a:rPr lang="ru-RU" sz="4200" kern="1200" dirty="0"/>
            <a:t>625</a:t>
          </a:r>
        </a:p>
      </dsp:txBody>
      <dsp:txXfrm>
        <a:off x="943148" y="2772756"/>
        <a:ext cx="3503121" cy="693189"/>
      </dsp:txXfrm>
    </dsp:sp>
  </dsp:spTree>
</dsp:drawing>
</file>

<file path=ppt/diagrams/layout1.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KZ" dirty="0"/>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6DE113-DC51-4404-9B9D-B29A08617FA7}" type="datetimeFigureOut">
              <a:rPr lang="ru-KZ" smtClean="0"/>
              <a:t>17.09.2026</a:t>
            </a:fld>
            <a:endParaRPr lang="ru-KZ" dirty="0"/>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KZ" dirty="0"/>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KZ" dirty="0"/>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5E27D4E-8594-494E-BD4E-128FFF64B8D5}" type="slidenum">
              <a:rPr lang="ru-KZ" smtClean="0"/>
              <a:t>‹#›</a:t>
            </a:fld>
            <a:endParaRPr lang="ru-KZ" dirty="0"/>
          </a:p>
        </p:txBody>
      </p:sp>
    </p:spTree>
    <p:extLst>
      <p:ext uri="{BB962C8B-B14F-4D97-AF65-F5344CB8AC3E}">
        <p14:creationId xmlns:p14="http://schemas.microsoft.com/office/powerpoint/2010/main" val="16491422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2B50B84-CC4D-46AB-B233-263071621C5C}" type="slidenum">
              <a:rPr lang="en-US" smtClean="0"/>
              <a:t>1</a:t>
            </a:fld>
            <a:endParaRPr lang="en-US"/>
          </a:p>
        </p:txBody>
      </p:sp>
    </p:spTree>
    <p:extLst>
      <p:ext uri="{BB962C8B-B14F-4D97-AF65-F5344CB8AC3E}">
        <p14:creationId xmlns:p14="http://schemas.microsoft.com/office/powerpoint/2010/main" val="14776902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kk-KZ" dirty="0"/>
              <a:t>Осы саладағы негізгі, яғни іргелі мемлекеттік құжат — Еңбек кодексінде «Еңбек қауіпсіздігі» терминіне қандай анықтама берілген?</a:t>
            </a:r>
          </a:p>
          <a:p>
            <a:endParaRPr lang="ru-RU" dirty="0"/>
          </a:p>
          <a:p>
            <a:endParaRPr lang="ru-RU" dirty="0"/>
          </a:p>
          <a:p>
            <a:endParaRPr lang="ru-RU" dirty="0"/>
          </a:p>
        </p:txBody>
      </p:sp>
      <p:sp>
        <p:nvSpPr>
          <p:cNvPr id="4" name="Номер слайда 3"/>
          <p:cNvSpPr>
            <a:spLocks noGrp="1"/>
          </p:cNvSpPr>
          <p:nvPr>
            <p:ph type="sldNum" sz="quarter" idx="5"/>
          </p:nvPr>
        </p:nvSpPr>
        <p:spPr/>
        <p:txBody>
          <a:bodyPr/>
          <a:lstStyle/>
          <a:p>
            <a:fld id="{A5E27D4E-8594-494E-BD4E-128FFF64B8D5}" type="slidenum">
              <a:rPr lang="ru-KZ" smtClean="0"/>
              <a:t>2</a:t>
            </a:fld>
            <a:endParaRPr lang="ru-KZ" dirty="0"/>
          </a:p>
        </p:txBody>
      </p:sp>
    </p:spTree>
    <p:extLst>
      <p:ext uri="{BB962C8B-B14F-4D97-AF65-F5344CB8AC3E}">
        <p14:creationId xmlns:p14="http://schemas.microsoft.com/office/powerpoint/2010/main" val="41951615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A5E27D4E-8594-494E-BD4E-128FFF64B8D5}" type="slidenum">
              <a:rPr lang="ru-KZ" smtClean="0"/>
              <a:t>3</a:t>
            </a:fld>
            <a:endParaRPr lang="ru-KZ" dirty="0"/>
          </a:p>
        </p:txBody>
      </p:sp>
    </p:spTree>
    <p:extLst>
      <p:ext uri="{BB962C8B-B14F-4D97-AF65-F5344CB8AC3E}">
        <p14:creationId xmlns:p14="http://schemas.microsoft.com/office/powerpoint/2010/main" val="36663216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kk-KZ" dirty="0"/>
              <a:t>Бұл терминдерді не үшін талдап жатырмыз деп сұрауыңыз мүмкін.</a:t>
            </a:r>
          </a:p>
          <a:p>
            <a:r>
              <a:rPr lang="kk-KZ" dirty="0"/>
              <a:t>Себептердің бірі — ұйымдағы еңбек қауіпсіздігі және еңбекті қорғау қызметі өрт қауіпсіздігі, өнеркәсіптік қауіпсіздік немесе, мысалы, радиациялық қауіпсіздік мәселелерін үйлестіруге тиіс пе деген маңызды сұраққа нақты жауап беру қажеттігі.</a:t>
            </a:r>
          </a:p>
          <a:p>
            <a:endParaRPr lang="ru-RU" dirty="0"/>
          </a:p>
        </p:txBody>
      </p:sp>
      <p:sp>
        <p:nvSpPr>
          <p:cNvPr id="4" name="Номер слайда 3"/>
          <p:cNvSpPr>
            <a:spLocks noGrp="1"/>
          </p:cNvSpPr>
          <p:nvPr>
            <p:ph type="sldNum" sz="quarter" idx="5"/>
          </p:nvPr>
        </p:nvSpPr>
        <p:spPr/>
        <p:txBody>
          <a:bodyPr/>
          <a:lstStyle/>
          <a:p>
            <a:fld id="{A5E27D4E-8594-494E-BD4E-128FFF64B8D5}" type="slidenum">
              <a:rPr lang="ru-KZ" smtClean="0"/>
              <a:t>4</a:t>
            </a:fld>
            <a:endParaRPr lang="ru-KZ" dirty="0"/>
          </a:p>
        </p:txBody>
      </p:sp>
    </p:spTree>
    <p:extLst>
      <p:ext uri="{BB962C8B-B14F-4D97-AF65-F5344CB8AC3E}">
        <p14:creationId xmlns:p14="http://schemas.microsoft.com/office/powerpoint/2010/main" val="22173507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kk-KZ" dirty="0"/>
              <a:t>Қарапайым тілмен айтқанда, ұйымдағы ЕҚжЕҚ қызметі жұмыскердің еңбек қызметі, яғни жұмыс барысында денсаулығына зиян келтіруі мүмкін барлық аспектілерді қадағалауы тиіс, солай ма? Бірақ осылай пайымдасақ, бұған жұмыскерді басқа адамдардан, мысалы шабуылдан физикалық қорғау бөлігіндегі күзет қызметінің жұмысын да жатқызуға болады. Өйткені басқа тұлғалардың шабуылынан да жұмыскердің денсаулығына зиян келуі мүмкін. </a:t>
            </a:r>
          </a:p>
          <a:p>
            <a:endParaRPr lang="ru-RU" dirty="0"/>
          </a:p>
          <a:p>
            <a:r>
              <a:rPr lang="kk-KZ" dirty="0"/>
              <a:t> Ал ара-жігін ажырату үшін терминнің анықтамасына қайта оралайық:</a:t>
            </a:r>
          </a:p>
          <a:p>
            <a:endParaRPr lang="ru-RU" dirty="0"/>
          </a:p>
        </p:txBody>
      </p:sp>
      <p:sp>
        <p:nvSpPr>
          <p:cNvPr id="4" name="Номер слайда 3"/>
          <p:cNvSpPr>
            <a:spLocks noGrp="1"/>
          </p:cNvSpPr>
          <p:nvPr>
            <p:ph type="sldNum" sz="quarter" idx="5"/>
          </p:nvPr>
        </p:nvSpPr>
        <p:spPr/>
        <p:txBody>
          <a:bodyPr/>
          <a:lstStyle/>
          <a:p>
            <a:fld id="{A5E27D4E-8594-494E-BD4E-128FFF64B8D5}" type="slidenum">
              <a:rPr lang="ru-KZ" smtClean="0"/>
              <a:t>5</a:t>
            </a:fld>
            <a:endParaRPr lang="ru-KZ" dirty="0"/>
          </a:p>
        </p:txBody>
      </p:sp>
    </p:spTree>
    <p:extLst>
      <p:ext uri="{BB962C8B-B14F-4D97-AF65-F5344CB8AC3E}">
        <p14:creationId xmlns:p14="http://schemas.microsoft.com/office/powerpoint/2010/main" val="2092735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7369EA-5679-02AA-5D3B-D511B5013555}"/>
            </a:ext>
          </a:extLst>
        </p:cNvPr>
        <p:cNvGrpSpPr/>
        <p:nvPr/>
      </p:nvGrpSpPr>
      <p:grpSpPr>
        <a:xfrm>
          <a:off x="0" y="0"/>
          <a:ext cx="0" cy="0"/>
          <a:chOff x="0" y="0"/>
          <a:chExt cx="0" cy="0"/>
        </a:xfrm>
      </p:grpSpPr>
      <p:sp>
        <p:nvSpPr>
          <p:cNvPr id="2" name="Образ слайда 1">
            <a:extLst>
              <a:ext uri="{FF2B5EF4-FFF2-40B4-BE49-F238E27FC236}">
                <a16:creationId xmlns:a16="http://schemas.microsoft.com/office/drawing/2014/main" id="{EAE26A9F-2560-E5AB-85D6-9E4356285733}"/>
              </a:ext>
            </a:extLst>
          </p:cNvPr>
          <p:cNvSpPr>
            <a:spLocks noGrp="1" noRot="1" noChangeAspect="1"/>
          </p:cNvSpPr>
          <p:nvPr>
            <p:ph type="sldImg"/>
          </p:nvPr>
        </p:nvSpPr>
        <p:spPr/>
      </p:sp>
      <p:sp>
        <p:nvSpPr>
          <p:cNvPr id="3" name="Заметки 2">
            <a:extLst>
              <a:ext uri="{FF2B5EF4-FFF2-40B4-BE49-F238E27FC236}">
                <a16:creationId xmlns:a16="http://schemas.microsoft.com/office/drawing/2014/main" id="{99B69912-FF9D-2529-1C9C-17EB9C023A4D}"/>
              </a:ext>
            </a:extLst>
          </p:cNvPr>
          <p:cNvSpPr>
            <a:spLocks noGrp="1"/>
          </p:cNvSpPr>
          <p:nvPr>
            <p:ph type="body" idx="1"/>
          </p:nvPr>
        </p:nvSpPr>
        <p:spPr/>
        <p:txBody>
          <a:bodyPr/>
          <a:lstStyle/>
          <a:p>
            <a:endParaRPr lang="ru-RU" dirty="0"/>
          </a:p>
        </p:txBody>
      </p:sp>
      <p:sp>
        <p:nvSpPr>
          <p:cNvPr id="4" name="Номер слайда 3">
            <a:extLst>
              <a:ext uri="{FF2B5EF4-FFF2-40B4-BE49-F238E27FC236}">
                <a16:creationId xmlns:a16="http://schemas.microsoft.com/office/drawing/2014/main" id="{88680C7D-4A3A-6981-A85C-8D8EF9B74EEF}"/>
              </a:ext>
            </a:extLst>
          </p:cNvPr>
          <p:cNvSpPr>
            <a:spLocks noGrp="1"/>
          </p:cNvSpPr>
          <p:nvPr>
            <p:ph type="sldNum" sz="quarter" idx="5"/>
          </p:nvPr>
        </p:nvSpPr>
        <p:spPr/>
        <p:txBody>
          <a:bodyPr/>
          <a:lstStyle/>
          <a:p>
            <a:fld id="{A5E27D4E-8594-494E-BD4E-128FFF64B8D5}" type="slidenum">
              <a:rPr lang="ru-KZ" smtClean="0"/>
              <a:t>6</a:t>
            </a:fld>
            <a:endParaRPr lang="ru-KZ" dirty="0"/>
          </a:p>
        </p:txBody>
      </p:sp>
    </p:spTree>
    <p:extLst>
      <p:ext uri="{BB962C8B-B14F-4D97-AF65-F5344CB8AC3E}">
        <p14:creationId xmlns:p14="http://schemas.microsoft.com/office/powerpoint/2010/main" val="7679398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kk-KZ" dirty="0"/>
              <a:t>Анықтамадан көріп отырғанымыздай, әңгіме жұмыскердің өмірі мен денсаулығын қорғау туралы ғана емес, дәл зиянды және қауіпті өндірістік факторлардың әсерін болдырмайтын қорғаныш туралы. Мұндағы негізгі ұғым — «Өндірістік фактор».</a:t>
            </a:r>
          </a:p>
          <a:p>
            <a:endParaRPr lang="ru-RU" dirty="0"/>
          </a:p>
          <a:p>
            <a:r>
              <a:rPr lang="kk-KZ" dirty="0"/>
              <a:t>Тәуекелдерді бағалау, жұмыс орындарын аттестаттау немесе тіпті іс-шаралар жоспарларын жасау үшін осы факторлардың барлығын сыныптарға немесе санаттарға бөлу ыңғайлы екені сөзсіз. </a:t>
            </a:r>
          </a:p>
        </p:txBody>
      </p:sp>
      <p:sp>
        <p:nvSpPr>
          <p:cNvPr id="4" name="Номер слайда 3"/>
          <p:cNvSpPr>
            <a:spLocks noGrp="1"/>
          </p:cNvSpPr>
          <p:nvPr>
            <p:ph type="sldNum" sz="quarter" idx="5"/>
          </p:nvPr>
        </p:nvSpPr>
        <p:spPr/>
        <p:txBody>
          <a:bodyPr/>
          <a:lstStyle/>
          <a:p>
            <a:fld id="{A5E27D4E-8594-494E-BD4E-128FFF64B8D5}" type="slidenum">
              <a:rPr lang="ru-KZ" smtClean="0"/>
              <a:t>7</a:t>
            </a:fld>
            <a:endParaRPr lang="ru-KZ" dirty="0"/>
          </a:p>
        </p:txBody>
      </p:sp>
    </p:spTree>
    <p:extLst>
      <p:ext uri="{BB962C8B-B14F-4D97-AF65-F5344CB8AC3E}">
        <p14:creationId xmlns:p14="http://schemas.microsoft.com/office/powerpoint/2010/main" val="35227382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kk-KZ" dirty="0"/>
              <a:t>Екі топқа бөлу, 30 секунд ішінде мысалдар келтіру</a:t>
            </a:r>
          </a:p>
          <a:p>
            <a:r>
              <a:rPr lang="kk-KZ" dirty="0"/>
              <a:t>Бірінші топқа тапсырма – физикалық және психофизикалық </a:t>
            </a:r>
          </a:p>
          <a:p>
            <a:r>
              <a:rPr lang="kk-KZ" dirty="0"/>
              <a:t>Екінші топқа тапсырма – химиялық және биологиялық</a:t>
            </a:r>
            <a:endParaRPr lang="ru-RU" dirty="0"/>
          </a:p>
        </p:txBody>
      </p:sp>
      <p:sp>
        <p:nvSpPr>
          <p:cNvPr id="4" name="Номер слайда 3"/>
          <p:cNvSpPr>
            <a:spLocks noGrp="1"/>
          </p:cNvSpPr>
          <p:nvPr>
            <p:ph type="sldNum" sz="quarter" idx="5"/>
          </p:nvPr>
        </p:nvSpPr>
        <p:spPr/>
        <p:txBody>
          <a:bodyPr/>
          <a:lstStyle/>
          <a:p>
            <a:fld id="{A5E27D4E-8594-494E-BD4E-128FFF64B8D5}" type="slidenum">
              <a:rPr lang="ru-KZ" smtClean="0"/>
              <a:t>8</a:t>
            </a:fld>
            <a:endParaRPr lang="ru-KZ" dirty="0"/>
          </a:p>
        </p:txBody>
      </p:sp>
    </p:spTree>
    <p:extLst>
      <p:ext uri="{BB962C8B-B14F-4D97-AF65-F5344CB8AC3E}">
        <p14:creationId xmlns:p14="http://schemas.microsoft.com/office/powerpoint/2010/main" val="22127911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A5E27D4E-8594-494E-BD4E-128FFF64B8D5}" type="slidenum">
              <a:rPr lang="ru-KZ" smtClean="0"/>
              <a:t>9</a:t>
            </a:fld>
            <a:endParaRPr lang="ru-KZ" dirty="0"/>
          </a:p>
        </p:txBody>
      </p:sp>
    </p:spTree>
    <p:extLst>
      <p:ext uri="{BB962C8B-B14F-4D97-AF65-F5344CB8AC3E}">
        <p14:creationId xmlns:p14="http://schemas.microsoft.com/office/powerpoint/2010/main" val="20544667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9BCA6D-199C-0145-1F95-AE1053BF402C}"/>
            </a:ext>
          </a:extLst>
        </p:cNvPr>
        <p:cNvGrpSpPr/>
        <p:nvPr/>
      </p:nvGrpSpPr>
      <p:grpSpPr>
        <a:xfrm>
          <a:off x="0" y="0"/>
          <a:ext cx="0" cy="0"/>
          <a:chOff x="0" y="0"/>
          <a:chExt cx="0" cy="0"/>
        </a:xfrm>
      </p:grpSpPr>
      <p:sp>
        <p:nvSpPr>
          <p:cNvPr id="2" name="Образ слайда 1">
            <a:extLst>
              <a:ext uri="{FF2B5EF4-FFF2-40B4-BE49-F238E27FC236}">
                <a16:creationId xmlns:a16="http://schemas.microsoft.com/office/drawing/2014/main" id="{BB1A6F67-4794-322B-1709-E5AB1E974761}"/>
              </a:ext>
            </a:extLst>
          </p:cNvPr>
          <p:cNvSpPr>
            <a:spLocks noGrp="1" noRot="1" noChangeAspect="1"/>
          </p:cNvSpPr>
          <p:nvPr>
            <p:ph type="sldImg"/>
          </p:nvPr>
        </p:nvSpPr>
        <p:spPr/>
      </p:sp>
      <p:sp>
        <p:nvSpPr>
          <p:cNvPr id="3" name="Заметки 2">
            <a:extLst>
              <a:ext uri="{FF2B5EF4-FFF2-40B4-BE49-F238E27FC236}">
                <a16:creationId xmlns:a16="http://schemas.microsoft.com/office/drawing/2014/main" id="{FA82BECE-3FF9-E160-D365-8E682C089B99}"/>
              </a:ext>
            </a:extLst>
          </p:cNvPr>
          <p:cNvSpPr>
            <a:spLocks noGrp="1"/>
          </p:cNvSpPr>
          <p:nvPr>
            <p:ph type="body" idx="1"/>
          </p:nvPr>
        </p:nvSpPr>
        <p:spPr/>
        <p:txBody>
          <a:bodyPr/>
          <a:lstStyle/>
          <a:p>
            <a:r>
              <a:rPr lang="kk-KZ" dirty="0"/>
              <a:t>ЖҚҚ – жұмыскерді зиянды және (немесе) қауіпті өндірістік факторлардың әсерінен қорғауға арналған құралдар, оның ішінде арнайы киім.</a:t>
            </a:r>
          </a:p>
          <a:p>
            <a:endParaRPr lang="ru-RU" dirty="0"/>
          </a:p>
          <a:p>
            <a:r>
              <a:rPr lang="kk-KZ" dirty="0"/>
              <a:t>ҰҚҚ – екі және одан көп жұмыскерді зиянды және (немесе) қауіпті өндірістік факторлардың әсерінен бір мезгілде қорғауға арналған техникалық құралдар.</a:t>
            </a:r>
          </a:p>
          <a:p>
            <a:endParaRPr lang="ru-RU" dirty="0"/>
          </a:p>
          <a:p>
            <a:r>
              <a:rPr lang="kk-KZ" dirty="0"/>
              <a:t>Жұмыс беруші ЖҚҚ немесе ҰҚҚ пайдаланбайтын жұмыскерді жұмыстан шеттетуге міндетті</a:t>
            </a:r>
          </a:p>
          <a:p>
            <a:r>
              <a:rPr lang="kk-KZ" dirty="0"/>
              <a:t>ҚР ЕК 48-бабы 2-тармағының 3) тармақшасы. Жұмыстан шеттету</a:t>
            </a:r>
          </a:p>
          <a:p>
            <a:endParaRPr lang="ru-RU" dirty="0"/>
          </a:p>
          <a:p>
            <a:r>
              <a:rPr lang="kk-KZ" dirty="0"/>
              <a:t>Жұмыскерлерге арнайы киім және басқа ЖҚҚ беру нормалары Қазақстан Республикасы Денсаулық сақтау және әлеуметтік даму министрінің 2015 жылғы 8 желтоқсандағы № 943 бұйрығымен бекітілген</a:t>
            </a:r>
          </a:p>
          <a:p>
            <a:endParaRPr lang="ru-RU" dirty="0"/>
          </a:p>
        </p:txBody>
      </p:sp>
      <p:sp>
        <p:nvSpPr>
          <p:cNvPr id="4" name="Номер слайда 3">
            <a:extLst>
              <a:ext uri="{FF2B5EF4-FFF2-40B4-BE49-F238E27FC236}">
                <a16:creationId xmlns:a16="http://schemas.microsoft.com/office/drawing/2014/main" id="{8A114868-E442-3DB8-F57A-ECF51C36CDF7}"/>
              </a:ext>
            </a:extLst>
          </p:cNvPr>
          <p:cNvSpPr>
            <a:spLocks noGrp="1"/>
          </p:cNvSpPr>
          <p:nvPr>
            <p:ph type="sldNum" sz="quarter" idx="5"/>
          </p:nvPr>
        </p:nvSpPr>
        <p:spPr/>
        <p:txBody>
          <a:bodyPr/>
          <a:lstStyle/>
          <a:p>
            <a:fld id="{A5E27D4E-8594-494E-BD4E-128FFF64B8D5}" type="slidenum">
              <a:rPr lang="ru-KZ" smtClean="0"/>
              <a:t>10</a:t>
            </a:fld>
            <a:endParaRPr lang="ru-KZ" dirty="0"/>
          </a:p>
        </p:txBody>
      </p:sp>
    </p:spTree>
    <p:extLst>
      <p:ext uri="{BB962C8B-B14F-4D97-AF65-F5344CB8AC3E}">
        <p14:creationId xmlns:p14="http://schemas.microsoft.com/office/powerpoint/2010/main" val="10516837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A5E27D4E-8594-494E-BD4E-128FFF64B8D5}" type="slidenum">
              <a:rPr lang="ru-KZ" smtClean="0"/>
              <a:t>11</a:t>
            </a:fld>
            <a:endParaRPr lang="ru-KZ" dirty="0"/>
          </a:p>
        </p:txBody>
      </p:sp>
    </p:spTree>
    <p:extLst>
      <p:ext uri="{BB962C8B-B14F-4D97-AF65-F5344CB8AC3E}">
        <p14:creationId xmlns:p14="http://schemas.microsoft.com/office/powerpoint/2010/main" val="39888202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kk-KZ" dirty="0"/>
              <a:t>1) кәсіптік тәуекелді бағалауды жүргізу және оны барынша азайту жөнінде шаралар қабылдау</a:t>
            </a:r>
          </a:p>
          <a:p>
            <a:r>
              <a:rPr lang="kk-KZ" dirty="0"/>
              <a:t>2) жұмыскерлер мен басшыларды оқыту, нұсқама беру және білімін тексеру</a:t>
            </a:r>
          </a:p>
          <a:p>
            <a:r>
              <a:rPr lang="kk-KZ" dirty="0"/>
              <a:t>3) жұмыскерлерге қажетті санитариялық-гигиеналық жағдайлар жасау, ЖҚҚ және ҰҚҚ-мен қамтамасыз ету </a:t>
            </a:r>
          </a:p>
          <a:p>
            <a:r>
              <a:rPr lang="kk-KZ" dirty="0"/>
              <a:t>4) ауырлықтарды қолмен көтеру және жылжыту нормаларының сақталуын қамтамасыз ету</a:t>
            </a:r>
          </a:p>
          <a:p>
            <a:r>
              <a:rPr lang="kk-KZ" dirty="0"/>
              <a:t>5) жазатайым оқиғаларды тіркеуді, есепке алуды және талдауды жүзеге асыру және олардың тергеп-тексерілуін қамтамасыз ету</a:t>
            </a:r>
          </a:p>
          <a:p>
            <a:r>
              <a:rPr lang="kk-KZ" dirty="0"/>
              <a:t>6) өндірістік объектілерді кемінде 5 жылда 1 рет аттестаттау</a:t>
            </a:r>
          </a:p>
          <a:p>
            <a:r>
              <a:rPr lang="kk-KZ" dirty="0"/>
              <a:t>8) жұмыскерді жазатайым оқиғалардан сақтандыру</a:t>
            </a:r>
          </a:p>
          <a:p>
            <a:r>
              <a:rPr lang="kk-KZ" dirty="0"/>
              <a:t>9) авариялардың және жарақаттаушы факторлардың әсерінің алдын алу жөнінде шұғыл шаралар қабылдау</a:t>
            </a:r>
          </a:p>
          <a:p>
            <a:r>
              <a:rPr lang="kk-KZ" dirty="0"/>
              <a:t>10) нұсқаулықтарды әзірлеуді, бекітуді және қайта қарауды жүзеге асыру</a:t>
            </a:r>
          </a:p>
          <a:p>
            <a:r>
              <a:rPr lang="kk-KZ" dirty="0"/>
              <a:t>11) міндетті медициналық қарап-тексерулер мен ауысым алдындағы куәландыруды жүргізу</a:t>
            </a:r>
          </a:p>
          <a:p>
            <a:r>
              <a:rPr lang="kk-KZ" dirty="0"/>
              <a:t>12) еңбекті қорғауды басқару жүйесін енгізу және оның жұмыс істеуін бақылау</a:t>
            </a:r>
          </a:p>
        </p:txBody>
      </p:sp>
      <p:sp>
        <p:nvSpPr>
          <p:cNvPr id="4" name="Номер слайда 3"/>
          <p:cNvSpPr>
            <a:spLocks noGrp="1"/>
          </p:cNvSpPr>
          <p:nvPr>
            <p:ph type="sldNum" sz="quarter" idx="5"/>
          </p:nvPr>
        </p:nvSpPr>
        <p:spPr/>
        <p:txBody>
          <a:bodyPr/>
          <a:lstStyle/>
          <a:p>
            <a:fld id="{A5E27D4E-8594-494E-BD4E-128FFF64B8D5}" type="slidenum">
              <a:rPr lang="ru-KZ" smtClean="0"/>
              <a:t>12</a:t>
            </a:fld>
            <a:endParaRPr lang="ru-KZ" dirty="0"/>
          </a:p>
        </p:txBody>
      </p:sp>
    </p:spTree>
    <p:extLst>
      <p:ext uri="{BB962C8B-B14F-4D97-AF65-F5344CB8AC3E}">
        <p14:creationId xmlns:p14="http://schemas.microsoft.com/office/powerpoint/2010/main" val="35944667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7BB602-654F-8060-7E48-DADEC9F289CD}"/>
            </a:ext>
          </a:extLst>
        </p:cNvPr>
        <p:cNvGrpSpPr/>
        <p:nvPr/>
      </p:nvGrpSpPr>
      <p:grpSpPr>
        <a:xfrm>
          <a:off x="0" y="0"/>
          <a:ext cx="0" cy="0"/>
          <a:chOff x="0" y="0"/>
          <a:chExt cx="0" cy="0"/>
        </a:xfrm>
      </p:grpSpPr>
      <p:sp>
        <p:nvSpPr>
          <p:cNvPr id="2" name="Образ слайда 1">
            <a:extLst>
              <a:ext uri="{FF2B5EF4-FFF2-40B4-BE49-F238E27FC236}">
                <a16:creationId xmlns:a16="http://schemas.microsoft.com/office/drawing/2014/main" id="{2920DF9F-FE4F-D4FC-C03F-2A333003181F}"/>
              </a:ext>
            </a:extLst>
          </p:cNvPr>
          <p:cNvSpPr>
            <a:spLocks noGrp="1" noRot="1" noChangeAspect="1"/>
          </p:cNvSpPr>
          <p:nvPr>
            <p:ph type="sldImg"/>
          </p:nvPr>
        </p:nvSpPr>
        <p:spPr/>
      </p:sp>
      <p:sp>
        <p:nvSpPr>
          <p:cNvPr id="3" name="Заметки 2">
            <a:extLst>
              <a:ext uri="{FF2B5EF4-FFF2-40B4-BE49-F238E27FC236}">
                <a16:creationId xmlns:a16="http://schemas.microsoft.com/office/drawing/2014/main" id="{6B07C7C3-8EBB-6222-2F2E-50DF69728F98}"/>
              </a:ext>
            </a:extLst>
          </p:cNvPr>
          <p:cNvSpPr>
            <a:spLocks noGrp="1"/>
          </p:cNvSpPr>
          <p:nvPr>
            <p:ph type="body" idx="1"/>
          </p:nvPr>
        </p:nvSpPr>
        <p:spPr/>
        <p:txBody>
          <a:bodyPr/>
          <a:lstStyle/>
          <a:p>
            <a:endParaRPr lang="ru-RU" dirty="0"/>
          </a:p>
        </p:txBody>
      </p:sp>
      <p:sp>
        <p:nvSpPr>
          <p:cNvPr id="4" name="Номер слайда 3">
            <a:extLst>
              <a:ext uri="{FF2B5EF4-FFF2-40B4-BE49-F238E27FC236}">
                <a16:creationId xmlns:a16="http://schemas.microsoft.com/office/drawing/2014/main" id="{FBA0D448-6654-E334-ADE6-5F61DCCA33BD}"/>
              </a:ext>
            </a:extLst>
          </p:cNvPr>
          <p:cNvSpPr>
            <a:spLocks noGrp="1"/>
          </p:cNvSpPr>
          <p:nvPr>
            <p:ph type="sldNum" sz="quarter" idx="5"/>
          </p:nvPr>
        </p:nvSpPr>
        <p:spPr/>
        <p:txBody>
          <a:bodyPr/>
          <a:lstStyle/>
          <a:p>
            <a:fld id="{A5E27D4E-8594-494E-BD4E-128FFF64B8D5}" type="slidenum">
              <a:rPr lang="ru-KZ" smtClean="0"/>
              <a:t>13</a:t>
            </a:fld>
            <a:endParaRPr lang="ru-KZ" dirty="0"/>
          </a:p>
        </p:txBody>
      </p:sp>
    </p:spTree>
    <p:extLst>
      <p:ext uri="{BB962C8B-B14F-4D97-AF65-F5344CB8AC3E}">
        <p14:creationId xmlns:p14="http://schemas.microsoft.com/office/powerpoint/2010/main" val="8451341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A5E27D4E-8594-494E-BD4E-128FFF64B8D5}" type="slidenum">
              <a:rPr lang="ru-KZ" smtClean="0"/>
              <a:t>14</a:t>
            </a:fld>
            <a:endParaRPr lang="ru-KZ" dirty="0"/>
          </a:p>
        </p:txBody>
      </p:sp>
    </p:spTree>
    <p:extLst>
      <p:ext uri="{BB962C8B-B14F-4D97-AF65-F5344CB8AC3E}">
        <p14:creationId xmlns:p14="http://schemas.microsoft.com/office/powerpoint/2010/main" val="835584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kk-KZ" dirty="0"/>
              <a:t>Сұрақ:</a:t>
            </a:r>
          </a:p>
          <a:p>
            <a:r>
              <a:rPr lang="kk-KZ" dirty="0"/>
              <a:t>ЕҚжЕҚ маманы жұмыс берушінің өкілі ме, әлде жұмыскерлердің өкілі ме?</a:t>
            </a:r>
          </a:p>
          <a:p>
            <a:endParaRPr lang="ru-RU" dirty="0"/>
          </a:p>
        </p:txBody>
      </p:sp>
      <p:sp>
        <p:nvSpPr>
          <p:cNvPr id="4" name="Номер слайда 3"/>
          <p:cNvSpPr>
            <a:spLocks noGrp="1"/>
          </p:cNvSpPr>
          <p:nvPr>
            <p:ph type="sldNum" sz="quarter" idx="5"/>
          </p:nvPr>
        </p:nvSpPr>
        <p:spPr/>
        <p:txBody>
          <a:bodyPr/>
          <a:lstStyle/>
          <a:p>
            <a:fld id="{A5E27D4E-8594-494E-BD4E-128FFF64B8D5}" type="slidenum">
              <a:rPr lang="ru-KZ" smtClean="0"/>
              <a:t>15</a:t>
            </a:fld>
            <a:endParaRPr lang="ru-KZ" dirty="0"/>
          </a:p>
        </p:txBody>
      </p:sp>
    </p:spTree>
    <p:extLst>
      <p:ext uri="{BB962C8B-B14F-4D97-AF65-F5344CB8AC3E}">
        <p14:creationId xmlns:p14="http://schemas.microsoft.com/office/powerpoint/2010/main" val="14606178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FB9CA4-035B-D8F9-FF8A-6578927CB368}"/>
            </a:ext>
          </a:extLst>
        </p:cNvPr>
        <p:cNvGrpSpPr/>
        <p:nvPr/>
      </p:nvGrpSpPr>
      <p:grpSpPr>
        <a:xfrm>
          <a:off x="0" y="0"/>
          <a:ext cx="0" cy="0"/>
          <a:chOff x="0" y="0"/>
          <a:chExt cx="0" cy="0"/>
        </a:xfrm>
      </p:grpSpPr>
      <p:sp>
        <p:nvSpPr>
          <p:cNvPr id="2" name="Образ слайда 1">
            <a:extLst>
              <a:ext uri="{FF2B5EF4-FFF2-40B4-BE49-F238E27FC236}">
                <a16:creationId xmlns:a16="http://schemas.microsoft.com/office/drawing/2014/main" id="{55FC1679-B490-5674-C122-45C6E8CC3C10}"/>
              </a:ext>
            </a:extLst>
          </p:cNvPr>
          <p:cNvSpPr>
            <a:spLocks noGrp="1" noRot="1" noChangeAspect="1"/>
          </p:cNvSpPr>
          <p:nvPr>
            <p:ph type="sldImg"/>
          </p:nvPr>
        </p:nvSpPr>
        <p:spPr/>
      </p:sp>
      <p:sp>
        <p:nvSpPr>
          <p:cNvPr id="3" name="Заметки 2">
            <a:extLst>
              <a:ext uri="{FF2B5EF4-FFF2-40B4-BE49-F238E27FC236}">
                <a16:creationId xmlns:a16="http://schemas.microsoft.com/office/drawing/2014/main" id="{5E57727A-A93E-FEF8-919E-8DAA2BD3ED2A}"/>
              </a:ext>
            </a:extLst>
          </p:cNvPr>
          <p:cNvSpPr>
            <a:spLocks noGrp="1"/>
          </p:cNvSpPr>
          <p:nvPr>
            <p:ph type="body" idx="1"/>
          </p:nvPr>
        </p:nvSpPr>
        <p:spPr/>
        <p:txBody>
          <a:bodyPr/>
          <a:lstStyle/>
          <a:p>
            <a:r>
              <a:rPr lang="kk-KZ" dirty="0"/>
              <a:t>Сұрақ:</a:t>
            </a:r>
          </a:p>
          <a:p>
            <a:r>
              <a:rPr lang="kk-KZ" dirty="0"/>
              <a:t>ЕҚжЕҚ маманы жұмыс берушінің өкілі ме, әлде жұмыскерлердің өкілі ме?</a:t>
            </a:r>
          </a:p>
          <a:p>
            <a:endParaRPr lang="ru-RU" dirty="0"/>
          </a:p>
        </p:txBody>
      </p:sp>
      <p:sp>
        <p:nvSpPr>
          <p:cNvPr id="4" name="Номер слайда 3">
            <a:extLst>
              <a:ext uri="{FF2B5EF4-FFF2-40B4-BE49-F238E27FC236}">
                <a16:creationId xmlns:a16="http://schemas.microsoft.com/office/drawing/2014/main" id="{4D1979D5-B6B6-8983-91B2-85C1652B4390}"/>
              </a:ext>
            </a:extLst>
          </p:cNvPr>
          <p:cNvSpPr>
            <a:spLocks noGrp="1"/>
          </p:cNvSpPr>
          <p:nvPr>
            <p:ph type="sldNum" sz="quarter" idx="5"/>
          </p:nvPr>
        </p:nvSpPr>
        <p:spPr/>
        <p:txBody>
          <a:bodyPr/>
          <a:lstStyle/>
          <a:p>
            <a:fld id="{A5E27D4E-8594-494E-BD4E-128FFF64B8D5}" type="slidenum">
              <a:rPr lang="ru-KZ" smtClean="0"/>
              <a:t>16</a:t>
            </a:fld>
            <a:endParaRPr lang="ru-KZ" dirty="0"/>
          </a:p>
        </p:txBody>
      </p:sp>
    </p:spTree>
    <p:extLst>
      <p:ext uri="{BB962C8B-B14F-4D97-AF65-F5344CB8AC3E}">
        <p14:creationId xmlns:p14="http://schemas.microsoft.com/office/powerpoint/2010/main" val="14427063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A5E27D4E-8594-494E-BD4E-128FFF64B8D5}" type="slidenum">
              <a:rPr lang="ru-KZ" smtClean="0"/>
              <a:t>17</a:t>
            </a:fld>
            <a:endParaRPr lang="ru-KZ" dirty="0"/>
          </a:p>
        </p:txBody>
      </p:sp>
    </p:spTree>
    <p:extLst>
      <p:ext uri="{BB962C8B-B14F-4D97-AF65-F5344CB8AC3E}">
        <p14:creationId xmlns:p14="http://schemas.microsoft.com/office/powerpoint/2010/main" val="38741270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ru-KZ"/>
          </a:p>
        </p:txBody>
      </p:sp>
      <p:sp>
        <p:nvSpPr>
          <p:cNvPr id="3" name="Notes Placeholder 2"/>
          <p:cNvSpPr>
            <a:spLocks noGrp="1"/>
          </p:cNvSpPr>
          <p:nvPr>
            <p:ph type="body" idx="1"/>
          </p:nvPr>
        </p:nvSpPr>
        <p:spPr/>
        <p:txBody>
          <a:bodyPr/>
          <a:lstStyle/>
          <a:p>
            <a:r>
              <a:t>Негізгі ой: наряд-рұқсат — жай ғана рұқсат емес, шаралар мен жауапкершіліктің құжатталған жүйесі.</a:t>
            </a:r>
          </a:p>
          <a:p>
            <a:r>
              <a:t>[Sources]</a:t>
            </a:r>
          </a:p>
          <a:p>
            <a:r>
              <a:t>- ҚР НҚА Наряд-рұқсаттар бойынша қағидалар.pdf: 2-т. (анықтама), 3–6-тт. (ресімдеу), 13–15-тт. (тіркеу және сақтау).</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ru-KZ"/>
          </a:p>
        </p:txBody>
      </p:sp>
      <p:sp>
        <p:nvSpPr>
          <p:cNvPr id="3" name="Notes Placeholder 2"/>
          <p:cNvSpPr>
            <a:spLocks noGrp="1"/>
          </p:cNvSpPr>
          <p:nvPr>
            <p:ph type="body" idx="1"/>
          </p:nvPr>
        </p:nvSpPr>
        <p:spPr/>
        <p:txBody>
          <a:bodyPr/>
          <a:lstStyle/>
          <a:p>
            <a:r>
              <a:t>Нысанда шараларды орындаған тұлғалардың және келісуші тұлғалардың қолдары да көзделетінін түсіндіру.</a:t>
            </a:r>
          </a:p>
          <a:p>
            <a:r>
              <a:t>[Sources]</a:t>
            </a:r>
          </a:p>
          <a:p>
            <a:r>
              <a:t>- ҚР НҚА Наряд-рұқсаттар бойынша қағидалар.pdf: 19–23-тт. және 1-қосымша (1, 3, 4, 6–10 жолақтар).</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ru-KZ"/>
          </a:p>
        </p:txBody>
      </p:sp>
      <p:sp>
        <p:nvSpPr>
          <p:cNvPr id="3" name="Notes Placeholder 2"/>
          <p:cNvSpPr>
            <a:spLocks noGrp="1"/>
          </p:cNvSpPr>
          <p:nvPr>
            <p:ph type="body" idx="1"/>
          </p:nvPr>
        </p:nvSpPr>
        <p:spPr/>
        <p:txBody>
          <a:bodyPr/>
          <a:lstStyle/>
          <a:p>
            <a:r>
              <a:t>Матрица рөлдердің өзара алмастырылуын емес, кезеңдер бойынша жауапкершіліктің берілуін көрсетеді.</a:t>
            </a:r>
          </a:p>
          <a:p>
            <a:r>
              <a:t>[Sources]</a:t>
            </a:r>
          </a:p>
          <a:p>
            <a:r>
              <a:t>- ҚР НҚА Наряд-рұқсаттар бойынша қағидалар.pdf: 10–11, 19–30-тт. және 1-қосымша.</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ru-KZ"/>
          </a:p>
        </p:txBody>
      </p:sp>
      <p:sp>
        <p:nvSpPr>
          <p:cNvPr id="3" name="Notes Placeholder 2"/>
          <p:cNvSpPr>
            <a:spLocks noGrp="1"/>
          </p:cNvSpPr>
          <p:nvPr>
            <p:ph type="body" idx="1"/>
          </p:nvPr>
        </p:nvSpPr>
        <p:spPr/>
        <p:txBody>
          <a:bodyPr/>
          <a:lstStyle/>
          <a:p>
            <a:r>
              <a:t>Негізгі қағида: жұмысқа рұқсат шаралар іс жүзінде тексеріліп, рұқсат беруші мен жұмыс жүргізуші кезекпен қол қойғаннан кейін ғана пайда болады.</a:t>
            </a:r>
          </a:p>
          <a:p>
            <a:r>
              <a:t>[Sources]</a:t>
            </a:r>
          </a:p>
          <a:p>
            <a:r>
              <a:t>- ҚР НҚА Наряд-рұқсаттар бойынша қағидалар.pdf: 10–11, 19–30-тт.; 1-қосымша, 6–13 жолақтар.</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ru-KZ"/>
          </a:p>
        </p:txBody>
      </p:sp>
      <p:sp>
        <p:nvSpPr>
          <p:cNvPr id="3" name="Notes Placeholder 2"/>
          <p:cNvSpPr>
            <a:spLocks noGrp="1"/>
          </p:cNvSpPr>
          <p:nvPr>
            <p:ph type="body" idx="1"/>
          </p:nvPr>
        </p:nvSpPr>
        <p:spPr/>
        <p:txBody>
          <a:bodyPr/>
          <a:lstStyle/>
          <a:p>
            <a:r>
              <a:t>Жағдайлардың өзгеруін ауысымды әдеттегі ұзартумен шатастырмау: елеулі өзгеріс жұмысты тоқтатуды және жаңа рұқсатты талап етеді.</a:t>
            </a:r>
          </a:p>
          <a:p>
            <a:r>
              <a:t>[Sources]</a:t>
            </a:r>
          </a:p>
          <a:p>
            <a:r>
              <a:t>- ҚР НҚА Наряд-рұқсаттар бойынша қағидалар.pdf: 4–6, 13–15, 25–30-тт.</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ru-KZ"/>
          </a:p>
        </p:txBody>
      </p:sp>
      <p:sp>
        <p:nvSpPr>
          <p:cNvPr id="3" name="Notes Placeholder 2"/>
          <p:cNvSpPr>
            <a:spLocks noGrp="1"/>
          </p:cNvSpPr>
          <p:nvPr>
            <p:ph type="body" idx="1"/>
          </p:nvPr>
        </p:nvSpPr>
        <p:spPr/>
        <p:txBody>
          <a:bodyPr/>
          <a:lstStyle/>
          <a:p>
            <a:r>
              <a:t>Сол жақта ресми бланк, оң жақта экранда талдау үшін сол жолақтар үлкейтілген түрде көрсетілген.</a:t>
            </a:r>
          </a:p>
          <a:p>
            <a:r>
              <a:t>[Sources]</a:t>
            </a:r>
          </a:p>
          <a:p>
            <a:r>
              <a:t>- ҚР НҚА Наряд-рұқсаттар бойынша қағидалар.pdf: 1-қосымша, 1–5.3 жолақтары бар нысан беті (PDF 6-бет).</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ru-KZ"/>
          </a:p>
        </p:txBody>
      </p:sp>
      <p:sp>
        <p:nvSpPr>
          <p:cNvPr id="3" name="Notes Placeholder 2"/>
          <p:cNvSpPr>
            <a:spLocks noGrp="1"/>
          </p:cNvSpPr>
          <p:nvPr>
            <p:ph type="body" idx="1"/>
          </p:nvPr>
        </p:nvSpPr>
        <p:spPr/>
        <p:txBody>
          <a:bodyPr/>
          <a:lstStyle/>
          <a:p>
            <a:r>
              <a:t>5.4–5.10 жолақтар нақты тәуекелдерге қатысты толтырылады; қолданылмайтын жолақтарға сызықша қойылады.</a:t>
            </a:r>
          </a:p>
          <a:p>
            <a:r>
              <a:t>[Sources]</a:t>
            </a:r>
          </a:p>
          <a:p>
            <a:r>
              <a:t>- ҚР НҚА Наряд-рұқсаттар бойынша қағидалар.pdf: 1-қосымша, 5.4–9 жолақтар (PDF 7-бет).</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ru-KZ"/>
          </a:p>
        </p:txBody>
      </p:sp>
      <p:sp>
        <p:nvSpPr>
          <p:cNvPr id="3" name="Notes Placeholder 2"/>
          <p:cNvSpPr>
            <a:spLocks noGrp="1"/>
          </p:cNvSpPr>
          <p:nvPr>
            <p:ph type="body" idx="1"/>
          </p:nvPr>
        </p:nvSpPr>
        <p:spPr/>
        <p:txBody>
          <a:bodyPr/>
          <a:lstStyle/>
          <a:p>
            <a:r>
              <a:t>Бригада мысалында лауазымдар көрсетілген; нақты Т.А.Ә., қолдар, күн және уақыт рұқсат берілгенге дейін енгізіледі.</a:t>
            </a:r>
          </a:p>
          <a:p>
            <a:r>
              <a:t>[Sources]</a:t>
            </a:r>
          </a:p>
          <a:p>
            <a:r>
              <a:t>- ҚР НҚА Наряд-рұқсаттар бойынша қағидалар.pdf: 1-қосымша, 10–13 жолақтар (PDF 8-бет).</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ru-KZ"/>
          </a:p>
        </p:txBody>
      </p:sp>
      <p:sp>
        <p:nvSpPr>
          <p:cNvPr id="3" name="Notes Placeholder 2"/>
          <p:cNvSpPr>
            <a:spLocks noGrp="1"/>
          </p:cNvSpPr>
          <p:nvPr>
            <p:ph type="body" idx="1"/>
          </p:nvPr>
        </p:nvSpPr>
        <p:spPr/>
        <p:txBody>
          <a:bodyPr/>
          <a:lstStyle/>
          <a:p>
            <a:r>
              <a:t>Мысалдағы уақыт оқу мақсатында берілген; нақты күндер мен уақыт рұқсат беру және жабу қолдарымен сәйкес келуі тиіс.</a:t>
            </a:r>
          </a:p>
          <a:p>
            <a:r>
              <a:t>[Sources]</a:t>
            </a:r>
          </a:p>
          <a:p>
            <a:r>
              <a:t>- ҚР НҚА Наряд-рұқсаттар бойынша қағидалар.pdf: 13–15-тт.; 2-қосымша, журнал нысаны (PDF 9-бет).</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ru-KZ"/>
          </a:p>
        </p:txBody>
      </p:sp>
      <p:sp>
        <p:nvSpPr>
          <p:cNvPr id="3" name="Notes Placeholder 2"/>
          <p:cNvSpPr>
            <a:spLocks noGrp="1"/>
          </p:cNvSpPr>
          <p:nvPr>
            <p:ph type="body" idx="1"/>
          </p:nvPr>
        </p:nvSpPr>
        <p:spPr/>
        <p:txBody>
          <a:bodyPr/>
          <a:lstStyle/>
          <a:p>
            <a:r>
              <a:t>Иллюстрация талап етілетін конфигурацияны көрсетеді, бірақ тіректі қарауды, трассаны бағалауды және жергілікті нұсқаулықтарды алмастырмайды.</a:t>
            </a:r>
          </a:p>
          <a:p>
            <a:r>
              <a:t>[Sources]</a:t>
            </a:r>
          </a:p>
          <a:p>
            <a:r>
              <a:t>- Пайдаланушы сценарийі: ВЛС ауыстыру, электрмонтерлердің екі позициясы, белгіленген лауазымдар мен ЖҚҚ.</a:t>
            </a:r>
          </a:p>
          <a:p>
            <a:r>
              <a:t>- ҚР НҚА Наряд-рұқсаттар бойынша қағидалар.pdf: 19–23-тт.; 1-қосымша.</a:t>
            </a:r>
          </a:p>
          <a:p>
            <a:r>
              <a:t>- vls-safety-illustration.png — кіріктірілген кескін генераторымен жасалған оқу иллюстрациясы; деректі фотосурет емес.</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ru-KZ"/>
          </a:p>
        </p:txBody>
      </p:sp>
      <p:sp>
        <p:nvSpPr>
          <p:cNvPr id="3" name="Notes Placeholder 2"/>
          <p:cNvSpPr>
            <a:spLocks noGrp="1"/>
          </p:cNvSpPr>
          <p:nvPr>
            <p:ph type="body" idx="1"/>
          </p:nvPr>
        </p:nvSpPr>
        <p:spPr/>
        <p:txBody>
          <a:bodyPr/>
          <a:lstStyle/>
          <a:p>
            <a:r>
              <a:rPr lang="kk-KZ" dirty="0" err="1"/>
              <a:t>Т.А.Ә.-ні ойдан шығармау: оқу мысалында лауазымдар беріледі; нақты дербес деректер наряд берілген кезде енгізіледі.</a:t>
            </a:r>
          </a:p>
          <a:p>
            <a:r>
              <a:rPr dirty="0"/>
              <a:t>[Sources]</a:t>
            </a:r>
          </a:p>
          <a:p>
            <a:r>
              <a:rPr lang="kk-KZ" dirty="0" err="1"/>
              <a:t>- ВЛС ауыстырудың пайдаланушы сценарийі және берілген ЖҚҚ/қоршаулар жиынтығы.</a:t>
            </a:r>
          </a:p>
          <a:p>
            <a:r>
              <a:rPr lang="kk-KZ" dirty="0"/>
              <a:t>- ҚР НҚА Наряд-рұқсаттар бойынша қағидалар.pdf: 5, 10, 19–30-тт.; 1-қосымша.</a:t>
            </a:r>
          </a:p>
          <a:p>
            <a:r>
              <a:rPr dirty="0"/>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k-KZ" dirty="0" err="1"/>
              <a:t>Нұсқаулық жұмыс берушінің актісі болып табылады және жалпы нормаларды нақты жұмыс пен жұмыс орнымен байланыстырады.</a:t>
            </a:r>
          </a:p>
          <a:p>
            <a:r>
              <a:rPr dirty="0"/>
              <a:t>[Sources]</a:t>
            </a:r>
          </a:p>
          <a:p>
            <a:r>
              <a:rPr lang="kk-KZ" dirty="0" err="1"/>
              <a:t>- Нұсқаулық әзірлеу қағидалары/НҚА.pdf: 1–4-тт.</a:t>
            </a:r>
          </a:p>
          <a:p>
            <a:r>
              <a:rPr dirty="0"/>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Жобаны тек жалпы нормалардан құрастыруға болмайды: НҚА технологияны, ауытқуларды, қорғанышты және оқиғалардың себептерін зерделеуді талап етеді.</a:t>
            </a:r>
          </a:p>
          <a:p>
            <a:r>
              <a:t>[Sources]</a:t>
            </a:r>
          </a:p>
          <a:p>
            <a:r>
              <a:t>- Нұсқаулық әзірлеу қағидалары/НҚА.pdf: 3–7-тт.</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Процестің атауы мен қысқаша сипаттамасынан кейін қауіпсіздік бойынша бес міндетті бөлім беріледі.</a:t>
            </a:r>
          </a:p>
          <a:p>
            <a:r>
              <a:t>[Sources]</a:t>
            </a:r>
          </a:p>
          <a:p>
            <a:r>
              <a:t>- Нұсқаулық әзірлеу қағидалары/НҚА.pdf: 8–16-тт.</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Слайдта авариялық әрекеттер мен жұмысты аяқтау шолу үшін ғана бір жолға біріктірілген; нұсқаулықтың өзінде бұл екі дербес бөлім.</a:t>
            </a:r>
          </a:p>
          <a:p>
            <a:r>
              <a:t>[Sources]</a:t>
            </a:r>
          </a:p>
          <a:p>
            <a:r>
              <a:t>- Нұсқаулық әзірлеу қағидалары/НҚА.pdf: 10–16-тт.</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2026 жылғы 1 шілдеден бастап 19-тармақ жоспарлы қайта қарауды кемінде үш жылда бір рет белгілейді. Өзгерістер болғанда және тергеп-тексеру қорытындылары бойынша мерзімінен бұрын қайта қарау сақталады.</a:t>
            </a:r>
          </a:p>
          <a:p>
            <a:r>
              <a:t>[Sources]</a:t>
            </a:r>
          </a:p>
          <a:p>
            <a:r>
              <a:t>- Нұсқаулық әзірлеу қағидалары/НҚА.pdf: 17–20-тт.</a:t>
            </a:r>
          </a:p>
          <a:p>
            <a:r>
              <a:t>- Нұсқаулық әзірлеу қағидалары/НҚА.pdf: 19-т. ескертпе — ҚР ЕХӘҚМ-нің 15.06.2026 ж. № 242 бұйрығы, 01.07.2026 ж. бастап қолданысқа енгізілген.</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KZ" dirty="0"/>
          </a:p>
        </p:txBody>
      </p:sp>
      <p:sp>
        <p:nvSpPr>
          <p:cNvPr id="4" name="Номер слайда 3"/>
          <p:cNvSpPr>
            <a:spLocks noGrp="1"/>
          </p:cNvSpPr>
          <p:nvPr>
            <p:ph type="sldNum" sz="quarter" idx="5"/>
          </p:nvPr>
        </p:nvSpPr>
        <p:spPr/>
        <p:txBody>
          <a:bodyPr/>
          <a:lstStyle/>
          <a:p>
            <a:fld id="{A5E27D4E-8594-494E-BD4E-128FFF64B8D5}" type="slidenum">
              <a:rPr lang="ru-KZ" smtClean="0"/>
              <a:t>50</a:t>
            </a:fld>
            <a:endParaRPr lang="ru-KZ" dirty="0"/>
          </a:p>
        </p:txBody>
      </p:sp>
    </p:spTree>
    <p:extLst>
      <p:ext uri="{BB962C8B-B14F-4D97-AF65-F5344CB8AC3E}">
        <p14:creationId xmlns:p14="http://schemas.microsoft.com/office/powerpoint/2010/main" val="281529223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66E536-567B-FE99-3451-6C6EB1A3A0CD}"/>
            </a:ext>
          </a:extLst>
        </p:cNvPr>
        <p:cNvGrpSpPr/>
        <p:nvPr/>
      </p:nvGrpSpPr>
      <p:grpSpPr>
        <a:xfrm>
          <a:off x="0" y="0"/>
          <a:ext cx="0" cy="0"/>
          <a:chOff x="0" y="0"/>
          <a:chExt cx="0" cy="0"/>
        </a:xfrm>
      </p:grpSpPr>
      <p:sp>
        <p:nvSpPr>
          <p:cNvPr id="2" name="Образ слайда 1">
            <a:extLst>
              <a:ext uri="{FF2B5EF4-FFF2-40B4-BE49-F238E27FC236}">
                <a16:creationId xmlns:a16="http://schemas.microsoft.com/office/drawing/2014/main" id="{9CC6562C-2CCA-C5F1-E9E9-E26CA31573C4}"/>
              </a:ext>
            </a:extLst>
          </p:cNvPr>
          <p:cNvSpPr>
            <a:spLocks noGrp="1" noRot="1" noChangeAspect="1"/>
          </p:cNvSpPr>
          <p:nvPr>
            <p:ph type="sldImg"/>
          </p:nvPr>
        </p:nvSpPr>
        <p:spPr/>
      </p:sp>
      <p:sp>
        <p:nvSpPr>
          <p:cNvPr id="3" name="Заметки 2">
            <a:extLst>
              <a:ext uri="{FF2B5EF4-FFF2-40B4-BE49-F238E27FC236}">
                <a16:creationId xmlns:a16="http://schemas.microsoft.com/office/drawing/2014/main" id="{40E8C4FC-B968-2C1E-4CA9-6A30949A5D5F}"/>
              </a:ext>
            </a:extLst>
          </p:cNvPr>
          <p:cNvSpPr>
            <a:spLocks noGrp="1"/>
          </p:cNvSpPr>
          <p:nvPr>
            <p:ph type="body" idx="1"/>
          </p:nvPr>
        </p:nvSpPr>
        <p:spPr/>
        <p:txBody>
          <a:bodyPr/>
          <a:lstStyle/>
          <a:p>
            <a:endParaRPr lang="ru-KZ" dirty="0"/>
          </a:p>
        </p:txBody>
      </p:sp>
      <p:sp>
        <p:nvSpPr>
          <p:cNvPr id="4" name="Номер слайда 3">
            <a:extLst>
              <a:ext uri="{FF2B5EF4-FFF2-40B4-BE49-F238E27FC236}">
                <a16:creationId xmlns:a16="http://schemas.microsoft.com/office/drawing/2014/main" id="{7C39FA87-464F-5C9F-FBB7-16B02095642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E27D4E-8594-494E-BD4E-128FFF64B8D5}" type="slidenum">
              <a:rPr kumimoji="0" lang="ru-KZ"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ru-KZ"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8943939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FF27A6-E961-0684-344F-CC15D400FB2D}"/>
            </a:ext>
          </a:extLst>
        </p:cNvPr>
        <p:cNvGrpSpPr/>
        <p:nvPr/>
      </p:nvGrpSpPr>
      <p:grpSpPr>
        <a:xfrm>
          <a:off x="0" y="0"/>
          <a:ext cx="0" cy="0"/>
          <a:chOff x="0" y="0"/>
          <a:chExt cx="0" cy="0"/>
        </a:xfrm>
      </p:grpSpPr>
      <p:sp>
        <p:nvSpPr>
          <p:cNvPr id="2" name="Образ слайда 1">
            <a:extLst>
              <a:ext uri="{FF2B5EF4-FFF2-40B4-BE49-F238E27FC236}">
                <a16:creationId xmlns:a16="http://schemas.microsoft.com/office/drawing/2014/main" id="{7AE78709-4185-EDA5-8C43-2EB36786ECF3}"/>
              </a:ext>
            </a:extLst>
          </p:cNvPr>
          <p:cNvSpPr>
            <a:spLocks noGrp="1" noRot="1" noChangeAspect="1"/>
          </p:cNvSpPr>
          <p:nvPr>
            <p:ph type="sldImg"/>
          </p:nvPr>
        </p:nvSpPr>
        <p:spPr/>
      </p:sp>
      <p:sp>
        <p:nvSpPr>
          <p:cNvPr id="3" name="Заметки 2">
            <a:extLst>
              <a:ext uri="{FF2B5EF4-FFF2-40B4-BE49-F238E27FC236}">
                <a16:creationId xmlns:a16="http://schemas.microsoft.com/office/drawing/2014/main" id="{FEF0C77D-33F1-670D-ACFA-2FAE3BD1E3B6}"/>
              </a:ext>
            </a:extLst>
          </p:cNvPr>
          <p:cNvSpPr>
            <a:spLocks noGrp="1"/>
          </p:cNvSpPr>
          <p:nvPr>
            <p:ph type="body" idx="1"/>
          </p:nvPr>
        </p:nvSpPr>
        <p:spPr/>
        <p:txBody>
          <a:bodyPr/>
          <a:lstStyle/>
          <a:p>
            <a:endParaRPr lang="ru-KZ" dirty="0"/>
          </a:p>
        </p:txBody>
      </p:sp>
      <p:sp>
        <p:nvSpPr>
          <p:cNvPr id="4" name="Номер слайда 3">
            <a:extLst>
              <a:ext uri="{FF2B5EF4-FFF2-40B4-BE49-F238E27FC236}">
                <a16:creationId xmlns:a16="http://schemas.microsoft.com/office/drawing/2014/main" id="{EDFC279A-BBC2-D432-5E01-A84F9FAABA5B}"/>
              </a:ext>
            </a:extLst>
          </p:cNvPr>
          <p:cNvSpPr>
            <a:spLocks noGrp="1"/>
          </p:cNvSpPr>
          <p:nvPr>
            <p:ph type="sldNum" sz="quarter" idx="5"/>
          </p:nvPr>
        </p:nvSpPr>
        <p:spPr/>
        <p:txBody>
          <a:bodyPr/>
          <a:lstStyle/>
          <a:p>
            <a:fld id="{A5E27D4E-8594-494E-BD4E-128FFF64B8D5}" type="slidenum">
              <a:rPr lang="ru-KZ" smtClean="0"/>
              <a:t>52</a:t>
            </a:fld>
            <a:endParaRPr lang="ru-KZ" dirty="0"/>
          </a:p>
        </p:txBody>
      </p:sp>
    </p:spTree>
    <p:extLst>
      <p:ext uri="{BB962C8B-B14F-4D97-AF65-F5344CB8AC3E}">
        <p14:creationId xmlns:p14="http://schemas.microsoft.com/office/powerpoint/2010/main" val="74558144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00D5BD-4B88-CE03-2D72-CDCB0C751AD0}"/>
            </a:ext>
          </a:extLst>
        </p:cNvPr>
        <p:cNvGrpSpPr/>
        <p:nvPr/>
      </p:nvGrpSpPr>
      <p:grpSpPr>
        <a:xfrm>
          <a:off x="0" y="0"/>
          <a:ext cx="0" cy="0"/>
          <a:chOff x="0" y="0"/>
          <a:chExt cx="0" cy="0"/>
        </a:xfrm>
      </p:grpSpPr>
      <p:sp>
        <p:nvSpPr>
          <p:cNvPr id="2" name="Образ слайда 1">
            <a:extLst>
              <a:ext uri="{FF2B5EF4-FFF2-40B4-BE49-F238E27FC236}">
                <a16:creationId xmlns:a16="http://schemas.microsoft.com/office/drawing/2014/main" id="{A0DDF478-7576-4649-9D90-C5FE374F4759}"/>
              </a:ext>
            </a:extLst>
          </p:cNvPr>
          <p:cNvSpPr>
            <a:spLocks noGrp="1" noRot="1" noChangeAspect="1"/>
          </p:cNvSpPr>
          <p:nvPr>
            <p:ph type="sldImg"/>
          </p:nvPr>
        </p:nvSpPr>
        <p:spPr/>
      </p:sp>
      <p:sp>
        <p:nvSpPr>
          <p:cNvPr id="3" name="Заметки 2">
            <a:extLst>
              <a:ext uri="{FF2B5EF4-FFF2-40B4-BE49-F238E27FC236}">
                <a16:creationId xmlns:a16="http://schemas.microsoft.com/office/drawing/2014/main" id="{7DEC3DFC-18C7-F855-0E45-CEAFD74314A1}"/>
              </a:ext>
            </a:extLst>
          </p:cNvPr>
          <p:cNvSpPr>
            <a:spLocks noGrp="1"/>
          </p:cNvSpPr>
          <p:nvPr>
            <p:ph type="body" idx="1"/>
          </p:nvPr>
        </p:nvSpPr>
        <p:spPr/>
        <p:txBody>
          <a:bodyPr/>
          <a:lstStyle/>
          <a:p>
            <a:endParaRPr lang="ru-KZ" dirty="0"/>
          </a:p>
        </p:txBody>
      </p:sp>
      <p:sp>
        <p:nvSpPr>
          <p:cNvPr id="4" name="Номер слайда 3">
            <a:extLst>
              <a:ext uri="{FF2B5EF4-FFF2-40B4-BE49-F238E27FC236}">
                <a16:creationId xmlns:a16="http://schemas.microsoft.com/office/drawing/2014/main" id="{ADE036A6-A0C5-C2B8-0FAC-9522519A6A17}"/>
              </a:ext>
            </a:extLst>
          </p:cNvPr>
          <p:cNvSpPr>
            <a:spLocks noGrp="1"/>
          </p:cNvSpPr>
          <p:nvPr>
            <p:ph type="sldNum" sz="quarter" idx="5"/>
          </p:nvPr>
        </p:nvSpPr>
        <p:spPr/>
        <p:txBody>
          <a:bodyPr/>
          <a:lstStyle/>
          <a:p>
            <a:fld id="{A5E27D4E-8594-494E-BD4E-128FFF64B8D5}" type="slidenum">
              <a:rPr lang="ru-KZ" smtClean="0"/>
              <a:t>53</a:t>
            </a:fld>
            <a:endParaRPr lang="ru-KZ" dirty="0"/>
          </a:p>
        </p:txBody>
      </p:sp>
    </p:spTree>
    <p:extLst>
      <p:ext uri="{BB962C8B-B14F-4D97-AF65-F5344CB8AC3E}">
        <p14:creationId xmlns:p14="http://schemas.microsoft.com/office/powerpoint/2010/main" val="329352069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73C6A1-7053-6799-F981-3258761C9964}"/>
            </a:ext>
          </a:extLst>
        </p:cNvPr>
        <p:cNvGrpSpPr/>
        <p:nvPr/>
      </p:nvGrpSpPr>
      <p:grpSpPr>
        <a:xfrm>
          <a:off x="0" y="0"/>
          <a:ext cx="0" cy="0"/>
          <a:chOff x="0" y="0"/>
          <a:chExt cx="0" cy="0"/>
        </a:xfrm>
      </p:grpSpPr>
      <p:sp>
        <p:nvSpPr>
          <p:cNvPr id="2" name="Образ слайда 1">
            <a:extLst>
              <a:ext uri="{FF2B5EF4-FFF2-40B4-BE49-F238E27FC236}">
                <a16:creationId xmlns:a16="http://schemas.microsoft.com/office/drawing/2014/main" id="{7A2B6F47-50D7-D55B-E53B-F5AFEEB9F609}"/>
              </a:ext>
            </a:extLst>
          </p:cNvPr>
          <p:cNvSpPr>
            <a:spLocks noGrp="1" noRot="1" noChangeAspect="1"/>
          </p:cNvSpPr>
          <p:nvPr>
            <p:ph type="sldImg"/>
          </p:nvPr>
        </p:nvSpPr>
        <p:spPr/>
      </p:sp>
      <p:sp>
        <p:nvSpPr>
          <p:cNvPr id="3" name="Заметки 2">
            <a:extLst>
              <a:ext uri="{FF2B5EF4-FFF2-40B4-BE49-F238E27FC236}">
                <a16:creationId xmlns:a16="http://schemas.microsoft.com/office/drawing/2014/main" id="{FAE48FEE-DFC7-43FF-3C60-A58EDAF39B89}"/>
              </a:ext>
            </a:extLst>
          </p:cNvPr>
          <p:cNvSpPr>
            <a:spLocks noGrp="1"/>
          </p:cNvSpPr>
          <p:nvPr>
            <p:ph type="body" idx="1"/>
          </p:nvPr>
        </p:nvSpPr>
        <p:spPr/>
        <p:txBody>
          <a:bodyPr/>
          <a:lstStyle/>
          <a:p>
            <a:endParaRPr lang="ru-KZ" dirty="0"/>
          </a:p>
        </p:txBody>
      </p:sp>
      <p:sp>
        <p:nvSpPr>
          <p:cNvPr id="4" name="Номер слайда 3">
            <a:extLst>
              <a:ext uri="{FF2B5EF4-FFF2-40B4-BE49-F238E27FC236}">
                <a16:creationId xmlns:a16="http://schemas.microsoft.com/office/drawing/2014/main" id="{66B4FE0A-3D55-4516-011C-DA6893ADD8A9}"/>
              </a:ext>
            </a:extLst>
          </p:cNvPr>
          <p:cNvSpPr>
            <a:spLocks noGrp="1"/>
          </p:cNvSpPr>
          <p:nvPr>
            <p:ph type="sldNum" sz="quarter" idx="5"/>
          </p:nvPr>
        </p:nvSpPr>
        <p:spPr/>
        <p:txBody>
          <a:bodyPr/>
          <a:lstStyle/>
          <a:p>
            <a:fld id="{A5E27D4E-8594-494E-BD4E-128FFF64B8D5}" type="slidenum">
              <a:rPr lang="ru-KZ" smtClean="0"/>
              <a:t>54</a:t>
            </a:fld>
            <a:endParaRPr lang="ru-KZ" dirty="0"/>
          </a:p>
        </p:txBody>
      </p:sp>
    </p:spTree>
    <p:extLst>
      <p:ext uri="{BB962C8B-B14F-4D97-AF65-F5344CB8AC3E}">
        <p14:creationId xmlns:p14="http://schemas.microsoft.com/office/powerpoint/2010/main" val="245160040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EA2AC1-A3D4-2BBA-D799-6884A2854001}"/>
            </a:ext>
          </a:extLst>
        </p:cNvPr>
        <p:cNvGrpSpPr/>
        <p:nvPr/>
      </p:nvGrpSpPr>
      <p:grpSpPr>
        <a:xfrm>
          <a:off x="0" y="0"/>
          <a:ext cx="0" cy="0"/>
          <a:chOff x="0" y="0"/>
          <a:chExt cx="0" cy="0"/>
        </a:xfrm>
      </p:grpSpPr>
      <p:sp>
        <p:nvSpPr>
          <p:cNvPr id="2" name="Образ слайда 1">
            <a:extLst>
              <a:ext uri="{FF2B5EF4-FFF2-40B4-BE49-F238E27FC236}">
                <a16:creationId xmlns:a16="http://schemas.microsoft.com/office/drawing/2014/main" id="{1D116177-32D2-6E25-4CC4-4C53A13A06AE}"/>
              </a:ext>
            </a:extLst>
          </p:cNvPr>
          <p:cNvSpPr>
            <a:spLocks noGrp="1" noRot="1" noChangeAspect="1"/>
          </p:cNvSpPr>
          <p:nvPr>
            <p:ph type="sldImg"/>
          </p:nvPr>
        </p:nvSpPr>
        <p:spPr/>
      </p:sp>
      <p:sp>
        <p:nvSpPr>
          <p:cNvPr id="3" name="Заметки 2">
            <a:extLst>
              <a:ext uri="{FF2B5EF4-FFF2-40B4-BE49-F238E27FC236}">
                <a16:creationId xmlns:a16="http://schemas.microsoft.com/office/drawing/2014/main" id="{F5981B15-8E7E-3742-86AB-164A1D10AEA2}"/>
              </a:ext>
            </a:extLst>
          </p:cNvPr>
          <p:cNvSpPr>
            <a:spLocks noGrp="1"/>
          </p:cNvSpPr>
          <p:nvPr>
            <p:ph type="body" idx="1"/>
          </p:nvPr>
        </p:nvSpPr>
        <p:spPr/>
        <p:txBody>
          <a:bodyPr/>
          <a:lstStyle/>
          <a:p>
            <a:endParaRPr lang="ru-KZ" dirty="0"/>
          </a:p>
        </p:txBody>
      </p:sp>
      <p:sp>
        <p:nvSpPr>
          <p:cNvPr id="4" name="Номер слайда 3">
            <a:extLst>
              <a:ext uri="{FF2B5EF4-FFF2-40B4-BE49-F238E27FC236}">
                <a16:creationId xmlns:a16="http://schemas.microsoft.com/office/drawing/2014/main" id="{62E69BF7-FA93-0D5D-53A2-ADACE8235EA1}"/>
              </a:ext>
            </a:extLst>
          </p:cNvPr>
          <p:cNvSpPr>
            <a:spLocks noGrp="1"/>
          </p:cNvSpPr>
          <p:nvPr>
            <p:ph type="sldNum" sz="quarter" idx="5"/>
          </p:nvPr>
        </p:nvSpPr>
        <p:spPr/>
        <p:txBody>
          <a:bodyPr/>
          <a:lstStyle/>
          <a:p>
            <a:fld id="{A5E27D4E-8594-494E-BD4E-128FFF64B8D5}" type="slidenum">
              <a:rPr lang="ru-KZ" smtClean="0"/>
              <a:t>55</a:t>
            </a:fld>
            <a:endParaRPr lang="ru-KZ" dirty="0"/>
          </a:p>
        </p:txBody>
      </p:sp>
    </p:spTree>
    <p:extLst>
      <p:ext uri="{BB962C8B-B14F-4D97-AF65-F5344CB8AC3E}">
        <p14:creationId xmlns:p14="http://schemas.microsoft.com/office/powerpoint/2010/main" val="188527979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2BAFE3-9259-C3B1-CD60-6572D6481AB0}"/>
            </a:ext>
          </a:extLst>
        </p:cNvPr>
        <p:cNvGrpSpPr/>
        <p:nvPr/>
      </p:nvGrpSpPr>
      <p:grpSpPr>
        <a:xfrm>
          <a:off x="0" y="0"/>
          <a:ext cx="0" cy="0"/>
          <a:chOff x="0" y="0"/>
          <a:chExt cx="0" cy="0"/>
        </a:xfrm>
      </p:grpSpPr>
      <p:sp>
        <p:nvSpPr>
          <p:cNvPr id="2" name="Образ слайда 1">
            <a:extLst>
              <a:ext uri="{FF2B5EF4-FFF2-40B4-BE49-F238E27FC236}">
                <a16:creationId xmlns:a16="http://schemas.microsoft.com/office/drawing/2014/main" id="{AE68AFF0-7D78-2C6D-359E-0466A20DE841}"/>
              </a:ext>
            </a:extLst>
          </p:cNvPr>
          <p:cNvSpPr>
            <a:spLocks noGrp="1" noRot="1" noChangeAspect="1"/>
          </p:cNvSpPr>
          <p:nvPr>
            <p:ph type="sldImg"/>
          </p:nvPr>
        </p:nvSpPr>
        <p:spPr/>
      </p:sp>
      <p:sp>
        <p:nvSpPr>
          <p:cNvPr id="3" name="Заметки 2">
            <a:extLst>
              <a:ext uri="{FF2B5EF4-FFF2-40B4-BE49-F238E27FC236}">
                <a16:creationId xmlns:a16="http://schemas.microsoft.com/office/drawing/2014/main" id="{EFA6CF91-6D0B-287C-8B8A-B0F4D7E0A179}"/>
              </a:ext>
            </a:extLst>
          </p:cNvPr>
          <p:cNvSpPr>
            <a:spLocks noGrp="1"/>
          </p:cNvSpPr>
          <p:nvPr>
            <p:ph type="body" idx="1"/>
          </p:nvPr>
        </p:nvSpPr>
        <p:spPr/>
        <p:txBody>
          <a:bodyPr/>
          <a:lstStyle/>
          <a:p>
            <a:endParaRPr lang="ru-KZ" dirty="0"/>
          </a:p>
        </p:txBody>
      </p:sp>
      <p:sp>
        <p:nvSpPr>
          <p:cNvPr id="4" name="Номер слайда 3">
            <a:extLst>
              <a:ext uri="{FF2B5EF4-FFF2-40B4-BE49-F238E27FC236}">
                <a16:creationId xmlns:a16="http://schemas.microsoft.com/office/drawing/2014/main" id="{E9B68577-DA93-CEA2-F629-0085E4FEA7BC}"/>
              </a:ext>
            </a:extLst>
          </p:cNvPr>
          <p:cNvSpPr>
            <a:spLocks noGrp="1"/>
          </p:cNvSpPr>
          <p:nvPr>
            <p:ph type="sldNum" sz="quarter" idx="5"/>
          </p:nvPr>
        </p:nvSpPr>
        <p:spPr/>
        <p:txBody>
          <a:bodyPr/>
          <a:lstStyle/>
          <a:p>
            <a:fld id="{A5E27D4E-8594-494E-BD4E-128FFF64B8D5}" type="slidenum">
              <a:rPr lang="ru-KZ" smtClean="0"/>
              <a:t>56</a:t>
            </a:fld>
            <a:endParaRPr lang="ru-KZ" dirty="0"/>
          </a:p>
        </p:txBody>
      </p:sp>
    </p:spTree>
    <p:extLst>
      <p:ext uri="{BB962C8B-B14F-4D97-AF65-F5344CB8AC3E}">
        <p14:creationId xmlns:p14="http://schemas.microsoft.com/office/powerpoint/2010/main" val="142987790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110D88-5E77-B8CF-70E2-29269815C1F6}"/>
            </a:ext>
          </a:extLst>
        </p:cNvPr>
        <p:cNvGrpSpPr/>
        <p:nvPr/>
      </p:nvGrpSpPr>
      <p:grpSpPr>
        <a:xfrm>
          <a:off x="0" y="0"/>
          <a:ext cx="0" cy="0"/>
          <a:chOff x="0" y="0"/>
          <a:chExt cx="0" cy="0"/>
        </a:xfrm>
      </p:grpSpPr>
      <p:sp>
        <p:nvSpPr>
          <p:cNvPr id="2" name="Образ слайда 1">
            <a:extLst>
              <a:ext uri="{FF2B5EF4-FFF2-40B4-BE49-F238E27FC236}">
                <a16:creationId xmlns:a16="http://schemas.microsoft.com/office/drawing/2014/main" id="{DBCE0D5D-E0F5-E1EF-6361-3DF2A62473EE}"/>
              </a:ext>
            </a:extLst>
          </p:cNvPr>
          <p:cNvSpPr>
            <a:spLocks noGrp="1" noRot="1" noChangeAspect="1"/>
          </p:cNvSpPr>
          <p:nvPr>
            <p:ph type="sldImg"/>
          </p:nvPr>
        </p:nvSpPr>
        <p:spPr/>
      </p:sp>
      <p:sp>
        <p:nvSpPr>
          <p:cNvPr id="3" name="Заметки 2">
            <a:extLst>
              <a:ext uri="{FF2B5EF4-FFF2-40B4-BE49-F238E27FC236}">
                <a16:creationId xmlns:a16="http://schemas.microsoft.com/office/drawing/2014/main" id="{85B29CA9-EFD4-3603-825C-FA3552FC1072}"/>
              </a:ext>
            </a:extLst>
          </p:cNvPr>
          <p:cNvSpPr>
            <a:spLocks noGrp="1"/>
          </p:cNvSpPr>
          <p:nvPr>
            <p:ph type="body" idx="1"/>
          </p:nvPr>
        </p:nvSpPr>
        <p:spPr/>
        <p:txBody>
          <a:bodyPr/>
          <a:lstStyle/>
          <a:p>
            <a:endParaRPr lang="ru-KZ" dirty="0"/>
          </a:p>
        </p:txBody>
      </p:sp>
      <p:sp>
        <p:nvSpPr>
          <p:cNvPr id="4" name="Номер слайда 3">
            <a:extLst>
              <a:ext uri="{FF2B5EF4-FFF2-40B4-BE49-F238E27FC236}">
                <a16:creationId xmlns:a16="http://schemas.microsoft.com/office/drawing/2014/main" id="{B7E1142D-185A-6FE8-AFD7-086404BF7B0C}"/>
              </a:ext>
            </a:extLst>
          </p:cNvPr>
          <p:cNvSpPr>
            <a:spLocks noGrp="1"/>
          </p:cNvSpPr>
          <p:nvPr>
            <p:ph type="sldNum" sz="quarter" idx="5"/>
          </p:nvPr>
        </p:nvSpPr>
        <p:spPr/>
        <p:txBody>
          <a:bodyPr/>
          <a:lstStyle/>
          <a:p>
            <a:fld id="{A5E27D4E-8594-494E-BD4E-128FFF64B8D5}" type="slidenum">
              <a:rPr lang="ru-KZ" smtClean="0"/>
              <a:t>57</a:t>
            </a:fld>
            <a:endParaRPr lang="ru-KZ" dirty="0"/>
          </a:p>
        </p:txBody>
      </p:sp>
    </p:spTree>
    <p:extLst>
      <p:ext uri="{BB962C8B-B14F-4D97-AF65-F5344CB8AC3E}">
        <p14:creationId xmlns:p14="http://schemas.microsoft.com/office/powerpoint/2010/main" val="411298763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46E90B-8C18-301A-2C37-0F25369C82C8}"/>
            </a:ext>
          </a:extLst>
        </p:cNvPr>
        <p:cNvGrpSpPr/>
        <p:nvPr/>
      </p:nvGrpSpPr>
      <p:grpSpPr>
        <a:xfrm>
          <a:off x="0" y="0"/>
          <a:ext cx="0" cy="0"/>
          <a:chOff x="0" y="0"/>
          <a:chExt cx="0" cy="0"/>
        </a:xfrm>
      </p:grpSpPr>
      <p:sp>
        <p:nvSpPr>
          <p:cNvPr id="2" name="Образ слайда 1">
            <a:extLst>
              <a:ext uri="{FF2B5EF4-FFF2-40B4-BE49-F238E27FC236}">
                <a16:creationId xmlns:a16="http://schemas.microsoft.com/office/drawing/2014/main" id="{B0B1E79D-ED4F-FD74-04A3-A007195045B5}"/>
              </a:ext>
            </a:extLst>
          </p:cNvPr>
          <p:cNvSpPr>
            <a:spLocks noGrp="1" noRot="1" noChangeAspect="1"/>
          </p:cNvSpPr>
          <p:nvPr>
            <p:ph type="sldImg"/>
          </p:nvPr>
        </p:nvSpPr>
        <p:spPr/>
      </p:sp>
      <p:sp>
        <p:nvSpPr>
          <p:cNvPr id="3" name="Заметки 2">
            <a:extLst>
              <a:ext uri="{FF2B5EF4-FFF2-40B4-BE49-F238E27FC236}">
                <a16:creationId xmlns:a16="http://schemas.microsoft.com/office/drawing/2014/main" id="{E0F36529-F424-4050-5083-5E1BF29F04C2}"/>
              </a:ext>
            </a:extLst>
          </p:cNvPr>
          <p:cNvSpPr>
            <a:spLocks noGrp="1"/>
          </p:cNvSpPr>
          <p:nvPr>
            <p:ph type="body" idx="1"/>
          </p:nvPr>
        </p:nvSpPr>
        <p:spPr/>
        <p:txBody>
          <a:bodyPr/>
          <a:lstStyle/>
          <a:p>
            <a:endParaRPr lang="ru-KZ" dirty="0"/>
          </a:p>
        </p:txBody>
      </p:sp>
      <p:sp>
        <p:nvSpPr>
          <p:cNvPr id="4" name="Номер слайда 3">
            <a:extLst>
              <a:ext uri="{FF2B5EF4-FFF2-40B4-BE49-F238E27FC236}">
                <a16:creationId xmlns:a16="http://schemas.microsoft.com/office/drawing/2014/main" id="{7E304B27-5B99-4C96-D6CD-FD98D0793B42}"/>
              </a:ext>
            </a:extLst>
          </p:cNvPr>
          <p:cNvSpPr>
            <a:spLocks noGrp="1"/>
          </p:cNvSpPr>
          <p:nvPr>
            <p:ph type="sldNum" sz="quarter" idx="5"/>
          </p:nvPr>
        </p:nvSpPr>
        <p:spPr/>
        <p:txBody>
          <a:bodyPr/>
          <a:lstStyle/>
          <a:p>
            <a:fld id="{A5E27D4E-8594-494E-BD4E-128FFF64B8D5}" type="slidenum">
              <a:rPr lang="ru-KZ" smtClean="0"/>
              <a:t>58</a:t>
            </a:fld>
            <a:endParaRPr lang="ru-KZ" dirty="0"/>
          </a:p>
        </p:txBody>
      </p:sp>
    </p:spTree>
    <p:extLst>
      <p:ext uri="{BB962C8B-B14F-4D97-AF65-F5344CB8AC3E}">
        <p14:creationId xmlns:p14="http://schemas.microsoft.com/office/powerpoint/2010/main" val="23941252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13940E-8E5D-3225-32FA-71701A6E0980}"/>
            </a:ext>
          </a:extLst>
        </p:cNvPr>
        <p:cNvGrpSpPr/>
        <p:nvPr/>
      </p:nvGrpSpPr>
      <p:grpSpPr>
        <a:xfrm>
          <a:off x="0" y="0"/>
          <a:ext cx="0" cy="0"/>
          <a:chOff x="0" y="0"/>
          <a:chExt cx="0" cy="0"/>
        </a:xfrm>
      </p:grpSpPr>
      <p:sp>
        <p:nvSpPr>
          <p:cNvPr id="2" name="Образ слайда 1">
            <a:extLst>
              <a:ext uri="{FF2B5EF4-FFF2-40B4-BE49-F238E27FC236}">
                <a16:creationId xmlns:a16="http://schemas.microsoft.com/office/drawing/2014/main" id="{455B4251-4B90-5C80-C138-30D27B199CA8}"/>
              </a:ext>
            </a:extLst>
          </p:cNvPr>
          <p:cNvSpPr>
            <a:spLocks noGrp="1" noRot="1" noChangeAspect="1"/>
          </p:cNvSpPr>
          <p:nvPr>
            <p:ph type="sldImg"/>
          </p:nvPr>
        </p:nvSpPr>
        <p:spPr/>
      </p:sp>
      <p:sp>
        <p:nvSpPr>
          <p:cNvPr id="3" name="Заметки 2">
            <a:extLst>
              <a:ext uri="{FF2B5EF4-FFF2-40B4-BE49-F238E27FC236}">
                <a16:creationId xmlns:a16="http://schemas.microsoft.com/office/drawing/2014/main" id="{627620CC-386A-5411-1F17-68402762EF25}"/>
              </a:ext>
            </a:extLst>
          </p:cNvPr>
          <p:cNvSpPr>
            <a:spLocks noGrp="1"/>
          </p:cNvSpPr>
          <p:nvPr>
            <p:ph type="body" idx="1"/>
          </p:nvPr>
        </p:nvSpPr>
        <p:spPr/>
        <p:txBody>
          <a:bodyPr/>
          <a:lstStyle/>
          <a:p>
            <a:endParaRPr lang="ru-KZ" dirty="0"/>
          </a:p>
        </p:txBody>
      </p:sp>
      <p:sp>
        <p:nvSpPr>
          <p:cNvPr id="4" name="Номер слайда 3">
            <a:extLst>
              <a:ext uri="{FF2B5EF4-FFF2-40B4-BE49-F238E27FC236}">
                <a16:creationId xmlns:a16="http://schemas.microsoft.com/office/drawing/2014/main" id="{3B770508-D933-1F1C-796A-C8C75FA5F214}"/>
              </a:ext>
            </a:extLst>
          </p:cNvPr>
          <p:cNvSpPr>
            <a:spLocks noGrp="1"/>
          </p:cNvSpPr>
          <p:nvPr>
            <p:ph type="sldNum" sz="quarter" idx="5"/>
          </p:nvPr>
        </p:nvSpPr>
        <p:spPr/>
        <p:txBody>
          <a:bodyPr/>
          <a:lstStyle/>
          <a:p>
            <a:fld id="{A5E27D4E-8594-494E-BD4E-128FFF64B8D5}" type="slidenum">
              <a:rPr lang="ru-KZ" smtClean="0"/>
              <a:t>60</a:t>
            </a:fld>
            <a:endParaRPr lang="ru-KZ" dirty="0"/>
          </a:p>
        </p:txBody>
      </p:sp>
    </p:spTree>
    <p:extLst>
      <p:ext uri="{BB962C8B-B14F-4D97-AF65-F5344CB8AC3E}">
        <p14:creationId xmlns:p14="http://schemas.microsoft.com/office/powerpoint/2010/main" val="220489244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B50F31-ED70-E6F6-3E87-8DF0C0B8FD30}"/>
            </a:ext>
          </a:extLst>
        </p:cNvPr>
        <p:cNvGrpSpPr/>
        <p:nvPr/>
      </p:nvGrpSpPr>
      <p:grpSpPr>
        <a:xfrm>
          <a:off x="0" y="0"/>
          <a:ext cx="0" cy="0"/>
          <a:chOff x="0" y="0"/>
          <a:chExt cx="0" cy="0"/>
        </a:xfrm>
      </p:grpSpPr>
      <p:sp>
        <p:nvSpPr>
          <p:cNvPr id="2" name="Образ слайда 1">
            <a:extLst>
              <a:ext uri="{FF2B5EF4-FFF2-40B4-BE49-F238E27FC236}">
                <a16:creationId xmlns:a16="http://schemas.microsoft.com/office/drawing/2014/main" id="{5D8273FD-C621-E7A3-5964-C4DD6B18B6F3}"/>
              </a:ext>
            </a:extLst>
          </p:cNvPr>
          <p:cNvSpPr>
            <a:spLocks noGrp="1" noRot="1" noChangeAspect="1"/>
          </p:cNvSpPr>
          <p:nvPr>
            <p:ph type="sldImg"/>
          </p:nvPr>
        </p:nvSpPr>
        <p:spPr/>
      </p:sp>
      <p:sp>
        <p:nvSpPr>
          <p:cNvPr id="3" name="Заметки 2">
            <a:extLst>
              <a:ext uri="{FF2B5EF4-FFF2-40B4-BE49-F238E27FC236}">
                <a16:creationId xmlns:a16="http://schemas.microsoft.com/office/drawing/2014/main" id="{C4B25A70-EC1B-C5DD-319A-572CBCC799C7}"/>
              </a:ext>
            </a:extLst>
          </p:cNvPr>
          <p:cNvSpPr>
            <a:spLocks noGrp="1"/>
          </p:cNvSpPr>
          <p:nvPr>
            <p:ph type="body" idx="1"/>
          </p:nvPr>
        </p:nvSpPr>
        <p:spPr/>
        <p:txBody>
          <a:bodyPr/>
          <a:lstStyle/>
          <a:p>
            <a:endParaRPr lang="ru-KZ" dirty="0"/>
          </a:p>
        </p:txBody>
      </p:sp>
      <p:sp>
        <p:nvSpPr>
          <p:cNvPr id="4" name="Номер слайда 3">
            <a:extLst>
              <a:ext uri="{FF2B5EF4-FFF2-40B4-BE49-F238E27FC236}">
                <a16:creationId xmlns:a16="http://schemas.microsoft.com/office/drawing/2014/main" id="{F0BEF5C6-6071-B63F-928B-658E1D0CA4DD}"/>
              </a:ext>
            </a:extLst>
          </p:cNvPr>
          <p:cNvSpPr>
            <a:spLocks noGrp="1"/>
          </p:cNvSpPr>
          <p:nvPr>
            <p:ph type="sldNum" sz="quarter" idx="5"/>
          </p:nvPr>
        </p:nvSpPr>
        <p:spPr/>
        <p:txBody>
          <a:bodyPr/>
          <a:lstStyle/>
          <a:p>
            <a:fld id="{A5E27D4E-8594-494E-BD4E-128FFF64B8D5}" type="slidenum">
              <a:rPr lang="ru-KZ" smtClean="0"/>
              <a:t>63</a:t>
            </a:fld>
            <a:endParaRPr lang="ru-KZ" dirty="0"/>
          </a:p>
        </p:txBody>
      </p:sp>
    </p:spTree>
    <p:extLst>
      <p:ext uri="{BB962C8B-B14F-4D97-AF65-F5344CB8AC3E}">
        <p14:creationId xmlns:p14="http://schemas.microsoft.com/office/powerpoint/2010/main" val="44713400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465C84-394E-B73E-CC99-7BA51835284C}"/>
            </a:ext>
          </a:extLst>
        </p:cNvPr>
        <p:cNvGrpSpPr/>
        <p:nvPr/>
      </p:nvGrpSpPr>
      <p:grpSpPr>
        <a:xfrm>
          <a:off x="0" y="0"/>
          <a:ext cx="0" cy="0"/>
          <a:chOff x="0" y="0"/>
          <a:chExt cx="0" cy="0"/>
        </a:xfrm>
      </p:grpSpPr>
      <p:sp>
        <p:nvSpPr>
          <p:cNvPr id="2" name="Образ слайда 1">
            <a:extLst>
              <a:ext uri="{FF2B5EF4-FFF2-40B4-BE49-F238E27FC236}">
                <a16:creationId xmlns:a16="http://schemas.microsoft.com/office/drawing/2014/main" id="{0569ED44-A876-FD82-3334-5EE2AA28F949}"/>
              </a:ext>
            </a:extLst>
          </p:cNvPr>
          <p:cNvSpPr>
            <a:spLocks noGrp="1" noRot="1" noChangeAspect="1"/>
          </p:cNvSpPr>
          <p:nvPr>
            <p:ph type="sldImg"/>
          </p:nvPr>
        </p:nvSpPr>
        <p:spPr/>
      </p:sp>
      <p:sp>
        <p:nvSpPr>
          <p:cNvPr id="3" name="Заметки 2">
            <a:extLst>
              <a:ext uri="{FF2B5EF4-FFF2-40B4-BE49-F238E27FC236}">
                <a16:creationId xmlns:a16="http://schemas.microsoft.com/office/drawing/2014/main" id="{6F8852AB-871E-13B6-31F3-C2D7BF19C39E}"/>
              </a:ext>
            </a:extLst>
          </p:cNvPr>
          <p:cNvSpPr>
            <a:spLocks noGrp="1"/>
          </p:cNvSpPr>
          <p:nvPr>
            <p:ph type="body" idx="1"/>
          </p:nvPr>
        </p:nvSpPr>
        <p:spPr/>
        <p:txBody>
          <a:bodyPr/>
          <a:lstStyle/>
          <a:p>
            <a:endParaRPr lang="ru-KZ" dirty="0"/>
          </a:p>
        </p:txBody>
      </p:sp>
      <p:sp>
        <p:nvSpPr>
          <p:cNvPr id="4" name="Номер слайда 3">
            <a:extLst>
              <a:ext uri="{FF2B5EF4-FFF2-40B4-BE49-F238E27FC236}">
                <a16:creationId xmlns:a16="http://schemas.microsoft.com/office/drawing/2014/main" id="{DF32CA46-5E9F-0DC3-1F0E-EFED9514BFCB}"/>
              </a:ext>
            </a:extLst>
          </p:cNvPr>
          <p:cNvSpPr>
            <a:spLocks noGrp="1"/>
          </p:cNvSpPr>
          <p:nvPr>
            <p:ph type="sldNum" sz="quarter" idx="5"/>
          </p:nvPr>
        </p:nvSpPr>
        <p:spPr/>
        <p:txBody>
          <a:bodyPr/>
          <a:lstStyle/>
          <a:p>
            <a:fld id="{A5E27D4E-8594-494E-BD4E-128FFF64B8D5}" type="slidenum">
              <a:rPr lang="ru-KZ" smtClean="0"/>
              <a:t>64</a:t>
            </a:fld>
            <a:endParaRPr lang="ru-KZ" dirty="0"/>
          </a:p>
        </p:txBody>
      </p:sp>
    </p:spTree>
    <p:extLst>
      <p:ext uri="{BB962C8B-B14F-4D97-AF65-F5344CB8AC3E}">
        <p14:creationId xmlns:p14="http://schemas.microsoft.com/office/powerpoint/2010/main" val="27456838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5788B9B-D919-4EEF-AF26-2E3E7A613D0F}"/>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endParaRPr lang="ru-KZ"/>
          </a:p>
        </p:txBody>
      </p:sp>
      <p:sp>
        <p:nvSpPr>
          <p:cNvPr id="3" name="Подзаголовок 2">
            <a:extLst>
              <a:ext uri="{FF2B5EF4-FFF2-40B4-BE49-F238E27FC236}">
                <a16:creationId xmlns:a16="http://schemas.microsoft.com/office/drawing/2014/main" id="{DC4AB203-0EA0-4D37-AAFB-C158AC78F37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ru-KZ"/>
          </a:p>
        </p:txBody>
      </p:sp>
      <p:sp>
        <p:nvSpPr>
          <p:cNvPr id="4" name="Дата 3">
            <a:extLst>
              <a:ext uri="{FF2B5EF4-FFF2-40B4-BE49-F238E27FC236}">
                <a16:creationId xmlns:a16="http://schemas.microsoft.com/office/drawing/2014/main" id="{54AABDB5-38E0-4A65-819F-4C923D9D7309}"/>
              </a:ext>
            </a:extLst>
          </p:cNvPr>
          <p:cNvSpPr>
            <a:spLocks noGrp="1"/>
          </p:cNvSpPr>
          <p:nvPr>
            <p:ph type="dt" sz="half" idx="10"/>
          </p:nvPr>
        </p:nvSpPr>
        <p:spPr/>
        <p:txBody>
          <a:bodyPr/>
          <a:lstStyle/>
          <a:p>
            <a:fld id="{B2AB7809-088A-4640-81F2-0109343AE114}" type="datetimeFigureOut">
              <a:rPr lang="ru-KZ" smtClean="0"/>
              <a:t>17.09.2026</a:t>
            </a:fld>
            <a:endParaRPr lang="ru-KZ" dirty="0"/>
          </a:p>
        </p:txBody>
      </p:sp>
      <p:sp>
        <p:nvSpPr>
          <p:cNvPr id="5" name="Нижний колонтитул 4">
            <a:extLst>
              <a:ext uri="{FF2B5EF4-FFF2-40B4-BE49-F238E27FC236}">
                <a16:creationId xmlns:a16="http://schemas.microsoft.com/office/drawing/2014/main" id="{051A0BF5-89E0-489B-A21C-93A568D37E3F}"/>
              </a:ext>
            </a:extLst>
          </p:cNvPr>
          <p:cNvSpPr>
            <a:spLocks noGrp="1"/>
          </p:cNvSpPr>
          <p:nvPr>
            <p:ph type="ftr" sz="quarter" idx="11"/>
          </p:nvPr>
        </p:nvSpPr>
        <p:spPr/>
        <p:txBody>
          <a:bodyPr/>
          <a:lstStyle/>
          <a:p>
            <a:endParaRPr lang="ru-KZ" dirty="0"/>
          </a:p>
        </p:txBody>
      </p:sp>
      <p:sp>
        <p:nvSpPr>
          <p:cNvPr id="6" name="Номер слайда 5">
            <a:extLst>
              <a:ext uri="{FF2B5EF4-FFF2-40B4-BE49-F238E27FC236}">
                <a16:creationId xmlns:a16="http://schemas.microsoft.com/office/drawing/2014/main" id="{FF248EFE-BB4C-4044-91C1-F00D49A0A2C4}"/>
              </a:ext>
            </a:extLst>
          </p:cNvPr>
          <p:cNvSpPr>
            <a:spLocks noGrp="1"/>
          </p:cNvSpPr>
          <p:nvPr>
            <p:ph type="sldNum" sz="quarter" idx="12"/>
          </p:nvPr>
        </p:nvSpPr>
        <p:spPr/>
        <p:txBody>
          <a:bodyPr/>
          <a:lstStyle/>
          <a:p>
            <a:fld id="{51CCDC45-C6C6-4E57-93DD-3072019DD402}" type="slidenum">
              <a:rPr lang="ru-KZ" smtClean="0"/>
              <a:t>‹#›</a:t>
            </a:fld>
            <a:endParaRPr lang="ru-KZ" dirty="0"/>
          </a:p>
        </p:txBody>
      </p:sp>
    </p:spTree>
    <p:extLst>
      <p:ext uri="{BB962C8B-B14F-4D97-AF65-F5344CB8AC3E}">
        <p14:creationId xmlns:p14="http://schemas.microsoft.com/office/powerpoint/2010/main" val="3765016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71225AE-57CB-4F49-B4BD-468FEB9B0239}"/>
              </a:ext>
            </a:extLst>
          </p:cNvPr>
          <p:cNvSpPr>
            <a:spLocks noGrp="1"/>
          </p:cNvSpPr>
          <p:nvPr>
            <p:ph type="title"/>
          </p:nvPr>
        </p:nvSpPr>
        <p:spPr/>
        <p:txBody>
          <a:bodyPr/>
          <a:lstStyle/>
          <a:p>
            <a:r>
              <a:rPr lang="ru-RU"/>
              <a:t>Образец заголовка</a:t>
            </a:r>
            <a:endParaRPr lang="ru-KZ"/>
          </a:p>
        </p:txBody>
      </p:sp>
      <p:sp>
        <p:nvSpPr>
          <p:cNvPr id="3" name="Объект 2">
            <a:extLst>
              <a:ext uri="{FF2B5EF4-FFF2-40B4-BE49-F238E27FC236}">
                <a16:creationId xmlns:a16="http://schemas.microsoft.com/office/drawing/2014/main" id="{B1384CE5-1737-4AF0-8D3D-D5D4B00B52E2}"/>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4" name="Дата 3">
            <a:extLst>
              <a:ext uri="{FF2B5EF4-FFF2-40B4-BE49-F238E27FC236}">
                <a16:creationId xmlns:a16="http://schemas.microsoft.com/office/drawing/2014/main" id="{F394FF56-77BE-42D8-92D2-C58C820B38B5}"/>
              </a:ext>
            </a:extLst>
          </p:cNvPr>
          <p:cNvSpPr>
            <a:spLocks noGrp="1"/>
          </p:cNvSpPr>
          <p:nvPr>
            <p:ph type="dt" sz="half" idx="10"/>
          </p:nvPr>
        </p:nvSpPr>
        <p:spPr/>
        <p:txBody>
          <a:bodyPr/>
          <a:lstStyle/>
          <a:p>
            <a:fld id="{B2AB7809-088A-4640-81F2-0109343AE114}" type="datetimeFigureOut">
              <a:rPr lang="ru-KZ" smtClean="0"/>
              <a:t>17.09.2026</a:t>
            </a:fld>
            <a:endParaRPr lang="ru-KZ" dirty="0"/>
          </a:p>
        </p:txBody>
      </p:sp>
      <p:sp>
        <p:nvSpPr>
          <p:cNvPr id="5" name="Нижний колонтитул 4">
            <a:extLst>
              <a:ext uri="{FF2B5EF4-FFF2-40B4-BE49-F238E27FC236}">
                <a16:creationId xmlns:a16="http://schemas.microsoft.com/office/drawing/2014/main" id="{6B5A3322-F78E-49C9-A14D-1305E46D00AE}"/>
              </a:ext>
            </a:extLst>
          </p:cNvPr>
          <p:cNvSpPr>
            <a:spLocks noGrp="1"/>
          </p:cNvSpPr>
          <p:nvPr>
            <p:ph type="ftr" sz="quarter" idx="11"/>
          </p:nvPr>
        </p:nvSpPr>
        <p:spPr/>
        <p:txBody>
          <a:bodyPr/>
          <a:lstStyle/>
          <a:p>
            <a:endParaRPr lang="ru-KZ" dirty="0"/>
          </a:p>
        </p:txBody>
      </p:sp>
      <p:sp>
        <p:nvSpPr>
          <p:cNvPr id="6" name="Номер слайда 5">
            <a:extLst>
              <a:ext uri="{FF2B5EF4-FFF2-40B4-BE49-F238E27FC236}">
                <a16:creationId xmlns:a16="http://schemas.microsoft.com/office/drawing/2014/main" id="{C44B31EE-1A60-4158-BD3B-D962DD644AD1}"/>
              </a:ext>
            </a:extLst>
          </p:cNvPr>
          <p:cNvSpPr>
            <a:spLocks noGrp="1"/>
          </p:cNvSpPr>
          <p:nvPr>
            <p:ph type="sldNum" sz="quarter" idx="12"/>
          </p:nvPr>
        </p:nvSpPr>
        <p:spPr/>
        <p:txBody>
          <a:bodyPr/>
          <a:lstStyle/>
          <a:p>
            <a:fld id="{51CCDC45-C6C6-4E57-93DD-3072019DD402}" type="slidenum">
              <a:rPr lang="ru-KZ" smtClean="0"/>
              <a:t>‹#›</a:t>
            </a:fld>
            <a:endParaRPr lang="ru-KZ" dirty="0"/>
          </a:p>
        </p:txBody>
      </p:sp>
    </p:spTree>
    <p:extLst>
      <p:ext uri="{BB962C8B-B14F-4D97-AF65-F5344CB8AC3E}">
        <p14:creationId xmlns:p14="http://schemas.microsoft.com/office/powerpoint/2010/main" val="1198141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01FD918-0B8F-4887-A5EE-B4232374134D}"/>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endParaRPr lang="ru-KZ"/>
          </a:p>
        </p:txBody>
      </p:sp>
      <p:sp>
        <p:nvSpPr>
          <p:cNvPr id="3" name="Текст 2">
            <a:extLst>
              <a:ext uri="{FF2B5EF4-FFF2-40B4-BE49-F238E27FC236}">
                <a16:creationId xmlns:a16="http://schemas.microsoft.com/office/drawing/2014/main" id="{ED82D844-9BCF-45E2-9D05-629F6636855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19866D42-1A41-465D-B1D4-7D8273A25CAD}"/>
              </a:ext>
            </a:extLst>
          </p:cNvPr>
          <p:cNvSpPr>
            <a:spLocks noGrp="1"/>
          </p:cNvSpPr>
          <p:nvPr>
            <p:ph type="dt" sz="half" idx="10"/>
          </p:nvPr>
        </p:nvSpPr>
        <p:spPr/>
        <p:txBody>
          <a:bodyPr/>
          <a:lstStyle/>
          <a:p>
            <a:fld id="{B2AB7809-088A-4640-81F2-0109343AE114}" type="datetimeFigureOut">
              <a:rPr lang="ru-KZ" smtClean="0"/>
              <a:t>17.09.2026</a:t>
            </a:fld>
            <a:endParaRPr lang="ru-KZ" dirty="0"/>
          </a:p>
        </p:txBody>
      </p:sp>
      <p:sp>
        <p:nvSpPr>
          <p:cNvPr id="5" name="Нижний колонтитул 4">
            <a:extLst>
              <a:ext uri="{FF2B5EF4-FFF2-40B4-BE49-F238E27FC236}">
                <a16:creationId xmlns:a16="http://schemas.microsoft.com/office/drawing/2014/main" id="{D59E2ECD-816B-4C2D-A9D7-99CD3EF3F985}"/>
              </a:ext>
            </a:extLst>
          </p:cNvPr>
          <p:cNvSpPr>
            <a:spLocks noGrp="1"/>
          </p:cNvSpPr>
          <p:nvPr>
            <p:ph type="ftr" sz="quarter" idx="11"/>
          </p:nvPr>
        </p:nvSpPr>
        <p:spPr/>
        <p:txBody>
          <a:bodyPr/>
          <a:lstStyle/>
          <a:p>
            <a:endParaRPr lang="ru-KZ" dirty="0"/>
          </a:p>
        </p:txBody>
      </p:sp>
      <p:sp>
        <p:nvSpPr>
          <p:cNvPr id="6" name="Номер слайда 5">
            <a:extLst>
              <a:ext uri="{FF2B5EF4-FFF2-40B4-BE49-F238E27FC236}">
                <a16:creationId xmlns:a16="http://schemas.microsoft.com/office/drawing/2014/main" id="{AE387668-15F6-4504-9A3B-14032C6CDAF4}"/>
              </a:ext>
            </a:extLst>
          </p:cNvPr>
          <p:cNvSpPr>
            <a:spLocks noGrp="1"/>
          </p:cNvSpPr>
          <p:nvPr>
            <p:ph type="sldNum" sz="quarter" idx="12"/>
          </p:nvPr>
        </p:nvSpPr>
        <p:spPr/>
        <p:txBody>
          <a:bodyPr/>
          <a:lstStyle/>
          <a:p>
            <a:fld id="{51CCDC45-C6C6-4E57-93DD-3072019DD402}" type="slidenum">
              <a:rPr lang="ru-KZ" smtClean="0"/>
              <a:t>‹#›</a:t>
            </a:fld>
            <a:endParaRPr lang="ru-KZ" dirty="0"/>
          </a:p>
        </p:txBody>
      </p:sp>
    </p:spTree>
    <p:extLst>
      <p:ext uri="{BB962C8B-B14F-4D97-AF65-F5344CB8AC3E}">
        <p14:creationId xmlns:p14="http://schemas.microsoft.com/office/powerpoint/2010/main" val="955589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A4D3A1-4933-4F4E-B389-D91C51065259}"/>
              </a:ext>
            </a:extLst>
          </p:cNvPr>
          <p:cNvSpPr>
            <a:spLocks noGrp="1"/>
          </p:cNvSpPr>
          <p:nvPr>
            <p:ph type="title"/>
          </p:nvPr>
        </p:nvSpPr>
        <p:spPr/>
        <p:txBody>
          <a:bodyPr/>
          <a:lstStyle/>
          <a:p>
            <a:r>
              <a:rPr lang="ru-RU"/>
              <a:t>Образец заголовка</a:t>
            </a:r>
            <a:endParaRPr lang="ru-KZ"/>
          </a:p>
        </p:txBody>
      </p:sp>
      <p:sp>
        <p:nvSpPr>
          <p:cNvPr id="3" name="Объект 2">
            <a:extLst>
              <a:ext uri="{FF2B5EF4-FFF2-40B4-BE49-F238E27FC236}">
                <a16:creationId xmlns:a16="http://schemas.microsoft.com/office/drawing/2014/main" id="{497A9850-9236-4006-9F39-2C6544C56D97}"/>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4" name="Объект 3">
            <a:extLst>
              <a:ext uri="{FF2B5EF4-FFF2-40B4-BE49-F238E27FC236}">
                <a16:creationId xmlns:a16="http://schemas.microsoft.com/office/drawing/2014/main" id="{0CA98A8E-53A1-42D6-9254-E25986157A73}"/>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5" name="Дата 4">
            <a:extLst>
              <a:ext uri="{FF2B5EF4-FFF2-40B4-BE49-F238E27FC236}">
                <a16:creationId xmlns:a16="http://schemas.microsoft.com/office/drawing/2014/main" id="{9B515A02-FD2D-4A97-B6D5-B21143C4ECB3}"/>
              </a:ext>
            </a:extLst>
          </p:cNvPr>
          <p:cNvSpPr>
            <a:spLocks noGrp="1"/>
          </p:cNvSpPr>
          <p:nvPr>
            <p:ph type="dt" sz="half" idx="10"/>
          </p:nvPr>
        </p:nvSpPr>
        <p:spPr/>
        <p:txBody>
          <a:bodyPr/>
          <a:lstStyle/>
          <a:p>
            <a:fld id="{B2AB7809-088A-4640-81F2-0109343AE114}" type="datetimeFigureOut">
              <a:rPr lang="ru-KZ" smtClean="0"/>
              <a:t>17.09.2026</a:t>
            </a:fld>
            <a:endParaRPr lang="ru-KZ" dirty="0"/>
          </a:p>
        </p:txBody>
      </p:sp>
      <p:sp>
        <p:nvSpPr>
          <p:cNvPr id="6" name="Нижний колонтитул 5">
            <a:extLst>
              <a:ext uri="{FF2B5EF4-FFF2-40B4-BE49-F238E27FC236}">
                <a16:creationId xmlns:a16="http://schemas.microsoft.com/office/drawing/2014/main" id="{05727402-7172-4A22-8314-B6DB8A21CAE5}"/>
              </a:ext>
            </a:extLst>
          </p:cNvPr>
          <p:cNvSpPr>
            <a:spLocks noGrp="1"/>
          </p:cNvSpPr>
          <p:nvPr>
            <p:ph type="ftr" sz="quarter" idx="11"/>
          </p:nvPr>
        </p:nvSpPr>
        <p:spPr/>
        <p:txBody>
          <a:bodyPr/>
          <a:lstStyle/>
          <a:p>
            <a:endParaRPr lang="ru-KZ" dirty="0"/>
          </a:p>
        </p:txBody>
      </p:sp>
      <p:sp>
        <p:nvSpPr>
          <p:cNvPr id="7" name="Номер слайда 6">
            <a:extLst>
              <a:ext uri="{FF2B5EF4-FFF2-40B4-BE49-F238E27FC236}">
                <a16:creationId xmlns:a16="http://schemas.microsoft.com/office/drawing/2014/main" id="{A3D6ED22-16F6-4E44-8096-F2192AF59B39}"/>
              </a:ext>
            </a:extLst>
          </p:cNvPr>
          <p:cNvSpPr>
            <a:spLocks noGrp="1"/>
          </p:cNvSpPr>
          <p:nvPr>
            <p:ph type="sldNum" sz="quarter" idx="12"/>
          </p:nvPr>
        </p:nvSpPr>
        <p:spPr/>
        <p:txBody>
          <a:bodyPr/>
          <a:lstStyle/>
          <a:p>
            <a:fld id="{51CCDC45-C6C6-4E57-93DD-3072019DD402}" type="slidenum">
              <a:rPr lang="ru-KZ" smtClean="0"/>
              <a:t>‹#›</a:t>
            </a:fld>
            <a:endParaRPr lang="ru-KZ" dirty="0"/>
          </a:p>
        </p:txBody>
      </p:sp>
    </p:spTree>
    <p:extLst>
      <p:ext uri="{BB962C8B-B14F-4D97-AF65-F5344CB8AC3E}">
        <p14:creationId xmlns:p14="http://schemas.microsoft.com/office/powerpoint/2010/main" val="3810154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E897FE6-D538-433C-9EA8-755120D9C68F}"/>
              </a:ext>
            </a:extLst>
          </p:cNvPr>
          <p:cNvSpPr>
            <a:spLocks noGrp="1"/>
          </p:cNvSpPr>
          <p:nvPr>
            <p:ph type="title"/>
          </p:nvPr>
        </p:nvSpPr>
        <p:spPr>
          <a:xfrm>
            <a:off x="839788" y="365125"/>
            <a:ext cx="10515600" cy="1325563"/>
          </a:xfrm>
        </p:spPr>
        <p:txBody>
          <a:bodyPr/>
          <a:lstStyle/>
          <a:p>
            <a:r>
              <a:rPr lang="ru-RU"/>
              <a:t>Образец заголовка</a:t>
            </a:r>
            <a:endParaRPr lang="ru-KZ"/>
          </a:p>
        </p:txBody>
      </p:sp>
      <p:sp>
        <p:nvSpPr>
          <p:cNvPr id="3" name="Текст 2">
            <a:extLst>
              <a:ext uri="{FF2B5EF4-FFF2-40B4-BE49-F238E27FC236}">
                <a16:creationId xmlns:a16="http://schemas.microsoft.com/office/drawing/2014/main" id="{D0A2AAE4-EEBD-4085-ACA2-9952867A72C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F0E8D099-DA43-40C9-AAEA-83614A859B56}"/>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5" name="Текст 4">
            <a:extLst>
              <a:ext uri="{FF2B5EF4-FFF2-40B4-BE49-F238E27FC236}">
                <a16:creationId xmlns:a16="http://schemas.microsoft.com/office/drawing/2014/main" id="{E6EB226C-E9F0-4673-AADF-DB41B1BA088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51BFA37A-4C8A-4B6C-9A31-CC704A7EE4CE}"/>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7" name="Дата 6">
            <a:extLst>
              <a:ext uri="{FF2B5EF4-FFF2-40B4-BE49-F238E27FC236}">
                <a16:creationId xmlns:a16="http://schemas.microsoft.com/office/drawing/2014/main" id="{EBA833EE-B184-4E51-9D21-52E89C501E95}"/>
              </a:ext>
            </a:extLst>
          </p:cNvPr>
          <p:cNvSpPr>
            <a:spLocks noGrp="1"/>
          </p:cNvSpPr>
          <p:nvPr>
            <p:ph type="dt" sz="half" idx="10"/>
          </p:nvPr>
        </p:nvSpPr>
        <p:spPr/>
        <p:txBody>
          <a:bodyPr/>
          <a:lstStyle/>
          <a:p>
            <a:fld id="{B2AB7809-088A-4640-81F2-0109343AE114}" type="datetimeFigureOut">
              <a:rPr lang="ru-KZ" smtClean="0"/>
              <a:t>17.09.2026</a:t>
            </a:fld>
            <a:endParaRPr lang="ru-KZ" dirty="0"/>
          </a:p>
        </p:txBody>
      </p:sp>
      <p:sp>
        <p:nvSpPr>
          <p:cNvPr id="8" name="Нижний колонтитул 7">
            <a:extLst>
              <a:ext uri="{FF2B5EF4-FFF2-40B4-BE49-F238E27FC236}">
                <a16:creationId xmlns:a16="http://schemas.microsoft.com/office/drawing/2014/main" id="{7682414A-DCC0-4014-8777-A0D099542337}"/>
              </a:ext>
            </a:extLst>
          </p:cNvPr>
          <p:cNvSpPr>
            <a:spLocks noGrp="1"/>
          </p:cNvSpPr>
          <p:nvPr>
            <p:ph type="ftr" sz="quarter" idx="11"/>
          </p:nvPr>
        </p:nvSpPr>
        <p:spPr/>
        <p:txBody>
          <a:bodyPr/>
          <a:lstStyle/>
          <a:p>
            <a:endParaRPr lang="ru-KZ" dirty="0"/>
          </a:p>
        </p:txBody>
      </p:sp>
      <p:sp>
        <p:nvSpPr>
          <p:cNvPr id="9" name="Номер слайда 8">
            <a:extLst>
              <a:ext uri="{FF2B5EF4-FFF2-40B4-BE49-F238E27FC236}">
                <a16:creationId xmlns:a16="http://schemas.microsoft.com/office/drawing/2014/main" id="{DA760041-8BBC-49CD-B7C1-9DA60F1FA18B}"/>
              </a:ext>
            </a:extLst>
          </p:cNvPr>
          <p:cNvSpPr>
            <a:spLocks noGrp="1"/>
          </p:cNvSpPr>
          <p:nvPr>
            <p:ph type="sldNum" sz="quarter" idx="12"/>
          </p:nvPr>
        </p:nvSpPr>
        <p:spPr/>
        <p:txBody>
          <a:bodyPr/>
          <a:lstStyle/>
          <a:p>
            <a:fld id="{51CCDC45-C6C6-4E57-93DD-3072019DD402}" type="slidenum">
              <a:rPr lang="ru-KZ" smtClean="0"/>
              <a:t>‹#›</a:t>
            </a:fld>
            <a:endParaRPr lang="ru-KZ" dirty="0"/>
          </a:p>
        </p:txBody>
      </p:sp>
    </p:spTree>
    <p:extLst>
      <p:ext uri="{BB962C8B-B14F-4D97-AF65-F5344CB8AC3E}">
        <p14:creationId xmlns:p14="http://schemas.microsoft.com/office/powerpoint/2010/main" val="2076092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4F4B77B-0896-496B-9DD4-E05A0703B98E}"/>
              </a:ext>
            </a:extLst>
          </p:cNvPr>
          <p:cNvSpPr>
            <a:spLocks noGrp="1"/>
          </p:cNvSpPr>
          <p:nvPr>
            <p:ph type="title"/>
          </p:nvPr>
        </p:nvSpPr>
        <p:spPr/>
        <p:txBody>
          <a:bodyPr/>
          <a:lstStyle/>
          <a:p>
            <a:r>
              <a:rPr lang="ru-RU"/>
              <a:t>Образец заголовка</a:t>
            </a:r>
            <a:endParaRPr lang="ru-KZ"/>
          </a:p>
        </p:txBody>
      </p:sp>
      <p:sp>
        <p:nvSpPr>
          <p:cNvPr id="3" name="Дата 2">
            <a:extLst>
              <a:ext uri="{FF2B5EF4-FFF2-40B4-BE49-F238E27FC236}">
                <a16:creationId xmlns:a16="http://schemas.microsoft.com/office/drawing/2014/main" id="{6C9AA868-34B6-4EC2-92F7-C74A3911BEB3}"/>
              </a:ext>
            </a:extLst>
          </p:cNvPr>
          <p:cNvSpPr>
            <a:spLocks noGrp="1"/>
          </p:cNvSpPr>
          <p:nvPr>
            <p:ph type="dt" sz="half" idx="10"/>
          </p:nvPr>
        </p:nvSpPr>
        <p:spPr/>
        <p:txBody>
          <a:bodyPr/>
          <a:lstStyle/>
          <a:p>
            <a:fld id="{B2AB7809-088A-4640-81F2-0109343AE114}" type="datetimeFigureOut">
              <a:rPr lang="ru-KZ" smtClean="0"/>
              <a:t>17.09.2026</a:t>
            </a:fld>
            <a:endParaRPr lang="ru-KZ" dirty="0"/>
          </a:p>
        </p:txBody>
      </p:sp>
      <p:sp>
        <p:nvSpPr>
          <p:cNvPr id="4" name="Нижний колонтитул 3">
            <a:extLst>
              <a:ext uri="{FF2B5EF4-FFF2-40B4-BE49-F238E27FC236}">
                <a16:creationId xmlns:a16="http://schemas.microsoft.com/office/drawing/2014/main" id="{7F2719FD-539D-4858-9D2A-323616D5D235}"/>
              </a:ext>
            </a:extLst>
          </p:cNvPr>
          <p:cNvSpPr>
            <a:spLocks noGrp="1"/>
          </p:cNvSpPr>
          <p:nvPr>
            <p:ph type="ftr" sz="quarter" idx="11"/>
          </p:nvPr>
        </p:nvSpPr>
        <p:spPr/>
        <p:txBody>
          <a:bodyPr/>
          <a:lstStyle/>
          <a:p>
            <a:endParaRPr lang="ru-KZ" dirty="0"/>
          </a:p>
        </p:txBody>
      </p:sp>
      <p:sp>
        <p:nvSpPr>
          <p:cNvPr id="5" name="Номер слайда 4">
            <a:extLst>
              <a:ext uri="{FF2B5EF4-FFF2-40B4-BE49-F238E27FC236}">
                <a16:creationId xmlns:a16="http://schemas.microsoft.com/office/drawing/2014/main" id="{F81B4BB8-472B-4A41-8F8A-C3E3256821AB}"/>
              </a:ext>
            </a:extLst>
          </p:cNvPr>
          <p:cNvSpPr>
            <a:spLocks noGrp="1"/>
          </p:cNvSpPr>
          <p:nvPr>
            <p:ph type="sldNum" sz="quarter" idx="12"/>
          </p:nvPr>
        </p:nvSpPr>
        <p:spPr/>
        <p:txBody>
          <a:bodyPr/>
          <a:lstStyle/>
          <a:p>
            <a:fld id="{51CCDC45-C6C6-4E57-93DD-3072019DD402}" type="slidenum">
              <a:rPr lang="ru-KZ" smtClean="0"/>
              <a:t>‹#›</a:t>
            </a:fld>
            <a:endParaRPr lang="ru-KZ" dirty="0"/>
          </a:p>
        </p:txBody>
      </p:sp>
    </p:spTree>
    <p:extLst>
      <p:ext uri="{BB962C8B-B14F-4D97-AF65-F5344CB8AC3E}">
        <p14:creationId xmlns:p14="http://schemas.microsoft.com/office/powerpoint/2010/main" val="2079079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35945DAF-DF6C-48EC-9F9B-0A4AA82D39BF}"/>
              </a:ext>
            </a:extLst>
          </p:cNvPr>
          <p:cNvSpPr>
            <a:spLocks noGrp="1"/>
          </p:cNvSpPr>
          <p:nvPr>
            <p:ph type="dt" sz="half" idx="10"/>
          </p:nvPr>
        </p:nvSpPr>
        <p:spPr/>
        <p:txBody>
          <a:bodyPr/>
          <a:lstStyle/>
          <a:p>
            <a:fld id="{B2AB7809-088A-4640-81F2-0109343AE114}" type="datetimeFigureOut">
              <a:rPr lang="ru-KZ" smtClean="0"/>
              <a:t>17.09.2026</a:t>
            </a:fld>
            <a:endParaRPr lang="ru-KZ" dirty="0"/>
          </a:p>
        </p:txBody>
      </p:sp>
      <p:sp>
        <p:nvSpPr>
          <p:cNvPr id="3" name="Нижний колонтитул 2">
            <a:extLst>
              <a:ext uri="{FF2B5EF4-FFF2-40B4-BE49-F238E27FC236}">
                <a16:creationId xmlns:a16="http://schemas.microsoft.com/office/drawing/2014/main" id="{DC504367-E698-4F71-86E8-FF33E2CCB754}"/>
              </a:ext>
            </a:extLst>
          </p:cNvPr>
          <p:cNvSpPr>
            <a:spLocks noGrp="1"/>
          </p:cNvSpPr>
          <p:nvPr>
            <p:ph type="ftr" sz="quarter" idx="11"/>
          </p:nvPr>
        </p:nvSpPr>
        <p:spPr/>
        <p:txBody>
          <a:bodyPr/>
          <a:lstStyle/>
          <a:p>
            <a:endParaRPr lang="ru-KZ" dirty="0"/>
          </a:p>
        </p:txBody>
      </p:sp>
      <p:sp>
        <p:nvSpPr>
          <p:cNvPr id="4" name="Номер слайда 3">
            <a:extLst>
              <a:ext uri="{FF2B5EF4-FFF2-40B4-BE49-F238E27FC236}">
                <a16:creationId xmlns:a16="http://schemas.microsoft.com/office/drawing/2014/main" id="{E2C3661C-7C6B-41D6-9CC9-195AAA11F8E9}"/>
              </a:ext>
            </a:extLst>
          </p:cNvPr>
          <p:cNvSpPr>
            <a:spLocks noGrp="1"/>
          </p:cNvSpPr>
          <p:nvPr>
            <p:ph type="sldNum" sz="quarter" idx="12"/>
          </p:nvPr>
        </p:nvSpPr>
        <p:spPr/>
        <p:txBody>
          <a:bodyPr/>
          <a:lstStyle/>
          <a:p>
            <a:fld id="{51CCDC45-C6C6-4E57-93DD-3072019DD402}" type="slidenum">
              <a:rPr lang="ru-KZ" smtClean="0"/>
              <a:t>‹#›</a:t>
            </a:fld>
            <a:endParaRPr lang="ru-KZ" dirty="0"/>
          </a:p>
        </p:txBody>
      </p:sp>
    </p:spTree>
    <p:extLst>
      <p:ext uri="{BB962C8B-B14F-4D97-AF65-F5344CB8AC3E}">
        <p14:creationId xmlns:p14="http://schemas.microsoft.com/office/powerpoint/2010/main" val="890216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F8872E3-222E-4496-BCE3-293F4DE6A881}"/>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ru-KZ"/>
          </a:p>
        </p:txBody>
      </p:sp>
      <p:sp>
        <p:nvSpPr>
          <p:cNvPr id="3" name="Объект 2">
            <a:extLst>
              <a:ext uri="{FF2B5EF4-FFF2-40B4-BE49-F238E27FC236}">
                <a16:creationId xmlns:a16="http://schemas.microsoft.com/office/drawing/2014/main" id="{FABA5CA4-5870-441F-BFCE-2D117C4A2B2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4" name="Текст 3">
            <a:extLst>
              <a:ext uri="{FF2B5EF4-FFF2-40B4-BE49-F238E27FC236}">
                <a16:creationId xmlns:a16="http://schemas.microsoft.com/office/drawing/2014/main" id="{ECCE7A97-4D37-4090-ACBE-DA1A19407C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E3752611-AD2E-46F0-BB99-1D787A688801}"/>
              </a:ext>
            </a:extLst>
          </p:cNvPr>
          <p:cNvSpPr>
            <a:spLocks noGrp="1"/>
          </p:cNvSpPr>
          <p:nvPr>
            <p:ph type="dt" sz="half" idx="10"/>
          </p:nvPr>
        </p:nvSpPr>
        <p:spPr/>
        <p:txBody>
          <a:bodyPr/>
          <a:lstStyle/>
          <a:p>
            <a:fld id="{B2AB7809-088A-4640-81F2-0109343AE114}" type="datetimeFigureOut">
              <a:rPr lang="ru-KZ" smtClean="0"/>
              <a:t>17.09.2026</a:t>
            </a:fld>
            <a:endParaRPr lang="ru-KZ" dirty="0"/>
          </a:p>
        </p:txBody>
      </p:sp>
      <p:sp>
        <p:nvSpPr>
          <p:cNvPr id="6" name="Нижний колонтитул 5">
            <a:extLst>
              <a:ext uri="{FF2B5EF4-FFF2-40B4-BE49-F238E27FC236}">
                <a16:creationId xmlns:a16="http://schemas.microsoft.com/office/drawing/2014/main" id="{733CEA86-EC47-4CC9-A1D6-D43485C60D63}"/>
              </a:ext>
            </a:extLst>
          </p:cNvPr>
          <p:cNvSpPr>
            <a:spLocks noGrp="1"/>
          </p:cNvSpPr>
          <p:nvPr>
            <p:ph type="ftr" sz="quarter" idx="11"/>
          </p:nvPr>
        </p:nvSpPr>
        <p:spPr/>
        <p:txBody>
          <a:bodyPr/>
          <a:lstStyle/>
          <a:p>
            <a:endParaRPr lang="ru-KZ" dirty="0"/>
          </a:p>
        </p:txBody>
      </p:sp>
      <p:sp>
        <p:nvSpPr>
          <p:cNvPr id="7" name="Номер слайда 6">
            <a:extLst>
              <a:ext uri="{FF2B5EF4-FFF2-40B4-BE49-F238E27FC236}">
                <a16:creationId xmlns:a16="http://schemas.microsoft.com/office/drawing/2014/main" id="{63558771-2428-4277-921F-91E32E6A8892}"/>
              </a:ext>
            </a:extLst>
          </p:cNvPr>
          <p:cNvSpPr>
            <a:spLocks noGrp="1"/>
          </p:cNvSpPr>
          <p:nvPr>
            <p:ph type="sldNum" sz="quarter" idx="12"/>
          </p:nvPr>
        </p:nvSpPr>
        <p:spPr/>
        <p:txBody>
          <a:bodyPr/>
          <a:lstStyle/>
          <a:p>
            <a:fld id="{51CCDC45-C6C6-4E57-93DD-3072019DD402}" type="slidenum">
              <a:rPr lang="ru-KZ" smtClean="0"/>
              <a:t>‹#›</a:t>
            </a:fld>
            <a:endParaRPr lang="ru-KZ" dirty="0"/>
          </a:p>
        </p:txBody>
      </p:sp>
    </p:spTree>
    <p:extLst>
      <p:ext uri="{BB962C8B-B14F-4D97-AF65-F5344CB8AC3E}">
        <p14:creationId xmlns:p14="http://schemas.microsoft.com/office/powerpoint/2010/main" val="2551075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817BE74-1FBF-4CD8-A89A-60B73A2FCEC7}"/>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ru-KZ"/>
          </a:p>
        </p:txBody>
      </p:sp>
      <p:sp>
        <p:nvSpPr>
          <p:cNvPr id="3" name="Рисунок 2">
            <a:extLst>
              <a:ext uri="{FF2B5EF4-FFF2-40B4-BE49-F238E27FC236}">
                <a16:creationId xmlns:a16="http://schemas.microsoft.com/office/drawing/2014/main" id="{DF357E88-23F8-4448-A804-1240C8C236E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KZ" dirty="0"/>
          </a:p>
        </p:txBody>
      </p:sp>
      <p:sp>
        <p:nvSpPr>
          <p:cNvPr id="4" name="Текст 3">
            <a:extLst>
              <a:ext uri="{FF2B5EF4-FFF2-40B4-BE49-F238E27FC236}">
                <a16:creationId xmlns:a16="http://schemas.microsoft.com/office/drawing/2014/main" id="{3A212E57-3E66-40BA-A56F-35AA209E4C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6A16E5E8-CF6F-4C98-9286-D092FCED7F52}"/>
              </a:ext>
            </a:extLst>
          </p:cNvPr>
          <p:cNvSpPr>
            <a:spLocks noGrp="1"/>
          </p:cNvSpPr>
          <p:nvPr>
            <p:ph type="dt" sz="half" idx="10"/>
          </p:nvPr>
        </p:nvSpPr>
        <p:spPr/>
        <p:txBody>
          <a:bodyPr/>
          <a:lstStyle/>
          <a:p>
            <a:fld id="{B2AB7809-088A-4640-81F2-0109343AE114}" type="datetimeFigureOut">
              <a:rPr lang="ru-KZ" smtClean="0"/>
              <a:t>17.09.2026</a:t>
            </a:fld>
            <a:endParaRPr lang="ru-KZ" dirty="0"/>
          </a:p>
        </p:txBody>
      </p:sp>
      <p:sp>
        <p:nvSpPr>
          <p:cNvPr id="6" name="Нижний колонтитул 5">
            <a:extLst>
              <a:ext uri="{FF2B5EF4-FFF2-40B4-BE49-F238E27FC236}">
                <a16:creationId xmlns:a16="http://schemas.microsoft.com/office/drawing/2014/main" id="{4201D479-06D7-41A0-B381-E04D2CB92B01}"/>
              </a:ext>
            </a:extLst>
          </p:cNvPr>
          <p:cNvSpPr>
            <a:spLocks noGrp="1"/>
          </p:cNvSpPr>
          <p:nvPr>
            <p:ph type="ftr" sz="quarter" idx="11"/>
          </p:nvPr>
        </p:nvSpPr>
        <p:spPr/>
        <p:txBody>
          <a:bodyPr/>
          <a:lstStyle/>
          <a:p>
            <a:endParaRPr lang="ru-KZ" dirty="0"/>
          </a:p>
        </p:txBody>
      </p:sp>
      <p:sp>
        <p:nvSpPr>
          <p:cNvPr id="7" name="Номер слайда 6">
            <a:extLst>
              <a:ext uri="{FF2B5EF4-FFF2-40B4-BE49-F238E27FC236}">
                <a16:creationId xmlns:a16="http://schemas.microsoft.com/office/drawing/2014/main" id="{7DEB817C-7B3D-4D64-9741-A001B50F6FD3}"/>
              </a:ext>
            </a:extLst>
          </p:cNvPr>
          <p:cNvSpPr>
            <a:spLocks noGrp="1"/>
          </p:cNvSpPr>
          <p:nvPr>
            <p:ph type="sldNum" sz="quarter" idx="12"/>
          </p:nvPr>
        </p:nvSpPr>
        <p:spPr/>
        <p:txBody>
          <a:bodyPr/>
          <a:lstStyle/>
          <a:p>
            <a:fld id="{51CCDC45-C6C6-4E57-93DD-3072019DD402}" type="slidenum">
              <a:rPr lang="ru-KZ" smtClean="0"/>
              <a:t>‹#›</a:t>
            </a:fld>
            <a:endParaRPr lang="ru-KZ" dirty="0"/>
          </a:p>
        </p:txBody>
      </p:sp>
    </p:spTree>
    <p:extLst>
      <p:ext uri="{BB962C8B-B14F-4D97-AF65-F5344CB8AC3E}">
        <p14:creationId xmlns:p14="http://schemas.microsoft.com/office/powerpoint/2010/main" val="662481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368FCC1-C6DF-4B29-BB2D-75C99D04DE5C}"/>
              </a:ext>
            </a:extLst>
          </p:cNvPr>
          <p:cNvSpPr>
            <a:spLocks noGrp="1"/>
          </p:cNvSpPr>
          <p:nvPr>
            <p:ph type="title"/>
          </p:nvPr>
        </p:nvSpPr>
        <p:spPr/>
        <p:txBody>
          <a:bodyPr/>
          <a:lstStyle/>
          <a:p>
            <a:r>
              <a:rPr lang="ru-RU"/>
              <a:t>Образец заголовка</a:t>
            </a:r>
            <a:endParaRPr lang="ru-KZ"/>
          </a:p>
        </p:txBody>
      </p:sp>
      <p:sp>
        <p:nvSpPr>
          <p:cNvPr id="3" name="Вертикальный текст 2">
            <a:extLst>
              <a:ext uri="{FF2B5EF4-FFF2-40B4-BE49-F238E27FC236}">
                <a16:creationId xmlns:a16="http://schemas.microsoft.com/office/drawing/2014/main" id="{65079D2B-EA20-4FA1-A7BF-6DB63E07FA58}"/>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4" name="Дата 3">
            <a:extLst>
              <a:ext uri="{FF2B5EF4-FFF2-40B4-BE49-F238E27FC236}">
                <a16:creationId xmlns:a16="http://schemas.microsoft.com/office/drawing/2014/main" id="{2A8E7DB3-712F-4D9D-A47A-58E72F3D6DCC}"/>
              </a:ext>
            </a:extLst>
          </p:cNvPr>
          <p:cNvSpPr>
            <a:spLocks noGrp="1"/>
          </p:cNvSpPr>
          <p:nvPr>
            <p:ph type="dt" sz="half" idx="10"/>
          </p:nvPr>
        </p:nvSpPr>
        <p:spPr/>
        <p:txBody>
          <a:bodyPr/>
          <a:lstStyle/>
          <a:p>
            <a:fld id="{B2AB7809-088A-4640-81F2-0109343AE114}" type="datetimeFigureOut">
              <a:rPr lang="ru-KZ" smtClean="0"/>
              <a:t>17.09.2026</a:t>
            </a:fld>
            <a:endParaRPr lang="ru-KZ" dirty="0"/>
          </a:p>
        </p:txBody>
      </p:sp>
      <p:sp>
        <p:nvSpPr>
          <p:cNvPr id="5" name="Нижний колонтитул 4">
            <a:extLst>
              <a:ext uri="{FF2B5EF4-FFF2-40B4-BE49-F238E27FC236}">
                <a16:creationId xmlns:a16="http://schemas.microsoft.com/office/drawing/2014/main" id="{750719CA-54BE-4BEB-9639-E457F8C77534}"/>
              </a:ext>
            </a:extLst>
          </p:cNvPr>
          <p:cNvSpPr>
            <a:spLocks noGrp="1"/>
          </p:cNvSpPr>
          <p:nvPr>
            <p:ph type="ftr" sz="quarter" idx="11"/>
          </p:nvPr>
        </p:nvSpPr>
        <p:spPr/>
        <p:txBody>
          <a:bodyPr/>
          <a:lstStyle/>
          <a:p>
            <a:endParaRPr lang="ru-KZ" dirty="0"/>
          </a:p>
        </p:txBody>
      </p:sp>
      <p:sp>
        <p:nvSpPr>
          <p:cNvPr id="6" name="Номер слайда 5">
            <a:extLst>
              <a:ext uri="{FF2B5EF4-FFF2-40B4-BE49-F238E27FC236}">
                <a16:creationId xmlns:a16="http://schemas.microsoft.com/office/drawing/2014/main" id="{048809AA-F828-42C6-BFDB-15084CB09173}"/>
              </a:ext>
            </a:extLst>
          </p:cNvPr>
          <p:cNvSpPr>
            <a:spLocks noGrp="1"/>
          </p:cNvSpPr>
          <p:nvPr>
            <p:ph type="sldNum" sz="quarter" idx="12"/>
          </p:nvPr>
        </p:nvSpPr>
        <p:spPr/>
        <p:txBody>
          <a:bodyPr/>
          <a:lstStyle/>
          <a:p>
            <a:fld id="{51CCDC45-C6C6-4E57-93DD-3072019DD402}" type="slidenum">
              <a:rPr lang="ru-KZ" smtClean="0"/>
              <a:t>‹#›</a:t>
            </a:fld>
            <a:endParaRPr lang="ru-KZ" dirty="0"/>
          </a:p>
        </p:txBody>
      </p:sp>
    </p:spTree>
    <p:extLst>
      <p:ext uri="{BB962C8B-B14F-4D97-AF65-F5344CB8AC3E}">
        <p14:creationId xmlns:p14="http://schemas.microsoft.com/office/powerpoint/2010/main" val="1843081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FA2F1DC3-B2ED-4D3A-89C3-D32D4F7B03DE}"/>
              </a:ext>
            </a:extLst>
          </p:cNvPr>
          <p:cNvSpPr>
            <a:spLocks noGrp="1"/>
          </p:cNvSpPr>
          <p:nvPr>
            <p:ph type="title" orient="vert"/>
          </p:nvPr>
        </p:nvSpPr>
        <p:spPr>
          <a:xfrm>
            <a:off x="8724900" y="365125"/>
            <a:ext cx="2628900" cy="5811838"/>
          </a:xfrm>
        </p:spPr>
        <p:txBody>
          <a:bodyPr vert="eaVert"/>
          <a:lstStyle/>
          <a:p>
            <a:r>
              <a:rPr lang="ru-RU"/>
              <a:t>Образец заголовка</a:t>
            </a:r>
            <a:endParaRPr lang="ru-KZ"/>
          </a:p>
        </p:txBody>
      </p:sp>
      <p:sp>
        <p:nvSpPr>
          <p:cNvPr id="3" name="Вертикальный текст 2">
            <a:extLst>
              <a:ext uri="{FF2B5EF4-FFF2-40B4-BE49-F238E27FC236}">
                <a16:creationId xmlns:a16="http://schemas.microsoft.com/office/drawing/2014/main" id="{EF737B2A-FA06-4DC3-99D2-58EF7DE0195E}"/>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4" name="Дата 3">
            <a:extLst>
              <a:ext uri="{FF2B5EF4-FFF2-40B4-BE49-F238E27FC236}">
                <a16:creationId xmlns:a16="http://schemas.microsoft.com/office/drawing/2014/main" id="{592E2FED-E29B-4E1C-9A31-99296A5481C9}"/>
              </a:ext>
            </a:extLst>
          </p:cNvPr>
          <p:cNvSpPr>
            <a:spLocks noGrp="1"/>
          </p:cNvSpPr>
          <p:nvPr>
            <p:ph type="dt" sz="half" idx="10"/>
          </p:nvPr>
        </p:nvSpPr>
        <p:spPr/>
        <p:txBody>
          <a:bodyPr/>
          <a:lstStyle/>
          <a:p>
            <a:fld id="{B2AB7809-088A-4640-81F2-0109343AE114}" type="datetimeFigureOut">
              <a:rPr lang="ru-KZ" smtClean="0"/>
              <a:t>17.09.2026</a:t>
            </a:fld>
            <a:endParaRPr lang="ru-KZ" dirty="0"/>
          </a:p>
        </p:txBody>
      </p:sp>
      <p:sp>
        <p:nvSpPr>
          <p:cNvPr id="5" name="Нижний колонтитул 4">
            <a:extLst>
              <a:ext uri="{FF2B5EF4-FFF2-40B4-BE49-F238E27FC236}">
                <a16:creationId xmlns:a16="http://schemas.microsoft.com/office/drawing/2014/main" id="{BA21CEBB-D6AD-4734-8C50-E7603F5F3FDC}"/>
              </a:ext>
            </a:extLst>
          </p:cNvPr>
          <p:cNvSpPr>
            <a:spLocks noGrp="1"/>
          </p:cNvSpPr>
          <p:nvPr>
            <p:ph type="ftr" sz="quarter" idx="11"/>
          </p:nvPr>
        </p:nvSpPr>
        <p:spPr/>
        <p:txBody>
          <a:bodyPr/>
          <a:lstStyle/>
          <a:p>
            <a:endParaRPr lang="ru-KZ" dirty="0"/>
          </a:p>
        </p:txBody>
      </p:sp>
      <p:sp>
        <p:nvSpPr>
          <p:cNvPr id="6" name="Номер слайда 5">
            <a:extLst>
              <a:ext uri="{FF2B5EF4-FFF2-40B4-BE49-F238E27FC236}">
                <a16:creationId xmlns:a16="http://schemas.microsoft.com/office/drawing/2014/main" id="{33F661AB-2709-48CD-9326-93FC604B10DA}"/>
              </a:ext>
            </a:extLst>
          </p:cNvPr>
          <p:cNvSpPr>
            <a:spLocks noGrp="1"/>
          </p:cNvSpPr>
          <p:nvPr>
            <p:ph type="sldNum" sz="quarter" idx="12"/>
          </p:nvPr>
        </p:nvSpPr>
        <p:spPr/>
        <p:txBody>
          <a:bodyPr/>
          <a:lstStyle/>
          <a:p>
            <a:fld id="{51CCDC45-C6C6-4E57-93DD-3072019DD402}" type="slidenum">
              <a:rPr lang="ru-KZ" smtClean="0"/>
              <a:t>‹#›</a:t>
            </a:fld>
            <a:endParaRPr lang="ru-KZ" dirty="0"/>
          </a:p>
        </p:txBody>
      </p:sp>
    </p:spTree>
    <p:extLst>
      <p:ext uri="{BB962C8B-B14F-4D97-AF65-F5344CB8AC3E}">
        <p14:creationId xmlns:p14="http://schemas.microsoft.com/office/powerpoint/2010/main" val="3860167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9/17/2026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2386576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C24F8AB-BE00-4A4D-9C5C-7FDCD7E26CF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endParaRPr lang="ru-KZ"/>
          </a:p>
        </p:txBody>
      </p:sp>
      <p:sp>
        <p:nvSpPr>
          <p:cNvPr id="3" name="Текст 2">
            <a:extLst>
              <a:ext uri="{FF2B5EF4-FFF2-40B4-BE49-F238E27FC236}">
                <a16:creationId xmlns:a16="http://schemas.microsoft.com/office/drawing/2014/main" id="{996B77B7-3E82-497C-A335-579FF28024D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4" name="Дата 3">
            <a:extLst>
              <a:ext uri="{FF2B5EF4-FFF2-40B4-BE49-F238E27FC236}">
                <a16:creationId xmlns:a16="http://schemas.microsoft.com/office/drawing/2014/main" id="{FB156C80-DC04-47B1-AB56-6D9583E5A4D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AB7809-088A-4640-81F2-0109343AE114}" type="datetimeFigureOut">
              <a:rPr lang="ru-KZ" smtClean="0"/>
              <a:t>17.09.2026</a:t>
            </a:fld>
            <a:endParaRPr lang="ru-KZ" dirty="0"/>
          </a:p>
        </p:txBody>
      </p:sp>
      <p:sp>
        <p:nvSpPr>
          <p:cNvPr id="5" name="Нижний колонтитул 4">
            <a:extLst>
              <a:ext uri="{FF2B5EF4-FFF2-40B4-BE49-F238E27FC236}">
                <a16:creationId xmlns:a16="http://schemas.microsoft.com/office/drawing/2014/main" id="{DBE63C79-E330-412A-88A7-0ED96B55F8D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KZ" dirty="0"/>
          </a:p>
        </p:txBody>
      </p:sp>
      <p:sp>
        <p:nvSpPr>
          <p:cNvPr id="6" name="Номер слайда 5">
            <a:extLst>
              <a:ext uri="{FF2B5EF4-FFF2-40B4-BE49-F238E27FC236}">
                <a16:creationId xmlns:a16="http://schemas.microsoft.com/office/drawing/2014/main" id="{9078FC4F-182D-46F4-B0AC-C4423C3D2BD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CCDC45-C6C6-4E57-93DD-3072019DD402}" type="slidenum">
              <a:rPr lang="ru-KZ" smtClean="0"/>
              <a:t>‹#›</a:t>
            </a:fld>
            <a:endParaRPr lang="ru-KZ" dirty="0"/>
          </a:p>
        </p:txBody>
      </p:sp>
    </p:spTree>
    <p:extLst>
      <p:ext uri="{BB962C8B-B14F-4D97-AF65-F5344CB8AC3E}">
        <p14:creationId xmlns:p14="http://schemas.microsoft.com/office/powerpoint/2010/main" val="16312778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K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notesSlide" Target="../notesSlides/notesSlide2.xml"/><Relationship Id="rId7" Type="http://schemas.openxmlformats.org/officeDocument/2006/relationships/image" Target="../media/image12.png"/><Relationship Id="rId2" Type="http://schemas.openxmlformats.org/officeDocument/2006/relationships/slideLayout" Target="../slideLayouts/slideLayout7.xml"/><Relationship Id="rId1" Type="http://schemas.openxmlformats.org/officeDocument/2006/relationships/tags" Target="../tags/tag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9" Type="http://schemas.openxmlformats.org/officeDocument/2006/relationships/image" Target="../media/image13.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2.xml"/><Relationship Id="rId5" Type="http://schemas.openxmlformats.org/officeDocument/2006/relationships/image" Target="../media/image8.png"/><Relationship Id="rId4" Type="http://schemas.openxmlformats.org/officeDocument/2006/relationships/image" Target="../media/image14.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3.xml"/><Relationship Id="rId6" Type="http://schemas.openxmlformats.org/officeDocument/2006/relationships/image" Target="../media/image8.png"/><Relationship Id="rId5" Type="http://schemas.openxmlformats.org/officeDocument/2006/relationships/image" Target="../media/image16.png"/><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ags" Target="../tags/tag4.xml"/><Relationship Id="rId6" Type="http://schemas.openxmlformats.org/officeDocument/2006/relationships/image" Target="../media/image8.png"/><Relationship Id="rId5" Type="http://schemas.openxmlformats.org/officeDocument/2006/relationships/image" Target="../media/image17.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5.xml"/><Relationship Id="rId5" Type="http://schemas.openxmlformats.org/officeDocument/2006/relationships/image" Target="../media/image18.jpe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ags" Target="../tags/tag6.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notesSlide" Target="../notesSlides/notesSlide8.xml"/><Relationship Id="rId7" Type="http://schemas.openxmlformats.org/officeDocument/2006/relationships/image" Target="../media/image22.png"/><Relationship Id="rId2" Type="http://schemas.openxmlformats.org/officeDocument/2006/relationships/slideLayout" Target="../slideLayouts/slideLayout7.xml"/><Relationship Id="rId1" Type="http://schemas.openxmlformats.org/officeDocument/2006/relationships/tags" Target="../tags/tag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9.xml"/><Relationship Id="rId7" Type="http://schemas.openxmlformats.org/officeDocument/2006/relationships/diagramColors" Target="../diagrams/colors1.xml"/><Relationship Id="rId2" Type="http://schemas.openxmlformats.org/officeDocument/2006/relationships/slideLayout" Target="../slideLayouts/slideLayout7.xml"/><Relationship Id="rId1" Type="http://schemas.openxmlformats.org/officeDocument/2006/relationships/tags" Target="../tags/tag8.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ags" Target="../tags/tag9.xml"/><Relationship Id="rId6" Type="http://schemas.openxmlformats.org/officeDocument/2006/relationships/image" Target="../media/image8.png"/><Relationship Id="rId5" Type="http://schemas.openxmlformats.org/officeDocument/2006/relationships/image" Target="../media/image24.png"/><Relationship Id="rId4" Type="http://schemas.openxmlformats.org/officeDocument/2006/relationships/image" Target="../media/image23.jpeg"/></Relationships>
</file>

<file path=ppt/slides/_rels/slide11.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notesSlide" Target="../notesSlides/notesSlide11.xml"/><Relationship Id="rId7" Type="http://schemas.openxmlformats.org/officeDocument/2006/relationships/image" Target="../media/image28.png"/><Relationship Id="rId12" Type="http://schemas.openxmlformats.org/officeDocument/2006/relationships/image" Target="../media/image32.png"/><Relationship Id="rId2" Type="http://schemas.openxmlformats.org/officeDocument/2006/relationships/slideLayout" Target="../slideLayouts/slideLayout7.xml"/><Relationship Id="rId1" Type="http://schemas.openxmlformats.org/officeDocument/2006/relationships/tags" Target="../tags/tag10.xml"/><Relationship Id="rId6" Type="http://schemas.openxmlformats.org/officeDocument/2006/relationships/image" Target="../media/image27.png"/><Relationship Id="rId11" Type="http://schemas.openxmlformats.org/officeDocument/2006/relationships/image" Target="../media/image31.png"/><Relationship Id="rId5" Type="http://schemas.openxmlformats.org/officeDocument/2006/relationships/image" Target="../media/image26.png"/><Relationship Id="rId10" Type="http://schemas.openxmlformats.org/officeDocument/2006/relationships/image" Target="../media/image30.png"/><Relationship Id="rId4" Type="http://schemas.openxmlformats.org/officeDocument/2006/relationships/image" Target="../media/image25.png"/><Relationship Id="rId9" Type="http://schemas.openxmlformats.org/officeDocument/2006/relationships/image" Target="../media/image8.png"/></Relationships>
</file>

<file path=ppt/slides/_rels/slide12.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42.png"/><Relationship Id="rId3" Type="http://schemas.openxmlformats.org/officeDocument/2006/relationships/notesSlide" Target="../notesSlides/notesSlide12.xml"/><Relationship Id="rId7" Type="http://schemas.openxmlformats.org/officeDocument/2006/relationships/image" Target="../media/image36.png"/><Relationship Id="rId12" Type="http://schemas.openxmlformats.org/officeDocument/2006/relationships/image" Target="../media/image41.png"/><Relationship Id="rId2" Type="http://schemas.openxmlformats.org/officeDocument/2006/relationships/slideLayout" Target="../slideLayouts/slideLayout7.xml"/><Relationship Id="rId1" Type="http://schemas.openxmlformats.org/officeDocument/2006/relationships/tags" Target="../tags/tag11.xml"/><Relationship Id="rId6" Type="http://schemas.openxmlformats.org/officeDocument/2006/relationships/image" Target="../media/image35.png"/><Relationship Id="rId11" Type="http://schemas.openxmlformats.org/officeDocument/2006/relationships/image" Target="../media/image40.png"/><Relationship Id="rId5" Type="http://schemas.openxmlformats.org/officeDocument/2006/relationships/image" Target="../media/image34.png"/><Relationship Id="rId15" Type="http://schemas.openxmlformats.org/officeDocument/2006/relationships/image" Target="../media/image8.png"/><Relationship Id="rId10" Type="http://schemas.openxmlformats.org/officeDocument/2006/relationships/image" Target="../media/image39.png"/><Relationship Id="rId4" Type="http://schemas.openxmlformats.org/officeDocument/2006/relationships/image" Target="../media/image33.png"/><Relationship Id="rId9" Type="http://schemas.openxmlformats.org/officeDocument/2006/relationships/image" Target="../media/image38.png"/><Relationship Id="rId14" Type="http://schemas.openxmlformats.org/officeDocument/2006/relationships/image" Target="../media/image43.png"/></Relationships>
</file>

<file path=ppt/slides/_rels/slide13.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notesSlide" Target="../notesSlides/notesSlide13.xml"/><Relationship Id="rId7" Type="http://schemas.openxmlformats.org/officeDocument/2006/relationships/image" Target="../media/image28.png"/><Relationship Id="rId12" Type="http://schemas.openxmlformats.org/officeDocument/2006/relationships/image" Target="../media/image32.png"/><Relationship Id="rId2" Type="http://schemas.openxmlformats.org/officeDocument/2006/relationships/slideLayout" Target="../slideLayouts/slideLayout7.xml"/><Relationship Id="rId1" Type="http://schemas.openxmlformats.org/officeDocument/2006/relationships/tags" Target="../tags/tag12.xml"/><Relationship Id="rId6" Type="http://schemas.openxmlformats.org/officeDocument/2006/relationships/image" Target="../media/image27.png"/><Relationship Id="rId11" Type="http://schemas.openxmlformats.org/officeDocument/2006/relationships/image" Target="../media/image31.png"/><Relationship Id="rId5" Type="http://schemas.openxmlformats.org/officeDocument/2006/relationships/image" Target="../media/image26.png"/><Relationship Id="rId10" Type="http://schemas.openxmlformats.org/officeDocument/2006/relationships/image" Target="../media/image30.png"/><Relationship Id="rId4" Type="http://schemas.openxmlformats.org/officeDocument/2006/relationships/image" Target="../media/image25.png"/><Relationship Id="rId9"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tags" Target="../tags/tag13.xml"/><Relationship Id="rId5" Type="http://schemas.openxmlformats.org/officeDocument/2006/relationships/image" Target="../media/image8.png"/><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tags" Target="../tags/tag14.xml"/><Relationship Id="rId5" Type="http://schemas.openxmlformats.org/officeDocument/2006/relationships/image" Target="../media/image8.png"/><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tags" Target="../tags/tag15.xml"/><Relationship Id="rId5" Type="http://schemas.openxmlformats.org/officeDocument/2006/relationships/image" Target="../media/image8.png"/><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tags" Target="../tags/tag16.xml"/><Relationship Id="rId5" Type="http://schemas.openxmlformats.org/officeDocument/2006/relationships/image" Target="../media/image8.png"/><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slideLayout" Target="../slideLayouts/slideLayout7.xml"/><Relationship Id="rId1" Type="http://schemas.openxmlformats.org/officeDocument/2006/relationships/tags" Target="../tags/tag17.xml"/><Relationship Id="rId5" Type="http://schemas.openxmlformats.org/officeDocument/2006/relationships/image" Target="../media/image8.png"/><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slideLayout" Target="../slideLayouts/slideLayout7.xml"/><Relationship Id="rId1" Type="http://schemas.openxmlformats.org/officeDocument/2006/relationships/tags" Target="../tags/tag18.xml"/><Relationship Id="rId5" Type="http://schemas.openxmlformats.org/officeDocument/2006/relationships/image" Target="../media/image8.png"/><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slideLayout" Target="../slideLayouts/slideLayout7.xml"/><Relationship Id="rId1" Type="http://schemas.openxmlformats.org/officeDocument/2006/relationships/tags" Target="../tags/tag19.xml"/><Relationship Id="rId5" Type="http://schemas.openxmlformats.org/officeDocument/2006/relationships/image" Target="../media/image8.png"/><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slideLayout" Target="../slideLayouts/slideLayout7.xml"/><Relationship Id="rId1" Type="http://schemas.openxmlformats.org/officeDocument/2006/relationships/tags" Target="../tags/tag20.xml"/><Relationship Id="rId4" Type="http://schemas.openxmlformats.org/officeDocument/2006/relationships/image" Target="../media/image8.png"/></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7.xml"/><Relationship Id="rId1" Type="http://schemas.openxmlformats.org/officeDocument/2006/relationships/tags" Target="../tags/tag21.xml"/><Relationship Id="rId4" Type="http://schemas.openxmlformats.org/officeDocument/2006/relationships/image" Target="../media/image46.png"/></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7.xml"/><Relationship Id="rId1" Type="http://schemas.openxmlformats.org/officeDocument/2006/relationships/tags" Target="../tags/tag22.xml"/><Relationship Id="rId4" Type="http://schemas.openxmlformats.org/officeDocument/2006/relationships/image" Target="../media/image47.png"/></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7.xml"/><Relationship Id="rId1" Type="http://schemas.openxmlformats.org/officeDocument/2006/relationships/tags" Target="../tags/tag23.xml"/><Relationship Id="rId4" Type="http://schemas.openxmlformats.org/officeDocument/2006/relationships/image" Target="../media/image46.png"/></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7.xml"/><Relationship Id="rId1" Type="http://schemas.openxmlformats.org/officeDocument/2006/relationships/tags" Target="../tags/tag24.xml"/><Relationship Id="rId4" Type="http://schemas.openxmlformats.org/officeDocument/2006/relationships/image" Target="../media/image46.png"/></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7.xml"/><Relationship Id="rId1" Type="http://schemas.openxmlformats.org/officeDocument/2006/relationships/tags" Target="../tags/tag25.xml"/><Relationship Id="rId4" Type="http://schemas.openxmlformats.org/officeDocument/2006/relationships/image" Target="../media/image48.png"/></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49.png"/></Relationships>
</file>

<file path=ppt/slides/_rels/slide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50.png"/></Relationships>
</file>

<file path=ppt/slides/_rels/slide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51.png"/></Relationships>
</file>

<file path=ppt/slides/_rels/slide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52.png"/></Relationships>
</file>

<file path=ppt/slides/_rels/slide3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53.png"/></Relationships>
</file>

<file path=ppt/slides/_rels/slide3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Layout" Target="../slideLayouts/slideLayout7.xml"/><Relationship Id="rId1" Type="http://schemas.openxmlformats.org/officeDocument/2006/relationships/tags" Target="../tags/tag26.xml"/><Relationship Id="rId4" Type="http://schemas.openxmlformats.org/officeDocument/2006/relationships/image" Target="../media/image8.png"/></Relationships>
</file>

<file path=ppt/slides/_rels/slide3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7.xml"/><Relationship Id="rId1" Type="http://schemas.openxmlformats.org/officeDocument/2006/relationships/tags" Target="../tags/tag27.xml"/><Relationship Id="rId5" Type="http://schemas.openxmlformats.org/officeDocument/2006/relationships/image" Target="../media/image28.png"/><Relationship Id="rId4" Type="http://schemas.openxmlformats.org/officeDocument/2006/relationships/image" Target="../media/image54.jpg"/></Relationships>
</file>

<file path=ppt/slides/_rels/slide4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7.xml"/><Relationship Id="rId1" Type="http://schemas.openxmlformats.org/officeDocument/2006/relationships/tags" Target="../tags/tag28.xml"/></Relationships>
</file>

<file path=ppt/slides/_rels/slide4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Layout" Target="../slideLayouts/slideLayout7.xml"/><Relationship Id="rId1" Type="http://schemas.openxmlformats.org/officeDocument/2006/relationships/tags" Target="../tags/tag29.xml"/><Relationship Id="rId4" Type="http://schemas.openxmlformats.org/officeDocument/2006/relationships/image" Target="../media/image8.png"/></Relationships>
</file>

<file path=ppt/slides/_rels/slide4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slideLayout" Target="../slideLayouts/slideLayout7.xml"/><Relationship Id="rId1" Type="http://schemas.openxmlformats.org/officeDocument/2006/relationships/tags" Target="../tags/tag30.xml"/><Relationship Id="rId6" Type="http://schemas.openxmlformats.org/officeDocument/2006/relationships/image" Target="../media/image55.jpeg"/><Relationship Id="rId5" Type="http://schemas.openxmlformats.org/officeDocument/2006/relationships/image" Target="../media/image46.png"/><Relationship Id="rId4" Type="http://schemas.openxmlformats.org/officeDocument/2006/relationships/image" Target="../media/image8.png"/></Relationships>
</file>

<file path=ppt/slides/_rels/slide4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slideLayout" Target="../slideLayouts/slideLayout7.xml"/><Relationship Id="rId1" Type="http://schemas.openxmlformats.org/officeDocument/2006/relationships/tags" Target="../tags/tag31.xml"/><Relationship Id="rId4" Type="http://schemas.openxmlformats.org/officeDocument/2006/relationships/image" Target="../media/image8.png"/></Relationships>
</file>

<file path=ppt/slides/_rels/slide4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7.xml"/><Relationship Id="rId1" Type="http://schemas.openxmlformats.org/officeDocument/2006/relationships/tags" Target="../tags/tag32.xml"/><Relationship Id="rId4" Type="http://schemas.openxmlformats.org/officeDocument/2006/relationships/image" Target="../media/image30.png"/></Relationships>
</file>

<file path=ppt/slides/_rels/slide4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34.xml"/><Relationship Id="rId7" Type="http://schemas.openxmlformats.org/officeDocument/2006/relationships/image" Target="../media/image56.png"/><Relationship Id="rId2" Type="http://schemas.openxmlformats.org/officeDocument/2006/relationships/slideLayout" Target="../slideLayouts/slideLayout7.xml"/><Relationship Id="rId1" Type="http://schemas.openxmlformats.org/officeDocument/2006/relationships/tags" Target="../tags/tag33.xml"/><Relationship Id="rId6" Type="http://schemas.openxmlformats.org/officeDocument/2006/relationships/chart" Target="../charts/chart1.xml"/><Relationship Id="rId5" Type="http://schemas.openxmlformats.org/officeDocument/2006/relationships/image" Target="../media/image31.png"/><Relationship Id="rId4" Type="http://schemas.openxmlformats.org/officeDocument/2006/relationships/image" Target="../media/image8.png"/></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7.xml"/><Relationship Id="rId1" Type="http://schemas.openxmlformats.org/officeDocument/2006/relationships/tags" Target="../tags/tag34.xml"/><Relationship Id="rId4" Type="http://schemas.openxmlformats.org/officeDocument/2006/relationships/image" Target="../media/image8.png"/></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7.xml"/><Relationship Id="rId1" Type="http://schemas.openxmlformats.org/officeDocument/2006/relationships/tags" Target="../tags/tag35.xml"/><Relationship Id="rId4" Type="http://schemas.openxmlformats.org/officeDocument/2006/relationships/image" Target="../media/image8.png"/></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7.xml"/><Relationship Id="rId1" Type="http://schemas.openxmlformats.org/officeDocument/2006/relationships/tags" Target="../tags/tag36.xml"/><Relationship Id="rId5" Type="http://schemas.openxmlformats.org/officeDocument/2006/relationships/image" Target="../media/image31.png"/><Relationship Id="rId4" Type="http://schemas.openxmlformats.org/officeDocument/2006/relationships/image" Target="../media/image8.png"/></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7.xml"/><Relationship Id="rId1" Type="http://schemas.openxmlformats.org/officeDocument/2006/relationships/tags" Target="../tags/tag37.xml"/><Relationship Id="rId5" Type="http://schemas.openxmlformats.org/officeDocument/2006/relationships/image" Target="../media/image31.png"/><Relationship Id="rId4" Type="http://schemas.openxmlformats.org/officeDocument/2006/relationships/image" Target="../media/image8.png"/></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7.xml"/><Relationship Id="rId1" Type="http://schemas.openxmlformats.org/officeDocument/2006/relationships/tags" Target="../tags/tag38.xml"/><Relationship Id="rId6" Type="http://schemas.openxmlformats.org/officeDocument/2006/relationships/image" Target="../media/image57.jpg"/><Relationship Id="rId5" Type="http://schemas.openxmlformats.org/officeDocument/2006/relationships/image" Target="../media/image31.png"/><Relationship Id="rId4" Type="http://schemas.openxmlformats.org/officeDocument/2006/relationships/image" Target="../media/image8.png"/></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7.xml"/><Relationship Id="rId1" Type="http://schemas.openxmlformats.org/officeDocument/2006/relationships/tags" Target="../tags/tag39.xml"/><Relationship Id="rId6" Type="http://schemas.openxmlformats.org/officeDocument/2006/relationships/image" Target="../media/image57.jpg"/><Relationship Id="rId5" Type="http://schemas.openxmlformats.org/officeDocument/2006/relationships/image" Target="../media/image31.png"/><Relationship Id="rId4" Type="http://schemas.openxmlformats.org/officeDocument/2006/relationships/image" Target="../media/image8.png"/></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7.xml"/><Relationship Id="rId1" Type="http://schemas.openxmlformats.org/officeDocument/2006/relationships/tags" Target="../tags/tag40.xml"/><Relationship Id="rId6" Type="http://schemas.openxmlformats.org/officeDocument/2006/relationships/image" Target="../media/image58.jpg"/><Relationship Id="rId5" Type="http://schemas.openxmlformats.org/officeDocument/2006/relationships/image" Target="../media/image31.png"/><Relationship Id="rId4" Type="http://schemas.openxmlformats.org/officeDocument/2006/relationships/image" Target="../media/image8.png"/></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7.xml"/><Relationship Id="rId1" Type="http://schemas.openxmlformats.org/officeDocument/2006/relationships/tags" Target="../tags/tag41.xml"/><Relationship Id="rId6" Type="http://schemas.openxmlformats.org/officeDocument/2006/relationships/image" Target="../media/image59.jpg"/><Relationship Id="rId5" Type="http://schemas.openxmlformats.org/officeDocument/2006/relationships/image" Target="../media/image31.png"/><Relationship Id="rId4" Type="http://schemas.openxmlformats.org/officeDocument/2006/relationships/image" Target="../media/image8.png"/></Relationships>
</file>

<file path=ppt/slides/_rels/slide59.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slideLayout" Target="../slideLayouts/slideLayout7.xml"/><Relationship Id="rId1" Type="http://schemas.openxmlformats.org/officeDocument/2006/relationships/tags" Target="../tags/tag4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0.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notesSlide" Target="../notesSlides/notesSlide43.xml"/><Relationship Id="rId7" Type="http://schemas.openxmlformats.org/officeDocument/2006/relationships/image" Target="../media/image62.jpg"/><Relationship Id="rId2" Type="http://schemas.openxmlformats.org/officeDocument/2006/relationships/slideLayout" Target="../slideLayouts/slideLayout7.xml"/><Relationship Id="rId1" Type="http://schemas.openxmlformats.org/officeDocument/2006/relationships/tags" Target="../tags/tag43.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8.png"/></Relationships>
</file>

<file path=ppt/slides/_rels/slide6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7.xml"/><Relationship Id="rId1" Type="http://schemas.openxmlformats.org/officeDocument/2006/relationships/tags" Target="../tags/tag44.xml"/><Relationship Id="rId4" Type="http://schemas.openxmlformats.org/officeDocument/2006/relationships/image" Target="../media/image8.png"/></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7.xml"/><Relationship Id="rId1" Type="http://schemas.openxmlformats.org/officeDocument/2006/relationships/tags" Target="../tags/tag45.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FF59EDE0-13C7-4818-9708-1AE9C4C0F952}"/>
              </a:ext>
            </a:extLst>
          </p:cNvPr>
          <p:cNvPicPr>
            <a:picLocks noChangeAspect="1"/>
          </p:cNvPicPr>
          <p:nvPr/>
        </p:nvPicPr>
        <p:blipFill>
          <a:blip r:embed="rId3"/>
          <a:stretch>
            <a:fillRect/>
          </a:stretch>
        </p:blipFill>
        <p:spPr>
          <a:xfrm>
            <a:off x="7664966" y="1755120"/>
            <a:ext cx="3243681" cy="3073406"/>
          </a:xfrm>
          <a:prstGeom prst="rect">
            <a:avLst/>
          </a:prstGeom>
        </p:spPr>
      </p:pic>
      <p:sp>
        <p:nvSpPr>
          <p:cNvPr id="41" name="Прямоугольник 40">
            <a:extLst>
              <a:ext uri="{FF2B5EF4-FFF2-40B4-BE49-F238E27FC236}">
                <a16:creationId xmlns:a16="http://schemas.microsoft.com/office/drawing/2014/main" id="{788ECB22-27EF-4E74-BF11-066BB487B9E4}"/>
              </a:ext>
            </a:extLst>
          </p:cNvPr>
          <p:cNvSpPr/>
          <p:nvPr/>
        </p:nvSpPr>
        <p:spPr>
          <a:xfrm>
            <a:off x="7190640" y="3921955"/>
            <a:ext cx="1120768" cy="2096855"/>
          </a:xfrm>
          <a:prstGeom prst="rect">
            <a:avLst/>
          </a:prstGeom>
          <a:gradFill flip="none" rotWithShape="1">
            <a:gsLst>
              <a:gs pos="24000">
                <a:srgbClr val="E5E8EE"/>
              </a:gs>
              <a:gs pos="100000">
                <a:schemeClr val="bg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6" name="Прямоугольник 65">
            <a:extLst>
              <a:ext uri="{FF2B5EF4-FFF2-40B4-BE49-F238E27FC236}">
                <a16:creationId xmlns:a16="http://schemas.microsoft.com/office/drawing/2014/main" id="{E4ED14CD-9B66-4FFB-928E-3D09AB569558}"/>
              </a:ext>
            </a:extLst>
          </p:cNvPr>
          <p:cNvSpPr/>
          <p:nvPr/>
        </p:nvSpPr>
        <p:spPr>
          <a:xfrm rot="16200000">
            <a:off x="6144272" y="328932"/>
            <a:ext cx="1144233" cy="1116942"/>
          </a:xfrm>
          <a:prstGeom prst="rect">
            <a:avLst/>
          </a:prstGeom>
          <a:solidFill>
            <a:srgbClr val="003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Прямоугольник 44">
            <a:extLst>
              <a:ext uri="{FF2B5EF4-FFF2-40B4-BE49-F238E27FC236}">
                <a16:creationId xmlns:a16="http://schemas.microsoft.com/office/drawing/2014/main" id="{A47ABDBE-1DA6-4AD5-8458-FE857E459E09}"/>
              </a:ext>
            </a:extLst>
          </p:cNvPr>
          <p:cNvSpPr/>
          <p:nvPr/>
        </p:nvSpPr>
        <p:spPr>
          <a:xfrm>
            <a:off x="4749927" y="1727641"/>
            <a:ext cx="208273" cy="208273"/>
          </a:xfrm>
          <a:prstGeom prst="rect">
            <a:avLst/>
          </a:prstGeom>
          <a:solidFill>
            <a:srgbClr val="85C3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8" name="Прямоугольник 57">
            <a:extLst>
              <a:ext uri="{FF2B5EF4-FFF2-40B4-BE49-F238E27FC236}">
                <a16:creationId xmlns:a16="http://schemas.microsoft.com/office/drawing/2014/main" id="{12573CA1-E89C-4BB0-AB57-F34DC15667B0}"/>
              </a:ext>
            </a:extLst>
          </p:cNvPr>
          <p:cNvSpPr/>
          <p:nvPr/>
        </p:nvSpPr>
        <p:spPr>
          <a:xfrm>
            <a:off x="5631693" y="5138354"/>
            <a:ext cx="208273" cy="208273"/>
          </a:xfrm>
          <a:prstGeom prst="rect">
            <a:avLst/>
          </a:prstGeom>
          <a:solidFill>
            <a:srgbClr val="B5D1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2C36B0C-8D59-4ED4-AA9D-21D26E630A34}"/>
              </a:ext>
            </a:extLst>
          </p:cNvPr>
          <p:cNvSpPr txBox="1"/>
          <p:nvPr/>
        </p:nvSpPr>
        <p:spPr>
          <a:xfrm>
            <a:off x="56861" y="3635302"/>
            <a:ext cx="4333626" cy="646331"/>
          </a:xfrm>
          <a:prstGeom prst="rect">
            <a:avLst/>
          </a:prstGeom>
          <a:noFill/>
        </p:spPr>
        <p:txBody>
          <a:bodyPr wrap="square" rtlCol="0" anchor="ctr">
            <a:spAutoFit/>
          </a:bodyPr>
          <a:lstStyle/>
          <a:p>
            <a:pPr algn="ctr">
              <a:defRPr/>
            </a:pPr>
            <a:r>
              <a:rPr lang="kk-KZ" b="1" dirty="0">
                <a:solidFill>
                  <a:srgbClr val="003366"/>
                </a:solidFill>
                <a:latin typeface="Arial Narrow" panose="020B0606020202030204" pitchFamily="34" charset="0"/>
                <a:cs typeface="Arial" panose="020B0604020202020204" pitchFamily="34" charset="0"/>
              </a:rPr>
              <a:t>Еңбек қауіпсіздігі және еңбекті қорғау мәселелері бойынша кәсіби құзыреттерді дамыту</a:t>
            </a:r>
          </a:p>
        </p:txBody>
      </p:sp>
      <p:cxnSp>
        <p:nvCxnSpPr>
          <p:cNvPr id="63" name="Прямая соединительная линия 62">
            <a:extLst>
              <a:ext uri="{FF2B5EF4-FFF2-40B4-BE49-F238E27FC236}">
                <a16:creationId xmlns:a16="http://schemas.microsoft.com/office/drawing/2014/main" id="{F7A18399-B204-4101-A150-52D5A1BA8943}"/>
              </a:ext>
            </a:extLst>
          </p:cNvPr>
          <p:cNvCxnSpPr>
            <a:cxnSpLocks/>
          </p:cNvCxnSpPr>
          <p:nvPr/>
        </p:nvCxnSpPr>
        <p:spPr>
          <a:xfrm>
            <a:off x="0" y="4904995"/>
            <a:ext cx="12192000" cy="0"/>
          </a:xfrm>
          <a:prstGeom prst="line">
            <a:avLst/>
          </a:prstGeom>
          <a:ln w="635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65" name="Прямая соединительная линия 64">
            <a:extLst>
              <a:ext uri="{FF2B5EF4-FFF2-40B4-BE49-F238E27FC236}">
                <a16:creationId xmlns:a16="http://schemas.microsoft.com/office/drawing/2014/main" id="{7B1D51C2-2FD7-4775-A3B6-201C102DD436}"/>
              </a:ext>
            </a:extLst>
          </p:cNvPr>
          <p:cNvCxnSpPr>
            <a:cxnSpLocks/>
          </p:cNvCxnSpPr>
          <p:nvPr/>
        </p:nvCxnSpPr>
        <p:spPr>
          <a:xfrm>
            <a:off x="6075758" y="0"/>
            <a:ext cx="0" cy="6865970"/>
          </a:xfrm>
          <a:prstGeom prst="line">
            <a:avLst/>
          </a:prstGeom>
          <a:ln w="635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46" name="Прямоугольник 45">
            <a:extLst>
              <a:ext uri="{FF2B5EF4-FFF2-40B4-BE49-F238E27FC236}">
                <a16:creationId xmlns:a16="http://schemas.microsoft.com/office/drawing/2014/main" id="{22F636DB-94A2-46FE-A69C-3671A1DE170C}"/>
              </a:ext>
            </a:extLst>
          </p:cNvPr>
          <p:cNvSpPr/>
          <p:nvPr/>
        </p:nvSpPr>
        <p:spPr>
          <a:xfrm rot="5400000">
            <a:off x="11192251" y="2009314"/>
            <a:ext cx="1080000" cy="919498"/>
          </a:xfrm>
          <a:prstGeom prst="rect">
            <a:avLst/>
          </a:prstGeom>
          <a:gradFill>
            <a:gsLst>
              <a:gs pos="24000">
                <a:srgbClr val="E5E8EE"/>
              </a:gs>
              <a:gs pos="100000">
                <a:schemeClr val="bg1"/>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Прямоугольник 30">
            <a:extLst>
              <a:ext uri="{FF2B5EF4-FFF2-40B4-BE49-F238E27FC236}">
                <a16:creationId xmlns:a16="http://schemas.microsoft.com/office/drawing/2014/main" id="{2ECC1EB2-EA96-4F81-9364-4347420797AF}"/>
              </a:ext>
            </a:extLst>
          </p:cNvPr>
          <p:cNvSpPr/>
          <p:nvPr/>
        </p:nvSpPr>
        <p:spPr>
          <a:xfrm>
            <a:off x="7322441" y="963093"/>
            <a:ext cx="1116942" cy="773126"/>
          </a:xfrm>
          <a:prstGeom prst="rect">
            <a:avLst/>
          </a:prstGeom>
          <a:gradFill>
            <a:gsLst>
              <a:gs pos="24000">
                <a:srgbClr val="D6E8F6"/>
              </a:gs>
              <a:gs pos="100000">
                <a:schemeClr val="bg1"/>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Прямоугольник 31">
            <a:extLst>
              <a:ext uri="{FF2B5EF4-FFF2-40B4-BE49-F238E27FC236}">
                <a16:creationId xmlns:a16="http://schemas.microsoft.com/office/drawing/2014/main" id="{4B68187A-294D-474A-A280-BAD934BF8034}"/>
              </a:ext>
            </a:extLst>
          </p:cNvPr>
          <p:cNvSpPr/>
          <p:nvPr/>
        </p:nvSpPr>
        <p:spPr>
          <a:xfrm>
            <a:off x="8760143" y="456708"/>
            <a:ext cx="1116942" cy="773126"/>
          </a:xfrm>
          <a:prstGeom prst="rect">
            <a:avLst/>
          </a:prstGeom>
          <a:gradFill>
            <a:gsLst>
              <a:gs pos="24000">
                <a:srgbClr val="D6E8F6"/>
              </a:gs>
              <a:gs pos="100000">
                <a:schemeClr val="bg1"/>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Прямоугольник 33">
            <a:extLst>
              <a:ext uri="{FF2B5EF4-FFF2-40B4-BE49-F238E27FC236}">
                <a16:creationId xmlns:a16="http://schemas.microsoft.com/office/drawing/2014/main" id="{B292C47D-CC24-4D4B-AFD3-E7F747FEFBE8}"/>
              </a:ext>
            </a:extLst>
          </p:cNvPr>
          <p:cNvSpPr/>
          <p:nvPr/>
        </p:nvSpPr>
        <p:spPr>
          <a:xfrm rot="16200000">
            <a:off x="3644417" y="270574"/>
            <a:ext cx="1144233" cy="1116942"/>
          </a:xfrm>
          <a:prstGeom prst="rect">
            <a:avLst/>
          </a:prstGeom>
          <a:solidFill>
            <a:srgbClr val="003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Прямоугольник 34">
            <a:extLst>
              <a:ext uri="{FF2B5EF4-FFF2-40B4-BE49-F238E27FC236}">
                <a16:creationId xmlns:a16="http://schemas.microsoft.com/office/drawing/2014/main" id="{AC2D7F7A-766C-40A3-BF00-B86E8A97F62C}"/>
              </a:ext>
            </a:extLst>
          </p:cNvPr>
          <p:cNvSpPr/>
          <p:nvPr/>
        </p:nvSpPr>
        <p:spPr>
          <a:xfrm rot="16200000">
            <a:off x="2356659" y="2137921"/>
            <a:ext cx="1144233" cy="1116942"/>
          </a:xfrm>
          <a:prstGeom prst="rect">
            <a:avLst/>
          </a:prstGeom>
          <a:solidFill>
            <a:srgbClr val="003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Рисунок 3">
            <a:extLst>
              <a:ext uri="{FF2B5EF4-FFF2-40B4-BE49-F238E27FC236}">
                <a16:creationId xmlns:a16="http://schemas.microsoft.com/office/drawing/2014/main" id="{414058D4-ACFD-4846-A852-B6C1161C35B0}"/>
              </a:ext>
            </a:extLst>
          </p:cNvPr>
          <p:cNvPicPr>
            <a:picLocks noChangeAspect="1"/>
          </p:cNvPicPr>
          <p:nvPr/>
        </p:nvPicPr>
        <p:blipFill>
          <a:blip r:embed="rId4"/>
          <a:stretch>
            <a:fillRect/>
          </a:stretch>
        </p:blipFill>
        <p:spPr>
          <a:xfrm>
            <a:off x="124397" y="87016"/>
            <a:ext cx="3063888" cy="1848898"/>
          </a:xfrm>
          <a:prstGeom prst="rect">
            <a:avLst/>
          </a:prstGeom>
        </p:spPr>
      </p:pic>
      <p:pic>
        <p:nvPicPr>
          <p:cNvPr id="6" name="Рисунок 5">
            <a:extLst>
              <a:ext uri="{FF2B5EF4-FFF2-40B4-BE49-F238E27FC236}">
                <a16:creationId xmlns:a16="http://schemas.microsoft.com/office/drawing/2014/main" id="{0A0707F6-A4BC-4D4B-AB08-72A3FC093BF5}"/>
              </a:ext>
            </a:extLst>
          </p:cNvPr>
          <p:cNvPicPr>
            <a:picLocks noChangeAspect="1"/>
          </p:cNvPicPr>
          <p:nvPr/>
        </p:nvPicPr>
        <p:blipFill>
          <a:blip r:embed="rId5"/>
          <a:stretch>
            <a:fillRect/>
          </a:stretch>
        </p:blipFill>
        <p:spPr>
          <a:xfrm>
            <a:off x="8323283" y="4944503"/>
            <a:ext cx="1857375" cy="1114425"/>
          </a:xfrm>
          <a:prstGeom prst="rect">
            <a:avLst/>
          </a:prstGeom>
        </p:spPr>
      </p:pic>
      <p:pic>
        <p:nvPicPr>
          <p:cNvPr id="7" name="Рисунок 6">
            <a:extLst>
              <a:ext uri="{FF2B5EF4-FFF2-40B4-BE49-F238E27FC236}">
                <a16:creationId xmlns:a16="http://schemas.microsoft.com/office/drawing/2014/main" id="{615340DB-4A42-410F-8A77-BDE9BF5961E4}"/>
              </a:ext>
            </a:extLst>
          </p:cNvPr>
          <p:cNvPicPr>
            <a:picLocks noChangeAspect="1"/>
          </p:cNvPicPr>
          <p:nvPr/>
        </p:nvPicPr>
        <p:blipFill>
          <a:blip r:embed="rId6"/>
          <a:stretch>
            <a:fillRect/>
          </a:stretch>
        </p:blipFill>
        <p:spPr>
          <a:xfrm>
            <a:off x="2191784" y="4795440"/>
            <a:ext cx="2855726" cy="2013992"/>
          </a:xfrm>
          <a:prstGeom prst="rect">
            <a:avLst/>
          </a:prstGeom>
        </p:spPr>
      </p:pic>
      <p:sp>
        <p:nvSpPr>
          <p:cNvPr id="36" name="Прямоугольник 35">
            <a:extLst>
              <a:ext uri="{FF2B5EF4-FFF2-40B4-BE49-F238E27FC236}">
                <a16:creationId xmlns:a16="http://schemas.microsoft.com/office/drawing/2014/main" id="{60E34D41-65B9-461A-B8A8-19C4E2FA7008}"/>
              </a:ext>
            </a:extLst>
          </p:cNvPr>
          <p:cNvSpPr/>
          <p:nvPr/>
        </p:nvSpPr>
        <p:spPr>
          <a:xfrm>
            <a:off x="56860" y="3052677"/>
            <a:ext cx="208273" cy="208273"/>
          </a:xfrm>
          <a:prstGeom prst="rect">
            <a:avLst/>
          </a:prstGeom>
          <a:solidFill>
            <a:srgbClr val="85C3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Прямоугольник 36">
            <a:extLst>
              <a:ext uri="{FF2B5EF4-FFF2-40B4-BE49-F238E27FC236}">
                <a16:creationId xmlns:a16="http://schemas.microsoft.com/office/drawing/2014/main" id="{6EE941C8-59F3-4D0A-AB95-532EFDF38FD5}"/>
              </a:ext>
            </a:extLst>
          </p:cNvPr>
          <p:cNvSpPr/>
          <p:nvPr/>
        </p:nvSpPr>
        <p:spPr>
          <a:xfrm>
            <a:off x="7652104" y="5467095"/>
            <a:ext cx="208273" cy="208273"/>
          </a:xfrm>
          <a:prstGeom prst="rect">
            <a:avLst/>
          </a:prstGeom>
          <a:solidFill>
            <a:srgbClr val="85C3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Прямоугольник 37">
            <a:extLst>
              <a:ext uri="{FF2B5EF4-FFF2-40B4-BE49-F238E27FC236}">
                <a16:creationId xmlns:a16="http://schemas.microsoft.com/office/drawing/2014/main" id="{C2F0ED94-C6FD-4C15-899E-1082362D31F0}"/>
              </a:ext>
            </a:extLst>
          </p:cNvPr>
          <p:cNvSpPr/>
          <p:nvPr/>
        </p:nvSpPr>
        <p:spPr>
          <a:xfrm>
            <a:off x="837178" y="2170895"/>
            <a:ext cx="1116942" cy="773126"/>
          </a:xfrm>
          <a:prstGeom prst="rect">
            <a:avLst/>
          </a:prstGeom>
          <a:gradFill>
            <a:gsLst>
              <a:gs pos="24000">
                <a:srgbClr val="D6E8F6"/>
              </a:gs>
              <a:gs pos="100000">
                <a:schemeClr val="bg1"/>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Прямоугольник 39">
            <a:extLst>
              <a:ext uri="{FF2B5EF4-FFF2-40B4-BE49-F238E27FC236}">
                <a16:creationId xmlns:a16="http://schemas.microsoft.com/office/drawing/2014/main" id="{59B87FDA-88D6-46B5-BE50-C614020EA05C}"/>
              </a:ext>
            </a:extLst>
          </p:cNvPr>
          <p:cNvSpPr/>
          <p:nvPr/>
        </p:nvSpPr>
        <p:spPr>
          <a:xfrm>
            <a:off x="736940" y="5842746"/>
            <a:ext cx="1116942" cy="773126"/>
          </a:xfrm>
          <a:prstGeom prst="rect">
            <a:avLst/>
          </a:prstGeom>
          <a:gradFill>
            <a:gsLst>
              <a:gs pos="24000">
                <a:srgbClr val="D6E8F6"/>
              </a:gs>
              <a:gs pos="100000">
                <a:schemeClr val="bg1"/>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Рисунок 7">
            <a:extLst>
              <a:ext uri="{FF2B5EF4-FFF2-40B4-BE49-F238E27FC236}">
                <a16:creationId xmlns:a16="http://schemas.microsoft.com/office/drawing/2014/main" id="{20ED0AA4-FC74-4E02-BFA2-4C120C47EA7D}"/>
              </a:ext>
            </a:extLst>
          </p:cNvPr>
          <p:cNvPicPr>
            <a:picLocks noChangeAspect="1"/>
          </p:cNvPicPr>
          <p:nvPr/>
        </p:nvPicPr>
        <p:blipFill>
          <a:blip r:embed="rId7"/>
          <a:stretch>
            <a:fillRect/>
          </a:stretch>
        </p:blipFill>
        <p:spPr>
          <a:xfrm>
            <a:off x="5867420" y="5291677"/>
            <a:ext cx="1651922" cy="1319443"/>
          </a:xfrm>
          <a:prstGeom prst="rect">
            <a:avLst/>
          </a:prstGeom>
        </p:spPr>
      </p:pic>
      <p:pic>
        <p:nvPicPr>
          <p:cNvPr id="9" name="Рисунок 8">
            <a:extLst>
              <a:ext uri="{FF2B5EF4-FFF2-40B4-BE49-F238E27FC236}">
                <a16:creationId xmlns:a16="http://schemas.microsoft.com/office/drawing/2014/main" id="{4C171104-85BA-4B12-B8C3-67AD35E87149}"/>
              </a:ext>
            </a:extLst>
          </p:cNvPr>
          <p:cNvPicPr>
            <a:picLocks noChangeAspect="1"/>
          </p:cNvPicPr>
          <p:nvPr/>
        </p:nvPicPr>
        <p:blipFill>
          <a:blip r:embed="rId8"/>
          <a:stretch>
            <a:fillRect/>
          </a:stretch>
        </p:blipFill>
        <p:spPr>
          <a:xfrm>
            <a:off x="4754341" y="2116767"/>
            <a:ext cx="3407320" cy="2547428"/>
          </a:xfrm>
          <a:prstGeom prst="rect">
            <a:avLst/>
          </a:prstGeom>
        </p:spPr>
      </p:pic>
      <p:pic>
        <p:nvPicPr>
          <p:cNvPr id="10" name="Рисунок 9">
            <a:extLst>
              <a:ext uri="{FF2B5EF4-FFF2-40B4-BE49-F238E27FC236}">
                <a16:creationId xmlns:a16="http://schemas.microsoft.com/office/drawing/2014/main" id="{44FCF48F-660F-4E2A-B78F-C0500808AF8B}"/>
              </a:ext>
            </a:extLst>
          </p:cNvPr>
          <p:cNvPicPr>
            <a:picLocks noChangeAspect="1"/>
          </p:cNvPicPr>
          <p:nvPr/>
        </p:nvPicPr>
        <p:blipFill>
          <a:blip r:embed="rId9"/>
          <a:stretch>
            <a:fillRect/>
          </a:stretch>
        </p:blipFill>
        <p:spPr>
          <a:xfrm>
            <a:off x="10219634" y="5068311"/>
            <a:ext cx="1828320" cy="1662437"/>
          </a:xfrm>
          <a:prstGeom prst="rect">
            <a:avLst/>
          </a:prstGeom>
        </p:spPr>
      </p:pic>
      <p:sp>
        <p:nvSpPr>
          <p:cNvPr id="43" name="Прямоугольник 42">
            <a:extLst>
              <a:ext uri="{FF2B5EF4-FFF2-40B4-BE49-F238E27FC236}">
                <a16:creationId xmlns:a16="http://schemas.microsoft.com/office/drawing/2014/main" id="{857C8005-3074-48D4-8115-6625802C9848}"/>
              </a:ext>
            </a:extLst>
          </p:cNvPr>
          <p:cNvSpPr/>
          <p:nvPr/>
        </p:nvSpPr>
        <p:spPr>
          <a:xfrm>
            <a:off x="3578259" y="2124275"/>
            <a:ext cx="1116942" cy="773126"/>
          </a:xfrm>
          <a:prstGeom prst="rect">
            <a:avLst/>
          </a:prstGeom>
          <a:gradFill>
            <a:gsLst>
              <a:gs pos="24000">
                <a:srgbClr val="D6E8F6"/>
              </a:gs>
              <a:gs pos="100000">
                <a:schemeClr val="bg1"/>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Прямоугольник 43">
            <a:extLst>
              <a:ext uri="{FF2B5EF4-FFF2-40B4-BE49-F238E27FC236}">
                <a16:creationId xmlns:a16="http://schemas.microsoft.com/office/drawing/2014/main" id="{F0DCF778-1BD7-462F-9199-111AD9DFF523}"/>
              </a:ext>
            </a:extLst>
          </p:cNvPr>
          <p:cNvSpPr/>
          <p:nvPr/>
        </p:nvSpPr>
        <p:spPr>
          <a:xfrm>
            <a:off x="255365" y="4828526"/>
            <a:ext cx="1116942" cy="773126"/>
          </a:xfrm>
          <a:prstGeom prst="rect">
            <a:avLst/>
          </a:prstGeom>
          <a:gradFill>
            <a:gsLst>
              <a:gs pos="24000">
                <a:srgbClr val="D6E8F6"/>
              </a:gs>
              <a:gs pos="100000">
                <a:schemeClr val="bg1"/>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Прямоугольник 29">
            <a:extLst>
              <a:ext uri="{FF2B5EF4-FFF2-40B4-BE49-F238E27FC236}">
                <a16:creationId xmlns:a16="http://schemas.microsoft.com/office/drawing/2014/main" id="{B38880DD-B850-4D0A-BED9-91F8ABC567BB}"/>
              </a:ext>
            </a:extLst>
          </p:cNvPr>
          <p:cNvSpPr/>
          <p:nvPr/>
        </p:nvSpPr>
        <p:spPr>
          <a:xfrm>
            <a:off x="137096" y="3305245"/>
            <a:ext cx="4489383" cy="1373300"/>
          </a:xfrm>
          <a:prstGeom prst="rect">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9" name="Прямоугольник 38">
            <a:extLst>
              <a:ext uri="{FF2B5EF4-FFF2-40B4-BE49-F238E27FC236}">
                <a16:creationId xmlns:a16="http://schemas.microsoft.com/office/drawing/2014/main" id="{86DD3CE2-6448-499A-89B7-45733400E48D}"/>
              </a:ext>
            </a:extLst>
          </p:cNvPr>
          <p:cNvSpPr/>
          <p:nvPr/>
        </p:nvSpPr>
        <p:spPr>
          <a:xfrm>
            <a:off x="5859280" y="1572469"/>
            <a:ext cx="4392127" cy="4656841"/>
          </a:xfrm>
          <a:prstGeom prst="rect">
            <a:avLst/>
          </a:prstGeom>
          <a:noFill/>
          <a:ln w="2222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2" name="Прямоугольник 41">
            <a:extLst>
              <a:ext uri="{FF2B5EF4-FFF2-40B4-BE49-F238E27FC236}">
                <a16:creationId xmlns:a16="http://schemas.microsoft.com/office/drawing/2014/main" id="{CACDA21A-3D0C-4215-9AE0-194089371027}"/>
              </a:ext>
            </a:extLst>
          </p:cNvPr>
          <p:cNvSpPr/>
          <p:nvPr/>
        </p:nvSpPr>
        <p:spPr>
          <a:xfrm>
            <a:off x="4978889" y="1889593"/>
            <a:ext cx="208273" cy="20827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Прямоугольник 46">
            <a:extLst>
              <a:ext uri="{FF2B5EF4-FFF2-40B4-BE49-F238E27FC236}">
                <a16:creationId xmlns:a16="http://schemas.microsoft.com/office/drawing/2014/main" id="{4EA72841-70CA-4825-B447-B7486C789798}"/>
              </a:ext>
            </a:extLst>
          </p:cNvPr>
          <p:cNvSpPr/>
          <p:nvPr/>
        </p:nvSpPr>
        <p:spPr>
          <a:xfrm>
            <a:off x="10628558" y="1297026"/>
            <a:ext cx="208273" cy="208273"/>
          </a:xfrm>
          <a:prstGeom prst="rect">
            <a:avLst/>
          </a:prstGeom>
          <a:solidFill>
            <a:srgbClr val="85C3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Прямоугольник 47">
            <a:extLst>
              <a:ext uri="{FF2B5EF4-FFF2-40B4-BE49-F238E27FC236}">
                <a16:creationId xmlns:a16="http://schemas.microsoft.com/office/drawing/2014/main" id="{B78C2F9F-5836-45B2-8DF6-4630E0AEA8B9}"/>
              </a:ext>
            </a:extLst>
          </p:cNvPr>
          <p:cNvSpPr/>
          <p:nvPr/>
        </p:nvSpPr>
        <p:spPr>
          <a:xfrm>
            <a:off x="7738249" y="591505"/>
            <a:ext cx="208273" cy="20827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Прямоугольник 48">
            <a:extLst>
              <a:ext uri="{FF2B5EF4-FFF2-40B4-BE49-F238E27FC236}">
                <a16:creationId xmlns:a16="http://schemas.microsoft.com/office/drawing/2014/main" id="{198BFF47-35FA-47F8-A120-C443C52B6043}"/>
              </a:ext>
            </a:extLst>
          </p:cNvPr>
          <p:cNvSpPr/>
          <p:nvPr/>
        </p:nvSpPr>
        <p:spPr>
          <a:xfrm>
            <a:off x="5321245" y="6283979"/>
            <a:ext cx="208273" cy="20827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Прямоугольник 49">
            <a:extLst>
              <a:ext uri="{FF2B5EF4-FFF2-40B4-BE49-F238E27FC236}">
                <a16:creationId xmlns:a16="http://schemas.microsoft.com/office/drawing/2014/main" id="{B293B31D-901B-48E9-8ADC-F5190343451D}"/>
              </a:ext>
            </a:extLst>
          </p:cNvPr>
          <p:cNvSpPr/>
          <p:nvPr/>
        </p:nvSpPr>
        <p:spPr>
          <a:xfrm>
            <a:off x="1591526" y="4955134"/>
            <a:ext cx="208273" cy="20827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Прямоугольник 51">
            <a:extLst>
              <a:ext uri="{FF2B5EF4-FFF2-40B4-BE49-F238E27FC236}">
                <a16:creationId xmlns:a16="http://schemas.microsoft.com/office/drawing/2014/main" id="{410252CD-6BD7-4C81-AB55-47D4FBCFC8E1}"/>
              </a:ext>
            </a:extLst>
          </p:cNvPr>
          <p:cNvSpPr/>
          <p:nvPr/>
        </p:nvSpPr>
        <p:spPr>
          <a:xfrm>
            <a:off x="11580765" y="4124022"/>
            <a:ext cx="208273" cy="20827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Прямоугольник 52">
            <a:extLst>
              <a:ext uri="{FF2B5EF4-FFF2-40B4-BE49-F238E27FC236}">
                <a16:creationId xmlns:a16="http://schemas.microsoft.com/office/drawing/2014/main" id="{0014A4FF-FE22-43DA-9BBA-BB1C0E04D1B7}"/>
              </a:ext>
            </a:extLst>
          </p:cNvPr>
          <p:cNvSpPr/>
          <p:nvPr/>
        </p:nvSpPr>
        <p:spPr>
          <a:xfrm>
            <a:off x="5484489" y="799778"/>
            <a:ext cx="208273" cy="20827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Прямоугольник 53">
            <a:extLst>
              <a:ext uri="{FF2B5EF4-FFF2-40B4-BE49-F238E27FC236}">
                <a16:creationId xmlns:a16="http://schemas.microsoft.com/office/drawing/2014/main" id="{48583C7D-B17A-4F6D-B758-F270F012EF3B}"/>
              </a:ext>
            </a:extLst>
          </p:cNvPr>
          <p:cNvSpPr/>
          <p:nvPr/>
        </p:nvSpPr>
        <p:spPr>
          <a:xfrm>
            <a:off x="5457498" y="1541319"/>
            <a:ext cx="208273" cy="208273"/>
          </a:xfrm>
          <a:prstGeom prst="rect">
            <a:avLst/>
          </a:prstGeom>
          <a:solidFill>
            <a:srgbClr val="B5D1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Прямоугольник 54">
            <a:extLst>
              <a:ext uri="{FF2B5EF4-FFF2-40B4-BE49-F238E27FC236}">
                <a16:creationId xmlns:a16="http://schemas.microsoft.com/office/drawing/2014/main" id="{72042027-3471-4292-B493-480662235B25}"/>
              </a:ext>
            </a:extLst>
          </p:cNvPr>
          <p:cNvSpPr/>
          <p:nvPr/>
        </p:nvSpPr>
        <p:spPr>
          <a:xfrm>
            <a:off x="1671403" y="5501715"/>
            <a:ext cx="208273" cy="208273"/>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Прямоугольник 55">
            <a:extLst>
              <a:ext uri="{FF2B5EF4-FFF2-40B4-BE49-F238E27FC236}">
                <a16:creationId xmlns:a16="http://schemas.microsoft.com/office/drawing/2014/main" id="{0689AF85-61B5-4187-B11F-D58BD4FC863C}"/>
              </a:ext>
            </a:extLst>
          </p:cNvPr>
          <p:cNvSpPr/>
          <p:nvPr/>
        </p:nvSpPr>
        <p:spPr>
          <a:xfrm>
            <a:off x="8123012" y="6478959"/>
            <a:ext cx="229504" cy="159466"/>
          </a:xfrm>
          <a:prstGeom prst="rect">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1" name="Рисунок 10">
            <a:extLst>
              <a:ext uri="{FF2B5EF4-FFF2-40B4-BE49-F238E27FC236}">
                <a16:creationId xmlns:a16="http://schemas.microsoft.com/office/drawing/2014/main" id="{A364AE3C-D5F6-1207-F27F-645D2B17A836}"/>
              </a:ext>
            </a:extLst>
          </p:cNvPr>
          <p:cNvPicPr>
            <a:picLocks noChangeAspect="1"/>
          </p:cNvPicPr>
          <p:nvPr/>
        </p:nvPicPr>
        <p:blipFill>
          <a:blip r:embed="rId10"/>
          <a:stretch>
            <a:fillRect/>
          </a:stretch>
        </p:blipFill>
        <p:spPr>
          <a:xfrm>
            <a:off x="11176706" y="50696"/>
            <a:ext cx="1015294" cy="883895"/>
          </a:xfrm>
          <a:prstGeom prst="rect">
            <a:avLst/>
          </a:prstGeom>
        </p:spPr>
      </p:pic>
    </p:spTree>
    <p:extLst>
      <p:ext uri="{BB962C8B-B14F-4D97-AF65-F5344CB8AC3E}">
        <p14:creationId xmlns:p14="http://schemas.microsoft.com/office/powerpoint/2010/main" val="2652290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Google Shape;121;p3">
            <a:extLst>
              <a:ext uri="{FF2B5EF4-FFF2-40B4-BE49-F238E27FC236}">
                <a16:creationId xmlns:a16="http://schemas.microsoft.com/office/drawing/2014/main" id="{10FC2256-A40A-41FB-8BFE-EA51BEAAAAD8}"/>
              </a:ext>
            </a:extLst>
          </p:cNvPr>
          <p:cNvSpPr/>
          <p:nvPr/>
        </p:nvSpPr>
        <p:spPr>
          <a:xfrm>
            <a:off x="95838" y="60332"/>
            <a:ext cx="1973107" cy="529533"/>
          </a:xfrm>
          <a:prstGeom prst="roundRect">
            <a:avLst>
              <a:gd name="adj" fmla="val 50000"/>
            </a:avLst>
          </a:prstGeom>
          <a:gradFill>
            <a:gsLst>
              <a:gs pos="0">
                <a:schemeClr val="dk2"/>
              </a:gs>
              <a:gs pos="100000">
                <a:srgbClr val="2AB0EF"/>
              </a:gs>
            </a:gsLst>
            <a:lin ang="27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Narrow" panose="020B0606020202030204" pitchFamily="34" charset="0"/>
              <a:ea typeface="Arial"/>
              <a:cs typeface="Arial"/>
              <a:sym typeface="Arial"/>
            </a:endParaRPr>
          </a:p>
        </p:txBody>
      </p:sp>
      <p:sp>
        <p:nvSpPr>
          <p:cNvPr id="3" name="Прямоугольник 2">
            <a:extLst>
              <a:ext uri="{FF2B5EF4-FFF2-40B4-BE49-F238E27FC236}">
                <a16:creationId xmlns:a16="http://schemas.microsoft.com/office/drawing/2014/main" id="{3353705C-F4A3-4E1E-B86F-FC033C8BBF93}"/>
              </a:ext>
            </a:extLst>
          </p:cNvPr>
          <p:cNvSpPr/>
          <p:nvPr/>
        </p:nvSpPr>
        <p:spPr>
          <a:xfrm>
            <a:off x="2419927" y="169479"/>
            <a:ext cx="7499927" cy="646331"/>
          </a:xfrm>
          <a:prstGeom prst="rect">
            <a:avLst/>
          </a:prstGeom>
        </p:spPr>
        <p:txBody>
          <a:bodyPr wrap="square">
            <a:spAutoFit/>
          </a:bodyPr>
          <a:lstStyle/>
          <a:p>
            <a:pPr algn="ctr">
              <a:spcAft>
                <a:spcPts val="0"/>
              </a:spcAft>
            </a:pPr>
            <a:r>
              <a:rPr lang="kk-KZ" sz="1600" b="1" dirty="0">
                <a:solidFill>
                  <a:srgbClr val="547094"/>
                </a:solidFill>
                <a:latin typeface=" arial narrow"/>
                <a:cs typeface="Arial" panose="020B0604020202020204" pitchFamily="34" charset="0"/>
              </a:rPr>
              <a:t>Еңбек қауіпсіздігі және еңбекті қорғау мәселелері бойынша кәсіби құзыреттерді дамыту</a:t>
            </a:r>
          </a:p>
          <a:p>
            <a:pPr algn="ctr">
              <a:spcAft>
                <a:spcPts val="0"/>
              </a:spcAft>
            </a:pPr>
            <a:endParaRPr lang="ru-RU" sz="2000" b="1" dirty="0">
              <a:solidFill>
                <a:srgbClr val="547094"/>
              </a:solidFill>
              <a:latin typeface=" arial narrow"/>
              <a:cs typeface="Arial" panose="020B0604020202020204" pitchFamily="34" charset="0"/>
            </a:endParaRPr>
          </a:p>
        </p:txBody>
      </p:sp>
      <p:cxnSp>
        <p:nvCxnSpPr>
          <p:cNvPr id="20" name="Google Shape;123;p3">
            <a:extLst>
              <a:ext uri="{FF2B5EF4-FFF2-40B4-BE49-F238E27FC236}">
                <a16:creationId xmlns:a16="http://schemas.microsoft.com/office/drawing/2014/main" id="{081E6B87-773A-49CA-B80D-33C6E8DBC980}"/>
              </a:ext>
            </a:extLst>
          </p:cNvPr>
          <p:cNvCxnSpPr>
            <a:cxnSpLocks/>
          </p:cNvCxnSpPr>
          <p:nvPr/>
        </p:nvCxnSpPr>
        <p:spPr>
          <a:xfrm>
            <a:off x="0" y="642116"/>
            <a:ext cx="12192000" cy="1"/>
          </a:xfrm>
          <a:prstGeom prst="straightConnector1">
            <a:avLst/>
          </a:prstGeom>
          <a:noFill/>
          <a:ln w="28575" cap="flat" cmpd="sng">
            <a:solidFill>
              <a:srgbClr val="2AB0EF"/>
            </a:solidFill>
            <a:prstDash val="solid"/>
            <a:round/>
            <a:headEnd type="none" w="sm" len="sm"/>
            <a:tailEnd type="none" w="sm" len="sm"/>
          </a:ln>
        </p:spPr>
      </p:cxnSp>
      <p:sp>
        <p:nvSpPr>
          <p:cNvPr id="24" name="Прямоугольник 23">
            <a:extLst>
              <a:ext uri="{FF2B5EF4-FFF2-40B4-BE49-F238E27FC236}">
                <a16:creationId xmlns:a16="http://schemas.microsoft.com/office/drawing/2014/main" id="{89395961-E29F-46EC-93D1-9303B4EF593C}"/>
              </a:ext>
            </a:extLst>
          </p:cNvPr>
          <p:cNvSpPr/>
          <p:nvPr/>
        </p:nvSpPr>
        <p:spPr>
          <a:xfrm>
            <a:off x="3828507" y="895057"/>
            <a:ext cx="4839786" cy="369332"/>
          </a:xfrm>
          <a:prstGeom prst="rect">
            <a:avLst/>
          </a:prstGeom>
        </p:spPr>
        <p:txBody>
          <a:bodyPr wrap="none">
            <a:spAutoFit/>
          </a:bodyPr>
          <a:lstStyle/>
          <a:p>
            <a:pPr>
              <a:defRPr/>
            </a:pPr>
            <a:r>
              <a:rPr lang="kk-KZ" b="1" dirty="0">
                <a:solidFill>
                  <a:srgbClr val="003F7E"/>
                </a:solidFill>
                <a:latin typeface="Arial Narrow" panose="020B0606020202030204" pitchFamily="34" charset="0"/>
              </a:rPr>
              <a:t>ЕҢБЕК ҚАУІПСІЗДІГІ ЖӘНЕ ЕҢБЕКТІ ҚОРҒАУ ДЕГЕН НЕ?</a:t>
            </a:r>
          </a:p>
        </p:txBody>
      </p:sp>
      <p:sp>
        <p:nvSpPr>
          <p:cNvPr id="11" name="TextBox 10">
            <a:extLst>
              <a:ext uri="{FF2B5EF4-FFF2-40B4-BE49-F238E27FC236}">
                <a16:creationId xmlns:a16="http://schemas.microsoft.com/office/drawing/2014/main" id="{2F327ACF-10F3-4651-820D-8A700C42D091}"/>
              </a:ext>
            </a:extLst>
          </p:cNvPr>
          <p:cNvSpPr txBox="1"/>
          <p:nvPr/>
        </p:nvSpPr>
        <p:spPr>
          <a:xfrm>
            <a:off x="378931" y="66645"/>
            <a:ext cx="2244197" cy="523220"/>
          </a:xfrm>
          <a:prstGeom prst="rect">
            <a:avLst/>
          </a:prstGeom>
          <a:noFill/>
        </p:spPr>
        <p:txBody>
          <a:bodyPr wrap="square" rtlCol="0">
            <a:spAutoFit/>
          </a:bodyPr>
          <a:lstStyle/>
          <a:p>
            <a:r>
              <a:rPr lang="en-US" sz="1400" dirty="0">
                <a:solidFill>
                  <a:schemeClr val="bg1"/>
                </a:solidFill>
              </a:rPr>
              <a:t>HEALTH SAFETY ENVIRONMENT</a:t>
            </a:r>
            <a:endParaRPr lang="ru-RU" sz="1400" dirty="0">
              <a:solidFill>
                <a:schemeClr val="bg1"/>
              </a:solidFill>
            </a:endParaRPr>
          </a:p>
        </p:txBody>
      </p:sp>
      <p:pic>
        <p:nvPicPr>
          <p:cNvPr id="17" name="Рисунок 16">
            <a:extLst>
              <a:ext uri="{FF2B5EF4-FFF2-40B4-BE49-F238E27FC236}">
                <a16:creationId xmlns:a16="http://schemas.microsoft.com/office/drawing/2014/main" id="{51F322E5-4F40-4632-86BE-C7B7707F3C3B}"/>
              </a:ext>
            </a:extLst>
          </p:cNvPr>
          <p:cNvPicPr>
            <a:picLocks noChangeAspect="1"/>
          </p:cNvPicPr>
          <p:nvPr/>
        </p:nvPicPr>
        <p:blipFill>
          <a:blip r:embed="rId4"/>
          <a:stretch>
            <a:fillRect/>
          </a:stretch>
        </p:blipFill>
        <p:spPr>
          <a:xfrm>
            <a:off x="8099023" y="1708422"/>
            <a:ext cx="3796334" cy="3319236"/>
          </a:xfrm>
          <a:prstGeom prst="rect">
            <a:avLst/>
          </a:prstGeom>
        </p:spPr>
      </p:pic>
      <p:pic>
        <p:nvPicPr>
          <p:cNvPr id="23" name="Рисунок 22">
            <a:extLst>
              <a:ext uri="{FF2B5EF4-FFF2-40B4-BE49-F238E27FC236}">
                <a16:creationId xmlns:a16="http://schemas.microsoft.com/office/drawing/2014/main" id="{55F41ED5-2D2F-406C-ACCA-1246948199D8}"/>
              </a:ext>
            </a:extLst>
          </p:cNvPr>
          <p:cNvPicPr>
            <a:picLocks noChangeAspect="1"/>
          </p:cNvPicPr>
          <p:nvPr/>
        </p:nvPicPr>
        <p:blipFill>
          <a:blip r:embed="rId5"/>
          <a:stretch>
            <a:fillRect/>
          </a:stretch>
        </p:blipFill>
        <p:spPr>
          <a:xfrm>
            <a:off x="738186" y="1647634"/>
            <a:ext cx="7053264" cy="763817"/>
          </a:xfrm>
          <a:prstGeom prst="rect">
            <a:avLst/>
          </a:prstGeom>
        </p:spPr>
      </p:pic>
      <p:pic>
        <p:nvPicPr>
          <p:cNvPr id="26" name="Рисунок 25">
            <a:extLst>
              <a:ext uri="{FF2B5EF4-FFF2-40B4-BE49-F238E27FC236}">
                <a16:creationId xmlns:a16="http://schemas.microsoft.com/office/drawing/2014/main" id="{9EDACFBF-2BDF-41D7-82ED-A67CCFD07BC9}"/>
              </a:ext>
            </a:extLst>
          </p:cNvPr>
          <p:cNvPicPr>
            <a:picLocks noChangeAspect="1"/>
          </p:cNvPicPr>
          <p:nvPr/>
        </p:nvPicPr>
        <p:blipFill>
          <a:blip r:embed="rId6"/>
          <a:stretch>
            <a:fillRect/>
          </a:stretch>
        </p:blipFill>
        <p:spPr>
          <a:xfrm>
            <a:off x="788192" y="2490790"/>
            <a:ext cx="6872289" cy="650972"/>
          </a:xfrm>
          <a:prstGeom prst="rect">
            <a:avLst/>
          </a:prstGeom>
        </p:spPr>
      </p:pic>
      <p:pic>
        <p:nvPicPr>
          <p:cNvPr id="30" name="Рисунок 29">
            <a:extLst>
              <a:ext uri="{FF2B5EF4-FFF2-40B4-BE49-F238E27FC236}">
                <a16:creationId xmlns:a16="http://schemas.microsoft.com/office/drawing/2014/main" id="{39ECE849-C14E-438D-9A81-6CE4E7591F4A}"/>
              </a:ext>
            </a:extLst>
          </p:cNvPr>
          <p:cNvPicPr>
            <a:picLocks noChangeAspect="1"/>
          </p:cNvPicPr>
          <p:nvPr/>
        </p:nvPicPr>
        <p:blipFill>
          <a:blip r:embed="rId7"/>
          <a:stretch>
            <a:fillRect/>
          </a:stretch>
        </p:blipFill>
        <p:spPr>
          <a:xfrm>
            <a:off x="838199" y="3141762"/>
            <a:ext cx="6872289" cy="753984"/>
          </a:xfrm>
          <a:prstGeom prst="rect">
            <a:avLst/>
          </a:prstGeom>
        </p:spPr>
      </p:pic>
      <p:pic>
        <p:nvPicPr>
          <p:cNvPr id="2" name="Рисунок 1">
            <a:extLst>
              <a:ext uri="{FF2B5EF4-FFF2-40B4-BE49-F238E27FC236}">
                <a16:creationId xmlns:a16="http://schemas.microsoft.com/office/drawing/2014/main" id="{256A7EFA-D5FF-A6A5-50FB-2EA873D22D8D}"/>
              </a:ext>
            </a:extLst>
          </p:cNvPr>
          <p:cNvPicPr>
            <a:picLocks noChangeAspect="1"/>
          </p:cNvPicPr>
          <p:nvPr/>
        </p:nvPicPr>
        <p:blipFill>
          <a:blip r:embed="rId8"/>
          <a:stretch>
            <a:fillRect/>
          </a:stretch>
        </p:blipFill>
        <p:spPr>
          <a:xfrm>
            <a:off x="11176706" y="0"/>
            <a:ext cx="1015294" cy="883895"/>
          </a:xfrm>
          <a:prstGeom prst="rect">
            <a:avLst/>
          </a:prstGeom>
        </p:spPr>
      </p:pic>
      <p:pic>
        <p:nvPicPr>
          <p:cNvPr id="5" name="Рисунок 4">
            <a:extLst>
              <a:ext uri="{FF2B5EF4-FFF2-40B4-BE49-F238E27FC236}">
                <a16:creationId xmlns:a16="http://schemas.microsoft.com/office/drawing/2014/main" id="{5CB46E49-913E-D6E6-FF56-91361A014278}"/>
              </a:ext>
            </a:extLst>
          </p:cNvPr>
          <p:cNvPicPr>
            <a:picLocks noChangeAspect="1"/>
          </p:cNvPicPr>
          <p:nvPr/>
        </p:nvPicPr>
        <p:blipFill>
          <a:blip r:embed="rId9"/>
          <a:stretch>
            <a:fillRect/>
          </a:stretch>
        </p:blipFill>
        <p:spPr>
          <a:xfrm>
            <a:off x="5181236" y="4022628"/>
            <a:ext cx="2610214" cy="847843"/>
          </a:xfrm>
          <a:prstGeom prst="rect">
            <a:avLst/>
          </a:prstGeom>
        </p:spPr>
      </p:pic>
      <p:sp>
        <p:nvSpPr>
          <p:cNvPr id="7" name="TextBox 6">
            <a:extLst>
              <a:ext uri="{FF2B5EF4-FFF2-40B4-BE49-F238E27FC236}">
                <a16:creationId xmlns:a16="http://schemas.microsoft.com/office/drawing/2014/main" id="{CA8D855F-A11D-A011-518B-B82E7AD20185}"/>
              </a:ext>
            </a:extLst>
          </p:cNvPr>
          <p:cNvSpPr txBox="1"/>
          <p:nvPr/>
        </p:nvSpPr>
        <p:spPr>
          <a:xfrm>
            <a:off x="788192" y="4190873"/>
            <a:ext cx="6104586" cy="435184"/>
          </a:xfrm>
          <a:prstGeom prst="rect">
            <a:avLst/>
          </a:prstGeom>
          <a:noFill/>
        </p:spPr>
        <p:txBody>
          <a:bodyPr wrap="square">
            <a:spAutoFit/>
          </a:bodyPr>
          <a:lstStyle/>
          <a:p>
            <a:pPr marL="84455" marR="311150" indent="-72390">
              <a:lnSpc>
                <a:spcPct val="141900"/>
              </a:lnSpc>
              <a:spcBef>
                <a:spcPts val="125"/>
              </a:spcBef>
            </a:pPr>
            <a:r>
              <a:rPr lang="kk-KZ" b="1" spc="-20" dirty="0" err="1">
                <a:solidFill>
                  <a:srgbClr val="213C73"/>
                </a:solidFill>
                <a:latin typeface="Verdana"/>
                <a:cs typeface="Verdana"/>
              </a:rPr>
              <a:t>ЕҚжЕҚ</a:t>
            </a:r>
            <a:endParaRPr lang="ru-RU" b="1" spc="-20" dirty="0">
              <a:solidFill>
                <a:srgbClr val="213C73"/>
              </a:solidFill>
              <a:latin typeface="Verdana"/>
              <a:cs typeface="Verdana"/>
            </a:endParaRPr>
          </a:p>
        </p:txBody>
      </p:sp>
    </p:spTree>
    <p:custDataLst>
      <p:tags r:id="rId1"/>
    </p:custDataLst>
    <p:extLst>
      <p:ext uri="{BB962C8B-B14F-4D97-AF65-F5344CB8AC3E}">
        <p14:creationId xmlns:p14="http://schemas.microsoft.com/office/powerpoint/2010/main" val="31751152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Google Shape;121;p3">
            <a:extLst>
              <a:ext uri="{FF2B5EF4-FFF2-40B4-BE49-F238E27FC236}">
                <a16:creationId xmlns:a16="http://schemas.microsoft.com/office/drawing/2014/main" id="{10FC2256-A40A-41FB-8BFE-EA51BEAAAAD8}"/>
              </a:ext>
            </a:extLst>
          </p:cNvPr>
          <p:cNvSpPr/>
          <p:nvPr/>
        </p:nvSpPr>
        <p:spPr>
          <a:xfrm>
            <a:off x="95838" y="60332"/>
            <a:ext cx="1973107" cy="529533"/>
          </a:xfrm>
          <a:prstGeom prst="roundRect">
            <a:avLst>
              <a:gd name="adj" fmla="val 50000"/>
            </a:avLst>
          </a:prstGeom>
          <a:gradFill>
            <a:gsLst>
              <a:gs pos="0">
                <a:schemeClr val="dk2"/>
              </a:gs>
              <a:gs pos="100000">
                <a:srgbClr val="2AB0EF"/>
              </a:gs>
            </a:gsLst>
            <a:lin ang="27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Narrow" panose="020B0606020202030204" pitchFamily="34" charset="0"/>
              <a:ea typeface="Arial"/>
              <a:cs typeface="Arial"/>
              <a:sym typeface="Arial"/>
            </a:endParaRPr>
          </a:p>
        </p:txBody>
      </p:sp>
      <p:sp>
        <p:nvSpPr>
          <p:cNvPr id="3" name="Прямоугольник 2">
            <a:extLst>
              <a:ext uri="{FF2B5EF4-FFF2-40B4-BE49-F238E27FC236}">
                <a16:creationId xmlns:a16="http://schemas.microsoft.com/office/drawing/2014/main" id="{3353705C-F4A3-4E1E-B86F-FC033C8BBF93}"/>
              </a:ext>
            </a:extLst>
          </p:cNvPr>
          <p:cNvSpPr/>
          <p:nvPr/>
        </p:nvSpPr>
        <p:spPr>
          <a:xfrm>
            <a:off x="2419927" y="169479"/>
            <a:ext cx="7499927" cy="646331"/>
          </a:xfrm>
          <a:prstGeom prst="rect">
            <a:avLst/>
          </a:prstGeom>
        </p:spPr>
        <p:txBody>
          <a:bodyPr wrap="square">
            <a:spAutoFit/>
          </a:bodyPr>
          <a:lstStyle/>
          <a:p>
            <a:pPr algn="ctr">
              <a:spcAft>
                <a:spcPts val="0"/>
              </a:spcAft>
            </a:pPr>
            <a:r>
              <a:rPr lang="kk-KZ" sz="1600" b="1" dirty="0">
                <a:solidFill>
                  <a:srgbClr val="547094"/>
                </a:solidFill>
                <a:latin typeface=" arial narrow"/>
                <a:cs typeface="Arial" panose="020B0604020202020204" pitchFamily="34" charset="0"/>
              </a:rPr>
              <a:t>Еңбек қауіпсіздігі және еңбекті қорғау мәселелері бойынша кәсіби құзыреттерді дамыту</a:t>
            </a:r>
          </a:p>
          <a:p>
            <a:pPr algn="ctr">
              <a:spcAft>
                <a:spcPts val="0"/>
              </a:spcAft>
            </a:pPr>
            <a:endParaRPr lang="ru-RU" sz="2000" b="1" dirty="0">
              <a:solidFill>
                <a:srgbClr val="547094"/>
              </a:solidFill>
              <a:latin typeface=" arial narrow"/>
              <a:cs typeface="Arial" panose="020B0604020202020204" pitchFamily="34" charset="0"/>
            </a:endParaRPr>
          </a:p>
        </p:txBody>
      </p:sp>
      <p:cxnSp>
        <p:nvCxnSpPr>
          <p:cNvPr id="20" name="Google Shape;123;p3">
            <a:extLst>
              <a:ext uri="{FF2B5EF4-FFF2-40B4-BE49-F238E27FC236}">
                <a16:creationId xmlns:a16="http://schemas.microsoft.com/office/drawing/2014/main" id="{081E6B87-773A-49CA-B80D-33C6E8DBC980}"/>
              </a:ext>
            </a:extLst>
          </p:cNvPr>
          <p:cNvCxnSpPr>
            <a:cxnSpLocks/>
          </p:cNvCxnSpPr>
          <p:nvPr/>
        </p:nvCxnSpPr>
        <p:spPr>
          <a:xfrm>
            <a:off x="0" y="642116"/>
            <a:ext cx="12192000" cy="1"/>
          </a:xfrm>
          <a:prstGeom prst="straightConnector1">
            <a:avLst/>
          </a:prstGeom>
          <a:noFill/>
          <a:ln w="28575" cap="flat" cmpd="sng">
            <a:solidFill>
              <a:srgbClr val="2AB0EF"/>
            </a:solidFill>
            <a:prstDash val="solid"/>
            <a:round/>
            <a:headEnd type="none" w="sm" len="sm"/>
            <a:tailEnd type="none" w="sm" len="sm"/>
          </a:ln>
        </p:spPr>
      </p:cxnSp>
      <p:sp>
        <p:nvSpPr>
          <p:cNvPr id="24" name="Прямоугольник 23">
            <a:extLst>
              <a:ext uri="{FF2B5EF4-FFF2-40B4-BE49-F238E27FC236}">
                <a16:creationId xmlns:a16="http://schemas.microsoft.com/office/drawing/2014/main" id="{89395961-E29F-46EC-93D1-9303B4EF593C}"/>
              </a:ext>
            </a:extLst>
          </p:cNvPr>
          <p:cNvSpPr/>
          <p:nvPr/>
        </p:nvSpPr>
        <p:spPr>
          <a:xfrm>
            <a:off x="3828507" y="895057"/>
            <a:ext cx="4839786" cy="369332"/>
          </a:xfrm>
          <a:prstGeom prst="rect">
            <a:avLst/>
          </a:prstGeom>
        </p:spPr>
        <p:txBody>
          <a:bodyPr wrap="none">
            <a:spAutoFit/>
          </a:bodyPr>
          <a:lstStyle/>
          <a:p>
            <a:pPr>
              <a:defRPr/>
            </a:pPr>
            <a:r>
              <a:rPr lang="kk-KZ" b="1" dirty="0">
                <a:solidFill>
                  <a:srgbClr val="003F7E"/>
                </a:solidFill>
                <a:latin typeface="Arial Narrow" panose="020B0606020202030204" pitchFamily="34" charset="0"/>
              </a:rPr>
              <a:t>ЕҢБЕК ҚАУІПСІЗДІГІ ЖӘНЕ ЕҢБЕКТІ ҚОРҒАУ ДЕГЕН НЕ?</a:t>
            </a:r>
          </a:p>
        </p:txBody>
      </p:sp>
      <p:sp>
        <p:nvSpPr>
          <p:cNvPr id="11" name="TextBox 10">
            <a:extLst>
              <a:ext uri="{FF2B5EF4-FFF2-40B4-BE49-F238E27FC236}">
                <a16:creationId xmlns:a16="http://schemas.microsoft.com/office/drawing/2014/main" id="{2F327ACF-10F3-4651-820D-8A700C42D091}"/>
              </a:ext>
            </a:extLst>
          </p:cNvPr>
          <p:cNvSpPr txBox="1"/>
          <p:nvPr/>
        </p:nvSpPr>
        <p:spPr>
          <a:xfrm>
            <a:off x="378931" y="66645"/>
            <a:ext cx="2244197" cy="523220"/>
          </a:xfrm>
          <a:prstGeom prst="rect">
            <a:avLst/>
          </a:prstGeom>
          <a:noFill/>
        </p:spPr>
        <p:txBody>
          <a:bodyPr wrap="square" rtlCol="0">
            <a:spAutoFit/>
          </a:bodyPr>
          <a:lstStyle/>
          <a:p>
            <a:r>
              <a:rPr lang="en-US" sz="1400" dirty="0">
                <a:solidFill>
                  <a:schemeClr val="bg1"/>
                </a:solidFill>
              </a:rPr>
              <a:t>HEALTH SAFETY ENVIRONMENT</a:t>
            </a:r>
            <a:endParaRPr lang="ru-RU" sz="1400" dirty="0">
              <a:solidFill>
                <a:schemeClr val="bg1"/>
              </a:solidFill>
            </a:endParaRPr>
          </a:p>
        </p:txBody>
      </p:sp>
      <p:sp>
        <p:nvSpPr>
          <p:cNvPr id="2" name="Прямоугольник 1">
            <a:extLst>
              <a:ext uri="{FF2B5EF4-FFF2-40B4-BE49-F238E27FC236}">
                <a16:creationId xmlns:a16="http://schemas.microsoft.com/office/drawing/2014/main" id="{AE04DF4D-2385-40EB-9A2C-E24268867001}"/>
              </a:ext>
            </a:extLst>
          </p:cNvPr>
          <p:cNvSpPr/>
          <p:nvPr/>
        </p:nvSpPr>
        <p:spPr>
          <a:xfrm>
            <a:off x="847725" y="1785461"/>
            <a:ext cx="4772025" cy="1754326"/>
          </a:xfrm>
          <a:prstGeom prst="rect">
            <a:avLst/>
          </a:prstGeom>
        </p:spPr>
        <p:txBody>
          <a:bodyPr wrap="square">
            <a:spAutoFit/>
          </a:bodyPr>
          <a:lstStyle/>
          <a:p>
            <a:pPr algn="just"/>
            <a:r>
              <a:rPr lang="kk-KZ" dirty="0">
                <a:solidFill>
                  <a:schemeClr val="accent1">
                    <a:lumMod val="50000"/>
                  </a:schemeClr>
                </a:solidFill>
                <a:latin typeface="Arial Narrow" panose="020B0606020202030204" pitchFamily="34" charset="0"/>
              </a:rPr>
              <a:t>Еңбек қауіпсіздігі – еңбек қызметі процесінде жұмыскерлерге зиянды немесе қауіпті өндірістік факторлардың әсерін болдырмайтын іс-шаралар кешенімен қамтамасыз етілген жұмыскерлердің қорғалу жай-күйі.</a:t>
            </a:r>
          </a:p>
        </p:txBody>
      </p:sp>
      <p:sp>
        <p:nvSpPr>
          <p:cNvPr id="4" name="Прямоугольник 3">
            <a:extLst>
              <a:ext uri="{FF2B5EF4-FFF2-40B4-BE49-F238E27FC236}">
                <a16:creationId xmlns:a16="http://schemas.microsoft.com/office/drawing/2014/main" id="{CB5A2932-D2DB-4BBE-82FF-65F928E57BDD}"/>
              </a:ext>
            </a:extLst>
          </p:cNvPr>
          <p:cNvSpPr/>
          <p:nvPr/>
        </p:nvSpPr>
        <p:spPr>
          <a:xfrm>
            <a:off x="914400" y="4148734"/>
            <a:ext cx="4705350" cy="923330"/>
          </a:xfrm>
          <a:prstGeom prst="rect">
            <a:avLst/>
          </a:prstGeom>
        </p:spPr>
        <p:txBody>
          <a:bodyPr wrap="square">
            <a:spAutoFit/>
          </a:bodyPr>
          <a:lstStyle/>
          <a:p>
            <a:pPr algn="just">
              <a:spcAft>
                <a:spcPts val="0"/>
              </a:spcAft>
            </a:pPr>
            <a:r>
              <a:rPr lang="kk-KZ" dirty="0">
                <a:solidFill>
                  <a:schemeClr val="accent1">
                    <a:lumMod val="50000"/>
                  </a:schemeClr>
                </a:solidFill>
                <a:latin typeface="Arial Narrow" panose="020B0606020202030204" pitchFamily="34" charset="0"/>
              </a:rPr>
              <a:t>Еңбекті қорғау – еңбек қызметі процесінде жұмыскерлердің өмірі мен денсаулығының қауіпсіздігін қамтамасыз ету жүйесі.</a:t>
            </a:r>
            <a:endParaRPr lang="ru-RU" dirty="0">
              <a:solidFill>
                <a:schemeClr val="accent1">
                  <a:lumMod val="50000"/>
                </a:schemeClr>
              </a:solidFill>
              <a:latin typeface="Arial Narrow" panose="020B0606020202030204" pitchFamily="34" charset="0"/>
            </a:endParaRPr>
          </a:p>
        </p:txBody>
      </p:sp>
      <p:sp>
        <p:nvSpPr>
          <p:cNvPr id="21" name="Прямоугольник 20">
            <a:extLst>
              <a:ext uri="{FF2B5EF4-FFF2-40B4-BE49-F238E27FC236}">
                <a16:creationId xmlns:a16="http://schemas.microsoft.com/office/drawing/2014/main" id="{E442297F-1D26-4693-92DE-E1A9906A0489}"/>
              </a:ext>
            </a:extLst>
          </p:cNvPr>
          <p:cNvSpPr/>
          <p:nvPr/>
        </p:nvSpPr>
        <p:spPr>
          <a:xfrm>
            <a:off x="771525" y="1736473"/>
            <a:ext cx="4915986" cy="1940177"/>
          </a:xfrm>
          <a:prstGeom prst="rect">
            <a:avLst/>
          </a:prstGeom>
          <a:noFill/>
          <a:ln w="2222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2" name="Прямоугольник 21">
            <a:extLst>
              <a:ext uri="{FF2B5EF4-FFF2-40B4-BE49-F238E27FC236}">
                <a16:creationId xmlns:a16="http://schemas.microsoft.com/office/drawing/2014/main" id="{7E838FD1-F143-4F58-BFCE-3F3974B3F029}"/>
              </a:ext>
            </a:extLst>
          </p:cNvPr>
          <p:cNvSpPr/>
          <p:nvPr/>
        </p:nvSpPr>
        <p:spPr>
          <a:xfrm>
            <a:off x="771525" y="3857919"/>
            <a:ext cx="4915986" cy="1799930"/>
          </a:xfrm>
          <a:prstGeom prst="rect">
            <a:avLst/>
          </a:prstGeom>
          <a:noFill/>
          <a:ln w="2222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3" name="Picture 4" descr="Новые Правила охраны труда при работе на высоте 2021 г. (Приказ Минтруда  России № 782н от 16.11.2020) :: Новости Техноавиа в Москве">
            <a:extLst>
              <a:ext uri="{FF2B5EF4-FFF2-40B4-BE49-F238E27FC236}">
                <a16:creationId xmlns:a16="http://schemas.microsoft.com/office/drawing/2014/main" id="{45C42B22-18A9-441E-8C21-7BC462EDBEF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85931" y="1695453"/>
            <a:ext cx="5940623" cy="3962396"/>
          </a:xfrm>
          <a:prstGeom prst="rect">
            <a:avLst/>
          </a:prstGeom>
          <a:noFill/>
          <a:extLst>
            <a:ext uri="{909E8E84-426E-40DD-AFC4-6F175D3DCCD1}">
              <a14:hiddenFill xmlns:a14="http://schemas.microsoft.com/office/drawing/2010/main">
                <a:solidFill>
                  <a:srgbClr val="FFFFFF"/>
                </a:solidFill>
              </a14:hiddenFill>
            </a:ext>
          </a:extLst>
        </p:spPr>
      </p:pic>
      <p:pic>
        <p:nvPicPr>
          <p:cNvPr id="5" name="Рисунок 4">
            <a:extLst>
              <a:ext uri="{FF2B5EF4-FFF2-40B4-BE49-F238E27FC236}">
                <a16:creationId xmlns:a16="http://schemas.microsoft.com/office/drawing/2014/main" id="{825ABB26-1B30-EBB5-6F92-E21A2B06ED29}"/>
              </a:ext>
            </a:extLst>
          </p:cNvPr>
          <p:cNvPicPr>
            <a:picLocks noChangeAspect="1"/>
          </p:cNvPicPr>
          <p:nvPr/>
        </p:nvPicPr>
        <p:blipFill>
          <a:blip r:embed="rId5"/>
          <a:stretch>
            <a:fillRect/>
          </a:stretch>
        </p:blipFill>
        <p:spPr>
          <a:xfrm>
            <a:off x="11176706" y="50696"/>
            <a:ext cx="1015294" cy="883895"/>
          </a:xfrm>
          <a:prstGeom prst="rect">
            <a:avLst/>
          </a:prstGeom>
        </p:spPr>
      </p:pic>
    </p:spTree>
    <p:custDataLst>
      <p:tags r:id="rId1"/>
    </p:custDataLst>
    <p:extLst>
      <p:ext uri="{BB962C8B-B14F-4D97-AF65-F5344CB8AC3E}">
        <p14:creationId xmlns:p14="http://schemas.microsoft.com/office/powerpoint/2010/main" val="9075461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Google Shape;121;p3">
            <a:extLst>
              <a:ext uri="{FF2B5EF4-FFF2-40B4-BE49-F238E27FC236}">
                <a16:creationId xmlns:a16="http://schemas.microsoft.com/office/drawing/2014/main" id="{10FC2256-A40A-41FB-8BFE-EA51BEAAAAD8}"/>
              </a:ext>
            </a:extLst>
          </p:cNvPr>
          <p:cNvSpPr/>
          <p:nvPr/>
        </p:nvSpPr>
        <p:spPr>
          <a:xfrm>
            <a:off x="95838" y="60332"/>
            <a:ext cx="1973107" cy="529533"/>
          </a:xfrm>
          <a:prstGeom prst="roundRect">
            <a:avLst>
              <a:gd name="adj" fmla="val 50000"/>
            </a:avLst>
          </a:prstGeom>
          <a:gradFill>
            <a:gsLst>
              <a:gs pos="0">
                <a:schemeClr val="dk2"/>
              </a:gs>
              <a:gs pos="100000">
                <a:srgbClr val="2AB0EF"/>
              </a:gs>
            </a:gsLst>
            <a:lin ang="27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Narrow" panose="020B0606020202030204" pitchFamily="34" charset="0"/>
              <a:ea typeface="Arial"/>
              <a:cs typeface="Arial"/>
              <a:sym typeface="Arial"/>
            </a:endParaRPr>
          </a:p>
        </p:txBody>
      </p:sp>
      <p:sp>
        <p:nvSpPr>
          <p:cNvPr id="3" name="Прямоугольник 2">
            <a:extLst>
              <a:ext uri="{FF2B5EF4-FFF2-40B4-BE49-F238E27FC236}">
                <a16:creationId xmlns:a16="http://schemas.microsoft.com/office/drawing/2014/main" id="{3353705C-F4A3-4E1E-B86F-FC033C8BBF93}"/>
              </a:ext>
            </a:extLst>
          </p:cNvPr>
          <p:cNvSpPr/>
          <p:nvPr/>
        </p:nvSpPr>
        <p:spPr>
          <a:xfrm>
            <a:off x="2419927" y="169479"/>
            <a:ext cx="7499927" cy="646331"/>
          </a:xfrm>
          <a:prstGeom prst="rect">
            <a:avLst/>
          </a:prstGeom>
        </p:spPr>
        <p:txBody>
          <a:bodyPr wrap="square">
            <a:spAutoFit/>
          </a:bodyPr>
          <a:lstStyle/>
          <a:p>
            <a:pPr algn="ctr">
              <a:spcAft>
                <a:spcPts val="0"/>
              </a:spcAft>
            </a:pPr>
            <a:r>
              <a:rPr lang="kk-KZ" sz="1600" b="1" dirty="0">
                <a:solidFill>
                  <a:srgbClr val="547094"/>
                </a:solidFill>
                <a:latin typeface=" arial narrow"/>
                <a:cs typeface="Arial" panose="020B0604020202020204" pitchFamily="34" charset="0"/>
              </a:rPr>
              <a:t>Еңбек қауіпсіздігі және еңбекті қорғау мәселелері бойынша кәсіби құзыреттерді дамыту</a:t>
            </a:r>
          </a:p>
          <a:p>
            <a:pPr algn="ctr">
              <a:spcAft>
                <a:spcPts val="0"/>
              </a:spcAft>
            </a:pPr>
            <a:endParaRPr lang="ru-RU" sz="2000" b="1" dirty="0">
              <a:solidFill>
                <a:srgbClr val="547094"/>
              </a:solidFill>
              <a:latin typeface=" arial narrow"/>
              <a:cs typeface="Arial" panose="020B0604020202020204" pitchFamily="34" charset="0"/>
            </a:endParaRPr>
          </a:p>
        </p:txBody>
      </p:sp>
      <p:cxnSp>
        <p:nvCxnSpPr>
          <p:cNvPr id="20" name="Google Shape;123;p3">
            <a:extLst>
              <a:ext uri="{FF2B5EF4-FFF2-40B4-BE49-F238E27FC236}">
                <a16:creationId xmlns:a16="http://schemas.microsoft.com/office/drawing/2014/main" id="{081E6B87-773A-49CA-B80D-33C6E8DBC980}"/>
              </a:ext>
            </a:extLst>
          </p:cNvPr>
          <p:cNvCxnSpPr>
            <a:cxnSpLocks/>
          </p:cNvCxnSpPr>
          <p:nvPr/>
        </p:nvCxnSpPr>
        <p:spPr>
          <a:xfrm>
            <a:off x="0" y="642116"/>
            <a:ext cx="12192000" cy="1"/>
          </a:xfrm>
          <a:prstGeom prst="straightConnector1">
            <a:avLst/>
          </a:prstGeom>
          <a:noFill/>
          <a:ln w="28575" cap="flat" cmpd="sng">
            <a:solidFill>
              <a:srgbClr val="2AB0EF"/>
            </a:solidFill>
            <a:prstDash val="solid"/>
            <a:round/>
            <a:headEnd type="none" w="sm" len="sm"/>
            <a:tailEnd type="none" w="sm" len="sm"/>
          </a:ln>
        </p:spPr>
      </p:cxnSp>
      <p:sp>
        <p:nvSpPr>
          <p:cNvPr id="24" name="Прямоугольник 23">
            <a:extLst>
              <a:ext uri="{FF2B5EF4-FFF2-40B4-BE49-F238E27FC236}">
                <a16:creationId xmlns:a16="http://schemas.microsoft.com/office/drawing/2014/main" id="{89395961-E29F-46EC-93D1-9303B4EF593C}"/>
              </a:ext>
            </a:extLst>
          </p:cNvPr>
          <p:cNvSpPr/>
          <p:nvPr/>
        </p:nvSpPr>
        <p:spPr>
          <a:xfrm>
            <a:off x="1082391" y="1824623"/>
            <a:ext cx="5882521" cy="923330"/>
          </a:xfrm>
          <a:prstGeom prst="rect">
            <a:avLst/>
          </a:prstGeom>
        </p:spPr>
        <p:txBody>
          <a:bodyPr wrap="square">
            <a:spAutoFit/>
          </a:bodyPr>
          <a:lstStyle/>
          <a:p>
            <a:pPr>
              <a:defRPr/>
            </a:pPr>
            <a:r>
              <a:rPr lang="kk-KZ" dirty="0">
                <a:solidFill>
                  <a:schemeClr val="accent1">
                    <a:lumMod val="50000"/>
                  </a:schemeClr>
                </a:solidFill>
                <a:latin typeface="Arial Narrow" panose="020B0606020202030204" pitchFamily="34" charset="0"/>
              </a:rPr>
              <a:t>Өрт қауіпсіздігі, өнеркәсіптік қауіпсіздік немесе, мысалы, радиациялық қауіпсіздік мәселелері ЕҚжЕҚ-қа жата ма?</a:t>
            </a:r>
          </a:p>
        </p:txBody>
      </p:sp>
      <p:sp>
        <p:nvSpPr>
          <p:cNvPr id="11" name="TextBox 10">
            <a:extLst>
              <a:ext uri="{FF2B5EF4-FFF2-40B4-BE49-F238E27FC236}">
                <a16:creationId xmlns:a16="http://schemas.microsoft.com/office/drawing/2014/main" id="{2F327ACF-10F3-4651-820D-8A700C42D091}"/>
              </a:ext>
            </a:extLst>
          </p:cNvPr>
          <p:cNvSpPr txBox="1"/>
          <p:nvPr/>
        </p:nvSpPr>
        <p:spPr>
          <a:xfrm>
            <a:off x="378931" y="66645"/>
            <a:ext cx="2244197" cy="523220"/>
          </a:xfrm>
          <a:prstGeom prst="rect">
            <a:avLst/>
          </a:prstGeom>
          <a:noFill/>
        </p:spPr>
        <p:txBody>
          <a:bodyPr wrap="square" rtlCol="0">
            <a:spAutoFit/>
          </a:bodyPr>
          <a:lstStyle/>
          <a:p>
            <a:r>
              <a:rPr lang="en-US" sz="1400" dirty="0">
                <a:solidFill>
                  <a:schemeClr val="bg1"/>
                </a:solidFill>
              </a:rPr>
              <a:t>HEALTH SAFETY ENVIRONMENT</a:t>
            </a:r>
            <a:endParaRPr lang="ru-RU" sz="1400" dirty="0">
              <a:solidFill>
                <a:schemeClr val="bg1"/>
              </a:solidFill>
            </a:endParaRPr>
          </a:p>
        </p:txBody>
      </p:sp>
      <p:sp>
        <p:nvSpPr>
          <p:cNvPr id="22" name="Прямоугольник 21">
            <a:extLst>
              <a:ext uri="{FF2B5EF4-FFF2-40B4-BE49-F238E27FC236}">
                <a16:creationId xmlns:a16="http://schemas.microsoft.com/office/drawing/2014/main" id="{7E838FD1-F143-4F58-BFCE-3F3974B3F029}"/>
              </a:ext>
            </a:extLst>
          </p:cNvPr>
          <p:cNvSpPr/>
          <p:nvPr/>
        </p:nvSpPr>
        <p:spPr>
          <a:xfrm>
            <a:off x="829253" y="1517575"/>
            <a:ext cx="6504998" cy="1568510"/>
          </a:xfrm>
          <a:prstGeom prst="rect">
            <a:avLst/>
          </a:prstGeom>
          <a:noFill/>
          <a:ln w="2222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угольник 4">
            <a:extLst>
              <a:ext uri="{FF2B5EF4-FFF2-40B4-BE49-F238E27FC236}">
                <a16:creationId xmlns:a16="http://schemas.microsoft.com/office/drawing/2014/main" id="{CC0A1F59-8FCB-4CE7-8845-05CB6A000FC1}"/>
              </a:ext>
            </a:extLst>
          </p:cNvPr>
          <p:cNvSpPr/>
          <p:nvPr/>
        </p:nvSpPr>
        <p:spPr>
          <a:xfrm>
            <a:off x="5199784" y="4597640"/>
            <a:ext cx="5724525" cy="369332"/>
          </a:xfrm>
          <a:prstGeom prst="rect">
            <a:avLst/>
          </a:prstGeom>
        </p:spPr>
        <p:txBody>
          <a:bodyPr wrap="square">
            <a:spAutoFit/>
          </a:bodyPr>
          <a:lstStyle/>
          <a:p>
            <a:pPr>
              <a:defRPr/>
            </a:pPr>
            <a:r>
              <a:rPr lang="kk-KZ" dirty="0">
                <a:solidFill>
                  <a:schemeClr val="accent1">
                    <a:lumMod val="50000"/>
                  </a:schemeClr>
                </a:solidFill>
                <a:latin typeface="Arial Narrow" panose="020B0606020202030204" pitchFamily="34" charset="0"/>
              </a:rPr>
              <a:t>Ал қоршаған ортаны қорғау ше? Экология ЕҚжЕҚ-қа жата ма?</a:t>
            </a:r>
          </a:p>
        </p:txBody>
      </p:sp>
      <p:sp>
        <p:nvSpPr>
          <p:cNvPr id="14" name="Прямоугольник 13">
            <a:extLst>
              <a:ext uri="{FF2B5EF4-FFF2-40B4-BE49-F238E27FC236}">
                <a16:creationId xmlns:a16="http://schemas.microsoft.com/office/drawing/2014/main" id="{F6CDEA07-6783-41D5-9876-273EF1D9E7BC}"/>
              </a:ext>
            </a:extLst>
          </p:cNvPr>
          <p:cNvSpPr/>
          <p:nvPr/>
        </p:nvSpPr>
        <p:spPr>
          <a:xfrm>
            <a:off x="4620203" y="4152835"/>
            <a:ext cx="6504998" cy="1568510"/>
          </a:xfrm>
          <a:prstGeom prst="rect">
            <a:avLst/>
          </a:prstGeom>
          <a:noFill/>
          <a:ln w="2222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6" name="Рисунок 5">
            <a:extLst>
              <a:ext uri="{FF2B5EF4-FFF2-40B4-BE49-F238E27FC236}">
                <a16:creationId xmlns:a16="http://schemas.microsoft.com/office/drawing/2014/main" id="{AE6E0725-740D-4A49-A26F-3998BF52656A}"/>
              </a:ext>
            </a:extLst>
          </p:cNvPr>
          <p:cNvPicPr>
            <a:picLocks noChangeAspect="1"/>
          </p:cNvPicPr>
          <p:nvPr/>
        </p:nvPicPr>
        <p:blipFill>
          <a:blip r:embed="rId4"/>
          <a:stretch>
            <a:fillRect/>
          </a:stretch>
        </p:blipFill>
        <p:spPr>
          <a:xfrm>
            <a:off x="1589160" y="4123367"/>
            <a:ext cx="2067935" cy="1594878"/>
          </a:xfrm>
          <a:prstGeom prst="rect">
            <a:avLst/>
          </a:prstGeom>
        </p:spPr>
      </p:pic>
      <p:pic>
        <p:nvPicPr>
          <p:cNvPr id="7" name="Рисунок 6">
            <a:extLst>
              <a:ext uri="{FF2B5EF4-FFF2-40B4-BE49-F238E27FC236}">
                <a16:creationId xmlns:a16="http://schemas.microsoft.com/office/drawing/2014/main" id="{6904BB02-A20E-44CF-9C39-6A3380BD855C}"/>
              </a:ext>
            </a:extLst>
          </p:cNvPr>
          <p:cNvPicPr>
            <a:picLocks noChangeAspect="1"/>
          </p:cNvPicPr>
          <p:nvPr/>
        </p:nvPicPr>
        <p:blipFill>
          <a:blip r:embed="rId5"/>
          <a:stretch>
            <a:fillRect/>
          </a:stretch>
        </p:blipFill>
        <p:spPr>
          <a:xfrm>
            <a:off x="8390707" y="1451610"/>
            <a:ext cx="2295525" cy="1714730"/>
          </a:xfrm>
          <a:prstGeom prst="rect">
            <a:avLst/>
          </a:prstGeom>
        </p:spPr>
      </p:pic>
      <p:cxnSp>
        <p:nvCxnSpPr>
          <p:cNvPr id="17" name="Google Shape;123;p3">
            <a:extLst>
              <a:ext uri="{FF2B5EF4-FFF2-40B4-BE49-F238E27FC236}">
                <a16:creationId xmlns:a16="http://schemas.microsoft.com/office/drawing/2014/main" id="{E2247DC4-3636-4041-B73B-D5B3A90853E3}"/>
              </a:ext>
            </a:extLst>
          </p:cNvPr>
          <p:cNvCxnSpPr>
            <a:cxnSpLocks/>
          </p:cNvCxnSpPr>
          <p:nvPr/>
        </p:nvCxnSpPr>
        <p:spPr>
          <a:xfrm>
            <a:off x="0" y="3583073"/>
            <a:ext cx="12192000" cy="1"/>
          </a:xfrm>
          <a:prstGeom prst="straightConnector1">
            <a:avLst/>
          </a:prstGeom>
          <a:noFill/>
          <a:ln w="28575" cap="flat" cmpd="sng">
            <a:solidFill>
              <a:schemeClr val="accent4">
                <a:lumMod val="60000"/>
                <a:lumOff val="40000"/>
              </a:schemeClr>
            </a:solidFill>
            <a:prstDash val="solid"/>
            <a:round/>
            <a:headEnd type="none" w="sm" len="sm"/>
            <a:tailEnd type="none" w="sm" len="sm"/>
          </a:ln>
        </p:spPr>
      </p:cxnSp>
      <p:pic>
        <p:nvPicPr>
          <p:cNvPr id="2" name="Рисунок 1">
            <a:extLst>
              <a:ext uri="{FF2B5EF4-FFF2-40B4-BE49-F238E27FC236}">
                <a16:creationId xmlns:a16="http://schemas.microsoft.com/office/drawing/2014/main" id="{7D832CB8-A2B4-2516-BD56-FE8542FA1D85}"/>
              </a:ext>
            </a:extLst>
          </p:cNvPr>
          <p:cNvPicPr>
            <a:picLocks noChangeAspect="1"/>
          </p:cNvPicPr>
          <p:nvPr/>
        </p:nvPicPr>
        <p:blipFill>
          <a:blip r:embed="rId6"/>
          <a:stretch>
            <a:fillRect/>
          </a:stretch>
        </p:blipFill>
        <p:spPr>
          <a:xfrm>
            <a:off x="11176706" y="50696"/>
            <a:ext cx="1015294" cy="883895"/>
          </a:xfrm>
          <a:prstGeom prst="rect">
            <a:avLst/>
          </a:prstGeom>
        </p:spPr>
      </p:pic>
    </p:spTree>
    <p:custDataLst>
      <p:tags r:id="rId1"/>
    </p:custDataLst>
    <p:extLst>
      <p:ext uri="{BB962C8B-B14F-4D97-AF65-F5344CB8AC3E}">
        <p14:creationId xmlns:p14="http://schemas.microsoft.com/office/powerpoint/2010/main" val="26878164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Google Shape;121;p3">
            <a:extLst>
              <a:ext uri="{FF2B5EF4-FFF2-40B4-BE49-F238E27FC236}">
                <a16:creationId xmlns:a16="http://schemas.microsoft.com/office/drawing/2014/main" id="{10FC2256-A40A-41FB-8BFE-EA51BEAAAAD8}"/>
              </a:ext>
            </a:extLst>
          </p:cNvPr>
          <p:cNvSpPr/>
          <p:nvPr/>
        </p:nvSpPr>
        <p:spPr>
          <a:xfrm>
            <a:off x="95838" y="60332"/>
            <a:ext cx="1973107" cy="529533"/>
          </a:xfrm>
          <a:prstGeom prst="roundRect">
            <a:avLst>
              <a:gd name="adj" fmla="val 50000"/>
            </a:avLst>
          </a:prstGeom>
          <a:gradFill>
            <a:gsLst>
              <a:gs pos="0">
                <a:schemeClr val="dk2"/>
              </a:gs>
              <a:gs pos="100000">
                <a:srgbClr val="2AB0EF"/>
              </a:gs>
            </a:gsLst>
            <a:lin ang="27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Narrow" panose="020B0606020202030204" pitchFamily="34" charset="0"/>
              <a:ea typeface="Arial"/>
              <a:cs typeface="Arial"/>
              <a:sym typeface="Arial"/>
            </a:endParaRPr>
          </a:p>
        </p:txBody>
      </p:sp>
      <p:sp>
        <p:nvSpPr>
          <p:cNvPr id="3" name="Прямоугольник 2">
            <a:extLst>
              <a:ext uri="{FF2B5EF4-FFF2-40B4-BE49-F238E27FC236}">
                <a16:creationId xmlns:a16="http://schemas.microsoft.com/office/drawing/2014/main" id="{3353705C-F4A3-4E1E-B86F-FC033C8BBF93}"/>
              </a:ext>
            </a:extLst>
          </p:cNvPr>
          <p:cNvSpPr/>
          <p:nvPr/>
        </p:nvSpPr>
        <p:spPr>
          <a:xfrm>
            <a:off x="2419927" y="169479"/>
            <a:ext cx="7499927" cy="646331"/>
          </a:xfrm>
          <a:prstGeom prst="rect">
            <a:avLst/>
          </a:prstGeom>
        </p:spPr>
        <p:txBody>
          <a:bodyPr wrap="square">
            <a:spAutoFit/>
          </a:bodyPr>
          <a:lstStyle/>
          <a:p>
            <a:pPr algn="ctr">
              <a:spcAft>
                <a:spcPts val="0"/>
              </a:spcAft>
            </a:pPr>
            <a:r>
              <a:rPr lang="kk-KZ" sz="1600" b="1" dirty="0">
                <a:solidFill>
                  <a:srgbClr val="547094"/>
                </a:solidFill>
                <a:latin typeface=" arial narrow"/>
                <a:cs typeface="Arial" panose="020B0604020202020204" pitchFamily="34" charset="0"/>
              </a:rPr>
              <a:t>Еңбек қауіпсіздігі және еңбекті қорғау мәселелері бойынша кәсіби құзыреттерді дамыту</a:t>
            </a:r>
          </a:p>
          <a:p>
            <a:pPr algn="ctr">
              <a:spcAft>
                <a:spcPts val="0"/>
              </a:spcAft>
            </a:pPr>
            <a:endParaRPr lang="ru-RU" sz="2000" b="1" dirty="0">
              <a:solidFill>
                <a:srgbClr val="547094"/>
              </a:solidFill>
              <a:latin typeface=" arial narrow"/>
              <a:cs typeface="Arial" panose="020B0604020202020204" pitchFamily="34" charset="0"/>
            </a:endParaRPr>
          </a:p>
        </p:txBody>
      </p:sp>
      <p:cxnSp>
        <p:nvCxnSpPr>
          <p:cNvPr id="20" name="Google Shape;123;p3">
            <a:extLst>
              <a:ext uri="{FF2B5EF4-FFF2-40B4-BE49-F238E27FC236}">
                <a16:creationId xmlns:a16="http://schemas.microsoft.com/office/drawing/2014/main" id="{081E6B87-773A-49CA-B80D-33C6E8DBC980}"/>
              </a:ext>
            </a:extLst>
          </p:cNvPr>
          <p:cNvCxnSpPr>
            <a:cxnSpLocks/>
          </p:cNvCxnSpPr>
          <p:nvPr/>
        </p:nvCxnSpPr>
        <p:spPr>
          <a:xfrm>
            <a:off x="0" y="642116"/>
            <a:ext cx="12192000" cy="1"/>
          </a:xfrm>
          <a:prstGeom prst="straightConnector1">
            <a:avLst/>
          </a:prstGeom>
          <a:noFill/>
          <a:ln w="28575" cap="flat" cmpd="sng">
            <a:solidFill>
              <a:srgbClr val="2AB0EF"/>
            </a:solidFill>
            <a:prstDash val="solid"/>
            <a:round/>
            <a:headEnd type="none" w="sm" len="sm"/>
            <a:tailEnd type="none" w="sm" len="sm"/>
          </a:ln>
        </p:spPr>
      </p:cxnSp>
      <p:sp>
        <p:nvSpPr>
          <p:cNvPr id="11" name="TextBox 10">
            <a:extLst>
              <a:ext uri="{FF2B5EF4-FFF2-40B4-BE49-F238E27FC236}">
                <a16:creationId xmlns:a16="http://schemas.microsoft.com/office/drawing/2014/main" id="{2F327ACF-10F3-4651-820D-8A700C42D091}"/>
              </a:ext>
            </a:extLst>
          </p:cNvPr>
          <p:cNvSpPr txBox="1"/>
          <p:nvPr/>
        </p:nvSpPr>
        <p:spPr>
          <a:xfrm>
            <a:off x="378931" y="66645"/>
            <a:ext cx="2244197" cy="523220"/>
          </a:xfrm>
          <a:prstGeom prst="rect">
            <a:avLst/>
          </a:prstGeom>
          <a:noFill/>
        </p:spPr>
        <p:txBody>
          <a:bodyPr wrap="square" rtlCol="0">
            <a:spAutoFit/>
          </a:bodyPr>
          <a:lstStyle/>
          <a:p>
            <a:r>
              <a:rPr lang="en-US" sz="1400" dirty="0">
                <a:solidFill>
                  <a:schemeClr val="bg1"/>
                </a:solidFill>
              </a:rPr>
              <a:t>HEALTH SAFETY ENVIRONMENT</a:t>
            </a:r>
            <a:endParaRPr lang="ru-RU" sz="1400" dirty="0">
              <a:solidFill>
                <a:schemeClr val="bg1"/>
              </a:solidFill>
            </a:endParaRPr>
          </a:p>
        </p:txBody>
      </p:sp>
      <p:sp>
        <p:nvSpPr>
          <p:cNvPr id="22" name="Прямоугольник 21">
            <a:extLst>
              <a:ext uri="{FF2B5EF4-FFF2-40B4-BE49-F238E27FC236}">
                <a16:creationId xmlns:a16="http://schemas.microsoft.com/office/drawing/2014/main" id="{7E838FD1-F143-4F58-BFCE-3F3974B3F029}"/>
              </a:ext>
            </a:extLst>
          </p:cNvPr>
          <p:cNvSpPr/>
          <p:nvPr/>
        </p:nvSpPr>
        <p:spPr>
          <a:xfrm>
            <a:off x="838777" y="1517574"/>
            <a:ext cx="6771697" cy="1911425"/>
          </a:xfrm>
          <a:prstGeom prst="rect">
            <a:avLst/>
          </a:prstGeom>
          <a:noFill/>
          <a:ln w="2222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6" name="Рисунок 5">
            <a:extLst>
              <a:ext uri="{FF2B5EF4-FFF2-40B4-BE49-F238E27FC236}">
                <a16:creationId xmlns:a16="http://schemas.microsoft.com/office/drawing/2014/main" id="{AE6E0725-740D-4A49-A26F-3998BF52656A}"/>
              </a:ext>
            </a:extLst>
          </p:cNvPr>
          <p:cNvPicPr>
            <a:picLocks noChangeAspect="1"/>
          </p:cNvPicPr>
          <p:nvPr/>
        </p:nvPicPr>
        <p:blipFill>
          <a:blip r:embed="rId4"/>
          <a:stretch>
            <a:fillRect/>
          </a:stretch>
        </p:blipFill>
        <p:spPr>
          <a:xfrm>
            <a:off x="2885063" y="3666999"/>
            <a:ext cx="2067935" cy="1594878"/>
          </a:xfrm>
          <a:prstGeom prst="rect">
            <a:avLst/>
          </a:prstGeom>
        </p:spPr>
      </p:pic>
      <p:pic>
        <p:nvPicPr>
          <p:cNvPr id="2" name="Рисунок 1">
            <a:extLst>
              <a:ext uri="{FF2B5EF4-FFF2-40B4-BE49-F238E27FC236}">
                <a16:creationId xmlns:a16="http://schemas.microsoft.com/office/drawing/2014/main" id="{53D39BD2-2839-42C2-9851-E29850B4139C}"/>
              </a:ext>
            </a:extLst>
          </p:cNvPr>
          <p:cNvPicPr>
            <a:picLocks noChangeAspect="1"/>
          </p:cNvPicPr>
          <p:nvPr/>
        </p:nvPicPr>
        <p:blipFill>
          <a:blip r:embed="rId5"/>
          <a:stretch>
            <a:fillRect/>
          </a:stretch>
        </p:blipFill>
        <p:spPr>
          <a:xfrm>
            <a:off x="7762874" y="1517574"/>
            <a:ext cx="2790825" cy="3883735"/>
          </a:xfrm>
          <a:prstGeom prst="rect">
            <a:avLst/>
          </a:prstGeom>
        </p:spPr>
      </p:pic>
      <p:sp>
        <p:nvSpPr>
          <p:cNvPr id="4" name="Прямоугольник 3">
            <a:extLst>
              <a:ext uri="{FF2B5EF4-FFF2-40B4-BE49-F238E27FC236}">
                <a16:creationId xmlns:a16="http://schemas.microsoft.com/office/drawing/2014/main" id="{4134793A-547D-40E5-91BA-60AB3917A49B}"/>
              </a:ext>
            </a:extLst>
          </p:cNvPr>
          <p:cNvSpPr/>
          <p:nvPr/>
        </p:nvSpPr>
        <p:spPr>
          <a:xfrm>
            <a:off x="838777" y="1596123"/>
            <a:ext cx="6771697" cy="1754326"/>
          </a:xfrm>
          <a:prstGeom prst="rect">
            <a:avLst/>
          </a:prstGeom>
        </p:spPr>
        <p:txBody>
          <a:bodyPr wrap="square">
            <a:spAutoFit/>
          </a:bodyPr>
          <a:lstStyle/>
          <a:p>
            <a:pPr>
              <a:spcAft>
                <a:spcPts val="0"/>
              </a:spcAft>
              <a:defRPr/>
            </a:pPr>
            <a:r>
              <a:rPr lang="kk-KZ" u="sng" dirty="0">
                <a:solidFill>
                  <a:schemeClr val="accent1">
                    <a:lumMod val="50000"/>
                  </a:schemeClr>
                </a:solidFill>
                <a:latin typeface="Arial Narrow" panose="020B0606020202030204" pitchFamily="34" charset="0"/>
              </a:rPr>
              <a:t>1-бап. Осы Кодекспен реттелетін қатынастар</a:t>
            </a:r>
          </a:p>
          <a:p>
            <a:pPr>
              <a:spcAft>
                <a:spcPts val="0"/>
              </a:spcAft>
              <a:defRPr/>
            </a:pPr>
            <a:r>
              <a:rPr lang="ru-RU" dirty="0">
                <a:solidFill>
                  <a:schemeClr val="accent1">
                    <a:lumMod val="50000"/>
                  </a:schemeClr>
                </a:solidFill>
                <a:latin typeface="Arial Narrow" panose="020B0606020202030204" pitchFamily="34" charset="0"/>
              </a:rPr>
              <a:t> </a:t>
            </a:r>
          </a:p>
          <a:p>
            <a:pPr>
              <a:spcAft>
                <a:spcPts val="0"/>
              </a:spcAft>
              <a:defRPr/>
            </a:pPr>
            <a:r>
              <a:rPr lang="kk-KZ" dirty="0">
                <a:solidFill>
                  <a:schemeClr val="accent1">
                    <a:lumMod val="50000"/>
                  </a:schemeClr>
                </a:solidFill>
                <a:latin typeface="Arial Narrow" panose="020B0606020202030204" pitchFamily="34" charset="0"/>
              </a:rPr>
              <a:t>1. Осы Кодекс қоршаған ортаға әсер ететін немесе әсер етуге қабілетті қызметке байланысты туындайтын адам мен табиғаттың өзара іс-қимылы саласындағы қоғамдық қатынастарды реттейді.</a:t>
            </a:r>
          </a:p>
        </p:txBody>
      </p:sp>
      <p:pic>
        <p:nvPicPr>
          <p:cNvPr id="5" name="Рисунок 4">
            <a:extLst>
              <a:ext uri="{FF2B5EF4-FFF2-40B4-BE49-F238E27FC236}">
                <a16:creationId xmlns:a16="http://schemas.microsoft.com/office/drawing/2014/main" id="{E085950A-B36E-3387-F3C4-9D6F351C5120}"/>
              </a:ext>
            </a:extLst>
          </p:cNvPr>
          <p:cNvPicPr>
            <a:picLocks noChangeAspect="1"/>
          </p:cNvPicPr>
          <p:nvPr/>
        </p:nvPicPr>
        <p:blipFill>
          <a:blip r:embed="rId6"/>
          <a:stretch>
            <a:fillRect/>
          </a:stretch>
        </p:blipFill>
        <p:spPr>
          <a:xfrm>
            <a:off x="11176706" y="50696"/>
            <a:ext cx="1015294" cy="883895"/>
          </a:xfrm>
          <a:prstGeom prst="rect">
            <a:avLst/>
          </a:prstGeom>
        </p:spPr>
      </p:pic>
    </p:spTree>
    <p:custDataLst>
      <p:tags r:id="rId1"/>
    </p:custDataLst>
    <p:extLst>
      <p:ext uri="{BB962C8B-B14F-4D97-AF65-F5344CB8AC3E}">
        <p14:creationId xmlns:p14="http://schemas.microsoft.com/office/powerpoint/2010/main" val="39710302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D34D52-79E9-EAB9-D4B4-AA81EB542C6B}"/>
            </a:ext>
          </a:extLst>
        </p:cNvPr>
        <p:cNvGrpSpPr/>
        <p:nvPr/>
      </p:nvGrpSpPr>
      <p:grpSpPr>
        <a:xfrm>
          <a:off x="0" y="0"/>
          <a:ext cx="0" cy="0"/>
          <a:chOff x="0" y="0"/>
          <a:chExt cx="0" cy="0"/>
        </a:xfrm>
      </p:grpSpPr>
      <p:sp>
        <p:nvSpPr>
          <p:cNvPr id="19" name="Google Shape;121;p3">
            <a:extLst>
              <a:ext uri="{FF2B5EF4-FFF2-40B4-BE49-F238E27FC236}">
                <a16:creationId xmlns:a16="http://schemas.microsoft.com/office/drawing/2014/main" id="{3AC319E8-5BB7-2609-270F-FADF877B85AA}"/>
              </a:ext>
            </a:extLst>
          </p:cNvPr>
          <p:cNvSpPr/>
          <p:nvPr/>
        </p:nvSpPr>
        <p:spPr>
          <a:xfrm>
            <a:off x="95838" y="60332"/>
            <a:ext cx="1973107" cy="529533"/>
          </a:xfrm>
          <a:prstGeom prst="roundRect">
            <a:avLst>
              <a:gd name="adj" fmla="val 50000"/>
            </a:avLst>
          </a:prstGeom>
          <a:gradFill>
            <a:gsLst>
              <a:gs pos="0">
                <a:schemeClr val="dk2"/>
              </a:gs>
              <a:gs pos="100000">
                <a:srgbClr val="2AB0EF"/>
              </a:gs>
            </a:gsLst>
            <a:lin ang="27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Narrow" panose="020B0606020202030204" pitchFamily="34" charset="0"/>
              <a:ea typeface="Arial"/>
              <a:cs typeface="Arial"/>
              <a:sym typeface="Arial"/>
            </a:endParaRPr>
          </a:p>
        </p:txBody>
      </p:sp>
      <p:sp>
        <p:nvSpPr>
          <p:cNvPr id="3" name="Прямоугольник 2">
            <a:extLst>
              <a:ext uri="{FF2B5EF4-FFF2-40B4-BE49-F238E27FC236}">
                <a16:creationId xmlns:a16="http://schemas.microsoft.com/office/drawing/2014/main" id="{6C716297-CEB2-549C-F291-5D4D0C28C9CE}"/>
              </a:ext>
            </a:extLst>
          </p:cNvPr>
          <p:cNvSpPr/>
          <p:nvPr/>
        </p:nvSpPr>
        <p:spPr>
          <a:xfrm>
            <a:off x="2419927" y="169479"/>
            <a:ext cx="7499927" cy="646331"/>
          </a:xfrm>
          <a:prstGeom prst="rect">
            <a:avLst/>
          </a:prstGeom>
        </p:spPr>
        <p:txBody>
          <a:bodyPr wrap="square">
            <a:spAutoFit/>
          </a:bodyPr>
          <a:lstStyle/>
          <a:p>
            <a:pPr algn="ctr">
              <a:spcAft>
                <a:spcPts val="0"/>
              </a:spcAft>
            </a:pPr>
            <a:r>
              <a:rPr lang="kk-KZ" sz="1600" b="1" dirty="0">
                <a:solidFill>
                  <a:srgbClr val="547094"/>
                </a:solidFill>
                <a:latin typeface=" arial narrow"/>
                <a:cs typeface="Arial" panose="020B0604020202020204" pitchFamily="34" charset="0"/>
              </a:rPr>
              <a:t>Еңбек қауіпсіздігі және еңбекті қорғау мәселелері бойынша кәсіби құзыреттерді дамыту</a:t>
            </a:r>
          </a:p>
          <a:p>
            <a:pPr algn="ctr">
              <a:spcAft>
                <a:spcPts val="0"/>
              </a:spcAft>
            </a:pPr>
            <a:endParaRPr lang="ru-RU" sz="2000" b="1" dirty="0">
              <a:solidFill>
                <a:srgbClr val="547094"/>
              </a:solidFill>
              <a:latin typeface=" arial narrow"/>
              <a:cs typeface="Arial" panose="020B0604020202020204" pitchFamily="34" charset="0"/>
            </a:endParaRPr>
          </a:p>
        </p:txBody>
      </p:sp>
      <p:cxnSp>
        <p:nvCxnSpPr>
          <p:cNvPr id="20" name="Google Shape;123;p3">
            <a:extLst>
              <a:ext uri="{FF2B5EF4-FFF2-40B4-BE49-F238E27FC236}">
                <a16:creationId xmlns:a16="http://schemas.microsoft.com/office/drawing/2014/main" id="{D35D89D4-CAB2-24D8-BC71-C46695E8205C}"/>
              </a:ext>
            </a:extLst>
          </p:cNvPr>
          <p:cNvCxnSpPr>
            <a:cxnSpLocks/>
          </p:cNvCxnSpPr>
          <p:nvPr/>
        </p:nvCxnSpPr>
        <p:spPr>
          <a:xfrm>
            <a:off x="0" y="642116"/>
            <a:ext cx="12192000" cy="1"/>
          </a:xfrm>
          <a:prstGeom prst="straightConnector1">
            <a:avLst/>
          </a:prstGeom>
          <a:noFill/>
          <a:ln w="28575" cap="flat" cmpd="sng">
            <a:solidFill>
              <a:srgbClr val="2AB0EF"/>
            </a:solidFill>
            <a:prstDash val="solid"/>
            <a:round/>
            <a:headEnd type="none" w="sm" len="sm"/>
            <a:tailEnd type="none" w="sm" len="sm"/>
          </a:ln>
        </p:spPr>
      </p:cxnSp>
      <p:sp>
        <p:nvSpPr>
          <p:cNvPr id="11" name="TextBox 10">
            <a:extLst>
              <a:ext uri="{FF2B5EF4-FFF2-40B4-BE49-F238E27FC236}">
                <a16:creationId xmlns:a16="http://schemas.microsoft.com/office/drawing/2014/main" id="{EAD97BE8-5C56-5516-4A94-444729B597AF}"/>
              </a:ext>
            </a:extLst>
          </p:cNvPr>
          <p:cNvSpPr txBox="1"/>
          <p:nvPr/>
        </p:nvSpPr>
        <p:spPr>
          <a:xfrm>
            <a:off x="378931" y="66645"/>
            <a:ext cx="2244197" cy="523220"/>
          </a:xfrm>
          <a:prstGeom prst="rect">
            <a:avLst/>
          </a:prstGeom>
          <a:noFill/>
        </p:spPr>
        <p:txBody>
          <a:bodyPr wrap="square" rtlCol="0">
            <a:spAutoFit/>
          </a:bodyPr>
          <a:lstStyle/>
          <a:p>
            <a:r>
              <a:rPr lang="en-US" sz="1400" dirty="0">
                <a:solidFill>
                  <a:schemeClr val="bg1"/>
                </a:solidFill>
              </a:rPr>
              <a:t>HEALTH SAFETY ENVIRONMENT</a:t>
            </a:r>
            <a:endParaRPr lang="ru-RU" sz="1400" dirty="0">
              <a:solidFill>
                <a:schemeClr val="bg1"/>
              </a:solidFill>
            </a:endParaRPr>
          </a:p>
        </p:txBody>
      </p:sp>
      <p:sp>
        <p:nvSpPr>
          <p:cNvPr id="22" name="Прямоугольник 21">
            <a:extLst>
              <a:ext uri="{FF2B5EF4-FFF2-40B4-BE49-F238E27FC236}">
                <a16:creationId xmlns:a16="http://schemas.microsoft.com/office/drawing/2014/main" id="{CF128388-023B-A925-A8E2-1721FAAB571A}"/>
              </a:ext>
            </a:extLst>
          </p:cNvPr>
          <p:cNvSpPr/>
          <p:nvPr/>
        </p:nvSpPr>
        <p:spPr>
          <a:xfrm>
            <a:off x="838777" y="1535072"/>
            <a:ext cx="6771697" cy="2889691"/>
          </a:xfrm>
          <a:prstGeom prst="rect">
            <a:avLst/>
          </a:prstGeom>
          <a:noFill/>
          <a:ln w="2222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 name="Рисунок 4">
            <a:extLst>
              <a:ext uri="{FF2B5EF4-FFF2-40B4-BE49-F238E27FC236}">
                <a16:creationId xmlns:a16="http://schemas.microsoft.com/office/drawing/2014/main" id="{8E22EAA7-E829-7354-3279-4C13D8811768}"/>
              </a:ext>
            </a:extLst>
          </p:cNvPr>
          <p:cNvPicPr>
            <a:picLocks noChangeAspect="1"/>
          </p:cNvPicPr>
          <p:nvPr/>
        </p:nvPicPr>
        <p:blipFill>
          <a:blip r:embed="rId4"/>
          <a:stretch>
            <a:fillRect/>
          </a:stretch>
        </p:blipFill>
        <p:spPr>
          <a:xfrm>
            <a:off x="11176706" y="50696"/>
            <a:ext cx="1015294" cy="883895"/>
          </a:xfrm>
          <a:prstGeom prst="rect">
            <a:avLst/>
          </a:prstGeom>
        </p:spPr>
      </p:pic>
      <p:pic>
        <p:nvPicPr>
          <p:cNvPr id="7" name="Рисунок 6" descr="Поправки в Трудовой кодекс РК – 2020">
            <a:extLst>
              <a:ext uri="{FF2B5EF4-FFF2-40B4-BE49-F238E27FC236}">
                <a16:creationId xmlns:a16="http://schemas.microsoft.com/office/drawing/2014/main" id="{C8F2CBBA-325B-1FAC-34CF-72A55E3494B5}"/>
              </a:ext>
            </a:extLst>
          </p:cNvPr>
          <p:cNvPicPr>
            <a:picLocks noChangeAspect="1"/>
          </p:cNvPicPr>
          <p:nvPr/>
        </p:nvPicPr>
        <p:blipFill>
          <a:blip r:embed="rId5"/>
          <a:stretch>
            <a:fillRect/>
          </a:stretch>
        </p:blipFill>
        <p:spPr>
          <a:xfrm>
            <a:off x="8033288" y="1535073"/>
            <a:ext cx="3755134" cy="2889693"/>
          </a:xfrm>
          <a:prstGeom prst="rect">
            <a:avLst/>
          </a:prstGeom>
        </p:spPr>
      </p:pic>
      <p:sp>
        <p:nvSpPr>
          <p:cNvPr id="9" name="TextBox 8">
            <a:extLst>
              <a:ext uri="{FF2B5EF4-FFF2-40B4-BE49-F238E27FC236}">
                <a16:creationId xmlns:a16="http://schemas.microsoft.com/office/drawing/2014/main" id="{812A01A3-0DC6-DFCD-CE0F-769FF8FAE18A}"/>
              </a:ext>
            </a:extLst>
          </p:cNvPr>
          <p:cNvSpPr txBox="1"/>
          <p:nvPr/>
        </p:nvSpPr>
        <p:spPr>
          <a:xfrm>
            <a:off x="953146" y="1691267"/>
            <a:ext cx="6106332" cy="1754326"/>
          </a:xfrm>
          <a:prstGeom prst="rect">
            <a:avLst/>
          </a:prstGeom>
          <a:noFill/>
        </p:spPr>
        <p:txBody>
          <a:bodyPr wrap="square">
            <a:spAutoFit/>
          </a:bodyPr>
          <a:lstStyle/>
          <a:p>
            <a:r>
              <a:rPr lang="kk-KZ" dirty="0">
                <a:solidFill>
                  <a:schemeClr val="accent1">
                    <a:lumMod val="50000"/>
                  </a:schemeClr>
                </a:solidFill>
                <a:latin typeface="Arial Narrow" panose="020B0606020202030204" pitchFamily="34" charset="0"/>
              </a:rPr>
              <a:t>2-бап. Қазақстан Республикасының еңбек заңнамасы</a:t>
            </a:r>
          </a:p>
          <a:p>
            <a:endParaRPr lang="ru-RU" dirty="0">
              <a:solidFill>
                <a:schemeClr val="accent1">
                  <a:lumMod val="50000"/>
                </a:schemeClr>
              </a:solidFill>
              <a:latin typeface="Arial Narrow" panose="020B0606020202030204" pitchFamily="34" charset="0"/>
            </a:endParaRPr>
          </a:p>
          <a:p>
            <a:pPr algn="just"/>
            <a:r>
              <a:rPr lang="kk-KZ" dirty="0">
                <a:solidFill>
                  <a:schemeClr val="accent1">
                    <a:lumMod val="50000"/>
                  </a:schemeClr>
                </a:solidFill>
                <a:latin typeface="Arial Narrow" panose="020B0606020202030204" pitchFamily="34" charset="0"/>
              </a:rPr>
              <a:t>      1. Қазақстан Республикасының еңбек заңнамасы Қазақстан Республикасының Конституциясына негізделеді және осы Кодекстен, Қазақстан Республикасының заңдарынан және Қазақстан Республикасының өзге де нормативтік құқықтық актілерінен тұрады.</a:t>
            </a:r>
            <a:endParaRPr lang="ru-KZ" dirty="0"/>
          </a:p>
        </p:txBody>
      </p:sp>
    </p:spTree>
    <p:custDataLst>
      <p:tags r:id="rId1"/>
    </p:custDataLst>
    <p:extLst>
      <p:ext uri="{BB962C8B-B14F-4D97-AF65-F5344CB8AC3E}">
        <p14:creationId xmlns:p14="http://schemas.microsoft.com/office/powerpoint/2010/main" val="30228086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Google Shape;121;p3">
            <a:extLst>
              <a:ext uri="{FF2B5EF4-FFF2-40B4-BE49-F238E27FC236}">
                <a16:creationId xmlns:a16="http://schemas.microsoft.com/office/drawing/2014/main" id="{10FC2256-A40A-41FB-8BFE-EA51BEAAAAD8}"/>
              </a:ext>
            </a:extLst>
          </p:cNvPr>
          <p:cNvSpPr/>
          <p:nvPr/>
        </p:nvSpPr>
        <p:spPr>
          <a:xfrm>
            <a:off x="95838" y="60332"/>
            <a:ext cx="1973107" cy="529533"/>
          </a:xfrm>
          <a:prstGeom prst="roundRect">
            <a:avLst>
              <a:gd name="adj" fmla="val 50000"/>
            </a:avLst>
          </a:prstGeom>
          <a:gradFill>
            <a:gsLst>
              <a:gs pos="0">
                <a:schemeClr val="dk2"/>
              </a:gs>
              <a:gs pos="100000">
                <a:srgbClr val="2AB0EF"/>
              </a:gs>
            </a:gsLst>
            <a:lin ang="27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Narrow" panose="020B0606020202030204" pitchFamily="34" charset="0"/>
              <a:ea typeface="Arial"/>
              <a:cs typeface="Arial"/>
              <a:sym typeface="Arial"/>
            </a:endParaRPr>
          </a:p>
        </p:txBody>
      </p:sp>
      <p:sp>
        <p:nvSpPr>
          <p:cNvPr id="3" name="Прямоугольник 2">
            <a:extLst>
              <a:ext uri="{FF2B5EF4-FFF2-40B4-BE49-F238E27FC236}">
                <a16:creationId xmlns:a16="http://schemas.microsoft.com/office/drawing/2014/main" id="{3353705C-F4A3-4E1E-B86F-FC033C8BBF93}"/>
              </a:ext>
            </a:extLst>
          </p:cNvPr>
          <p:cNvSpPr/>
          <p:nvPr/>
        </p:nvSpPr>
        <p:spPr>
          <a:xfrm>
            <a:off x="2419927" y="169479"/>
            <a:ext cx="7499927" cy="646331"/>
          </a:xfrm>
          <a:prstGeom prst="rect">
            <a:avLst/>
          </a:prstGeom>
        </p:spPr>
        <p:txBody>
          <a:bodyPr wrap="square">
            <a:spAutoFit/>
          </a:bodyPr>
          <a:lstStyle/>
          <a:p>
            <a:pPr algn="ctr">
              <a:spcAft>
                <a:spcPts val="0"/>
              </a:spcAft>
            </a:pPr>
            <a:r>
              <a:rPr lang="kk-KZ" sz="1600" b="1" dirty="0">
                <a:solidFill>
                  <a:srgbClr val="547094"/>
                </a:solidFill>
                <a:latin typeface=" arial narrow"/>
                <a:cs typeface="Arial" panose="020B0604020202020204" pitchFamily="34" charset="0"/>
              </a:rPr>
              <a:t>Еңбек қауіпсіздігі және еңбекті қорғау мәселелері бойынша кәсіби құзыреттерді дамыту</a:t>
            </a:r>
          </a:p>
          <a:p>
            <a:pPr algn="ctr">
              <a:spcAft>
                <a:spcPts val="0"/>
              </a:spcAft>
            </a:pPr>
            <a:endParaRPr lang="ru-RU" sz="2000" b="1" dirty="0">
              <a:solidFill>
                <a:srgbClr val="547094"/>
              </a:solidFill>
              <a:latin typeface=" arial narrow"/>
              <a:cs typeface="Arial" panose="020B0604020202020204" pitchFamily="34" charset="0"/>
            </a:endParaRPr>
          </a:p>
        </p:txBody>
      </p:sp>
      <p:cxnSp>
        <p:nvCxnSpPr>
          <p:cNvPr id="20" name="Google Shape;123;p3">
            <a:extLst>
              <a:ext uri="{FF2B5EF4-FFF2-40B4-BE49-F238E27FC236}">
                <a16:creationId xmlns:a16="http://schemas.microsoft.com/office/drawing/2014/main" id="{081E6B87-773A-49CA-B80D-33C6E8DBC980}"/>
              </a:ext>
            </a:extLst>
          </p:cNvPr>
          <p:cNvCxnSpPr>
            <a:cxnSpLocks/>
          </p:cNvCxnSpPr>
          <p:nvPr/>
        </p:nvCxnSpPr>
        <p:spPr>
          <a:xfrm>
            <a:off x="0" y="642116"/>
            <a:ext cx="12192000" cy="1"/>
          </a:xfrm>
          <a:prstGeom prst="straightConnector1">
            <a:avLst/>
          </a:prstGeom>
          <a:noFill/>
          <a:ln w="28575" cap="flat" cmpd="sng">
            <a:solidFill>
              <a:srgbClr val="2AB0EF"/>
            </a:solidFill>
            <a:prstDash val="solid"/>
            <a:round/>
            <a:headEnd type="none" w="sm" len="sm"/>
            <a:tailEnd type="none" w="sm" len="sm"/>
          </a:ln>
        </p:spPr>
      </p:cxnSp>
      <p:sp>
        <p:nvSpPr>
          <p:cNvPr id="24" name="Прямоугольник 23">
            <a:extLst>
              <a:ext uri="{FF2B5EF4-FFF2-40B4-BE49-F238E27FC236}">
                <a16:creationId xmlns:a16="http://schemas.microsoft.com/office/drawing/2014/main" id="{89395961-E29F-46EC-93D1-9303B4EF593C}"/>
              </a:ext>
            </a:extLst>
          </p:cNvPr>
          <p:cNvSpPr/>
          <p:nvPr/>
        </p:nvSpPr>
        <p:spPr>
          <a:xfrm>
            <a:off x="3828507" y="895057"/>
            <a:ext cx="4839786" cy="369332"/>
          </a:xfrm>
          <a:prstGeom prst="rect">
            <a:avLst/>
          </a:prstGeom>
        </p:spPr>
        <p:txBody>
          <a:bodyPr wrap="none">
            <a:spAutoFit/>
          </a:bodyPr>
          <a:lstStyle/>
          <a:p>
            <a:pPr>
              <a:defRPr/>
            </a:pPr>
            <a:r>
              <a:rPr lang="kk-KZ" b="1" dirty="0">
                <a:solidFill>
                  <a:srgbClr val="003F7E"/>
                </a:solidFill>
                <a:latin typeface="Arial Narrow" panose="020B0606020202030204" pitchFamily="34" charset="0"/>
              </a:rPr>
              <a:t>ЕҢБЕК ҚАУІПСІЗДІГІ ЖӘНЕ ЕҢБЕКТІ ҚОРҒАУ ДЕГЕН НЕ?</a:t>
            </a:r>
          </a:p>
        </p:txBody>
      </p:sp>
      <p:sp>
        <p:nvSpPr>
          <p:cNvPr id="11" name="TextBox 10">
            <a:extLst>
              <a:ext uri="{FF2B5EF4-FFF2-40B4-BE49-F238E27FC236}">
                <a16:creationId xmlns:a16="http://schemas.microsoft.com/office/drawing/2014/main" id="{2F327ACF-10F3-4651-820D-8A700C42D091}"/>
              </a:ext>
            </a:extLst>
          </p:cNvPr>
          <p:cNvSpPr txBox="1"/>
          <p:nvPr/>
        </p:nvSpPr>
        <p:spPr>
          <a:xfrm>
            <a:off x="378931" y="66645"/>
            <a:ext cx="2244197" cy="523220"/>
          </a:xfrm>
          <a:prstGeom prst="rect">
            <a:avLst/>
          </a:prstGeom>
          <a:noFill/>
        </p:spPr>
        <p:txBody>
          <a:bodyPr wrap="square" rtlCol="0">
            <a:spAutoFit/>
          </a:bodyPr>
          <a:lstStyle/>
          <a:p>
            <a:r>
              <a:rPr lang="en-US" sz="1400" dirty="0">
                <a:solidFill>
                  <a:schemeClr val="bg1"/>
                </a:solidFill>
              </a:rPr>
              <a:t>HEALTH SAFETY ENVIRONMENT</a:t>
            </a:r>
            <a:endParaRPr lang="ru-RU" sz="1400" dirty="0">
              <a:solidFill>
                <a:schemeClr val="bg1"/>
              </a:solidFill>
            </a:endParaRPr>
          </a:p>
        </p:txBody>
      </p:sp>
      <p:sp>
        <p:nvSpPr>
          <p:cNvPr id="2" name="Прямоугольник 1">
            <a:extLst>
              <a:ext uri="{FF2B5EF4-FFF2-40B4-BE49-F238E27FC236}">
                <a16:creationId xmlns:a16="http://schemas.microsoft.com/office/drawing/2014/main" id="{AE04DF4D-2385-40EB-9A2C-E24268867001}"/>
              </a:ext>
            </a:extLst>
          </p:cNvPr>
          <p:cNvSpPr/>
          <p:nvPr/>
        </p:nvSpPr>
        <p:spPr>
          <a:xfrm>
            <a:off x="3862387" y="1685047"/>
            <a:ext cx="4772025" cy="1477328"/>
          </a:xfrm>
          <a:prstGeom prst="rect">
            <a:avLst/>
          </a:prstGeom>
        </p:spPr>
        <p:txBody>
          <a:bodyPr wrap="square">
            <a:spAutoFit/>
          </a:bodyPr>
          <a:lstStyle/>
          <a:p>
            <a:pPr algn="just"/>
            <a:r>
              <a:rPr lang="kk-KZ" dirty="0">
                <a:solidFill>
                  <a:schemeClr val="accent1">
                    <a:lumMod val="50000"/>
                  </a:schemeClr>
                </a:solidFill>
                <a:latin typeface="Arial Narrow" panose="020B0606020202030204" pitchFamily="34" charset="0"/>
              </a:rPr>
              <a:t>Еңбек қауіпсіздігі – еңбек қызметі процесінде жұмыскерлерге зиянды немесе қауіпті өндірістік факторлардың әсерін болдырмайтын іс-шаралар кешенімен қамтамасыз етілген жұмыскерлердің қорғалу жай-күйі.</a:t>
            </a:r>
          </a:p>
        </p:txBody>
      </p:sp>
      <p:sp>
        <p:nvSpPr>
          <p:cNvPr id="21" name="Прямоугольник 20">
            <a:extLst>
              <a:ext uri="{FF2B5EF4-FFF2-40B4-BE49-F238E27FC236}">
                <a16:creationId xmlns:a16="http://schemas.microsoft.com/office/drawing/2014/main" id="{E442297F-1D26-4693-92DE-E1A9906A0489}"/>
              </a:ext>
            </a:extLst>
          </p:cNvPr>
          <p:cNvSpPr/>
          <p:nvPr/>
        </p:nvSpPr>
        <p:spPr>
          <a:xfrm>
            <a:off x="3790407" y="1539371"/>
            <a:ext cx="4915986" cy="1940177"/>
          </a:xfrm>
          <a:prstGeom prst="rect">
            <a:avLst/>
          </a:prstGeom>
          <a:noFill/>
          <a:ln w="2222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2" name="Прямоугольник 21">
            <a:extLst>
              <a:ext uri="{FF2B5EF4-FFF2-40B4-BE49-F238E27FC236}">
                <a16:creationId xmlns:a16="http://schemas.microsoft.com/office/drawing/2014/main" id="{7E838FD1-F143-4F58-BFCE-3F3974B3F029}"/>
              </a:ext>
            </a:extLst>
          </p:cNvPr>
          <p:cNvSpPr/>
          <p:nvPr/>
        </p:nvSpPr>
        <p:spPr>
          <a:xfrm>
            <a:off x="771525" y="3857919"/>
            <a:ext cx="4915986" cy="1799930"/>
          </a:xfrm>
          <a:prstGeom prst="rect">
            <a:avLst/>
          </a:prstGeom>
          <a:noFill/>
          <a:ln w="2222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угольник 4">
            <a:extLst>
              <a:ext uri="{FF2B5EF4-FFF2-40B4-BE49-F238E27FC236}">
                <a16:creationId xmlns:a16="http://schemas.microsoft.com/office/drawing/2014/main" id="{AE5E442E-335D-4FDF-8002-6ED0A052C6EB}"/>
              </a:ext>
            </a:extLst>
          </p:cNvPr>
          <p:cNvSpPr/>
          <p:nvPr/>
        </p:nvSpPr>
        <p:spPr>
          <a:xfrm>
            <a:off x="771523" y="4203109"/>
            <a:ext cx="4724400" cy="923330"/>
          </a:xfrm>
          <a:prstGeom prst="rect">
            <a:avLst/>
          </a:prstGeom>
        </p:spPr>
        <p:txBody>
          <a:bodyPr wrap="square">
            <a:spAutoFit/>
          </a:bodyPr>
          <a:lstStyle/>
          <a:p>
            <a:pPr algn="just"/>
            <a:r>
              <a:rPr lang="kk-KZ" b="1" dirty="0">
                <a:solidFill>
                  <a:schemeClr val="accent1">
                    <a:lumMod val="50000"/>
                  </a:schemeClr>
                </a:solidFill>
                <a:latin typeface="Arial Narrow" panose="020B0606020202030204" pitchFamily="34" charset="0"/>
              </a:rPr>
              <a:t>Қауіпті өндірістік фактор – еңбекке қабілеттіліктің уақытша немесе тұрақты жоғалуына әкелуі мүмкін.</a:t>
            </a:r>
          </a:p>
        </p:txBody>
      </p:sp>
      <p:sp>
        <p:nvSpPr>
          <p:cNvPr id="14" name="Прямоугольник 13">
            <a:extLst>
              <a:ext uri="{FF2B5EF4-FFF2-40B4-BE49-F238E27FC236}">
                <a16:creationId xmlns:a16="http://schemas.microsoft.com/office/drawing/2014/main" id="{BB88EA43-8B52-40E5-96AD-D7BB40F66380}"/>
              </a:ext>
            </a:extLst>
          </p:cNvPr>
          <p:cNvSpPr/>
          <p:nvPr/>
        </p:nvSpPr>
        <p:spPr>
          <a:xfrm>
            <a:off x="6504491" y="3857919"/>
            <a:ext cx="4915986" cy="1799930"/>
          </a:xfrm>
          <a:prstGeom prst="rect">
            <a:avLst/>
          </a:prstGeom>
          <a:noFill/>
          <a:ln w="2222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Прямоугольник 5">
            <a:extLst>
              <a:ext uri="{FF2B5EF4-FFF2-40B4-BE49-F238E27FC236}">
                <a16:creationId xmlns:a16="http://schemas.microsoft.com/office/drawing/2014/main" id="{7FC3787C-0896-4CC8-8F41-85F353F56179}"/>
              </a:ext>
            </a:extLst>
          </p:cNvPr>
          <p:cNvSpPr/>
          <p:nvPr/>
        </p:nvSpPr>
        <p:spPr>
          <a:xfrm>
            <a:off x="6504492" y="4031612"/>
            <a:ext cx="4915984" cy="1200329"/>
          </a:xfrm>
          <a:prstGeom prst="rect">
            <a:avLst/>
          </a:prstGeom>
        </p:spPr>
        <p:txBody>
          <a:bodyPr wrap="square">
            <a:spAutoFit/>
          </a:bodyPr>
          <a:lstStyle/>
          <a:p>
            <a:pPr algn="just"/>
            <a:r>
              <a:rPr lang="kk-KZ" b="1" dirty="0">
                <a:solidFill>
                  <a:schemeClr val="accent1">
                    <a:lumMod val="50000"/>
                  </a:schemeClr>
                </a:solidFill>
                <a:latin typeface="Arial Narrow" panose="020B0606020202030204" pitchFamily="34" charset="0"/>
              </a:rPr>
              <a:t>Зиянды өндірістік фактор – ауруға, еңбекке қабілеттіліктің төмендеуіне немесе ұрпақ денсаулығына теріс әсерге әкелуі мүмкін.</a:t>
            </a:r>
          </a:p>
        </p:txBody>
      </p:sp>
      <p:pic>
        <p:nvPicPr>
          <p:cNvPr id="4" name="Рисунок 3">
            <a:extLst>
              <a:ext uri="{FF2B5EF4-FFF2-40B4-BE49-F238E27FC236}">
                <a16:creationId xmlns:a16="http://schemas.microsoft.com/office/drawing/2014/main" id="{88410072-C021-4F32-11D8-8D1BCC686223}"/>
              </a:ext>
            </a:extLst>
          </p:cNvPr>
          <p:cNvPicPr>
            <a:picLocks noChangeAspect="1"/>
          </p:cNvPicPr>
          <p:nvPr/>
        </p:nvPicPr>
        <p:blipFill>
          <a:blip r:embed="rId4"/>
          <a:stretch>
            <a:fillRect/>
          </a:stretch>
        </p:blipFill>
        <p:spPr>
          <a:xfrm>
            <a:off x="11176706" y="50696"/>
            <a:ext cx="1015294" cy="883895"/>
          </a:xfrm>
          <a:prstGeom prst="rect">
            <a:avLst/>
          </a:prstGeom>
        </p:spPr>
      </p:pic>
    </p:spTree>
    <p:custDataLst>
      <p:tags r:id="rId1"/>
    </p:custDataLst>
    <p:extLst>
      <p:ext uri="{BB962C8B-B14F-4D97-AF65-F5344CB8AC3E}">
        <p14:creationId xmlns:p14="http://schemas.microsoft.com/office/powerpoint/2010/main" val="8483969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Google Shape;121;p3">
            <a:extLst>
              <a:ext uri="{FF2B5EF4-FFF2-40B4-BE49-F238E27FC236}">
                <a16:creationId xmlns:a16="http://schemas.microsoft.com/office/drawing/2014/main" id="{10FC2256-A40A-41FB-8BFE-EA51BEAAAAD8}"/>
              </a:ext>
            </a:extLst>
          </p:cNvPr>
          <p:cNvSpPr/>
          <p:nvPr/>
        </p:nvSpPr>
        <p:spPr>
          <a:xfrm>
            <a:off x="95838" y="60332"/>
            <a:ext cx="1973107" cy="529533"/>
          </a:xfrm>
          <a:prstGeom prst="roundRect">
            <a:avLst>
              <a:gd name="adj" fmla="val 50000"/>
            </a:avLst>
          </a:prstGeom>
          <a:gradFill>
            <a:gsLst>
              <a:gs pos="0">
                <a:schemeClr val="dk2"/>
              </a:gs>
              <a:gs pos="100000">
                <a:srgbClr val="2AB0EF"/>
              </a:gs>
            </a:gsLst>
            <a:lin ang="27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Narrow" panose="020B0606020202030204" pitchFamily="34" charset="0"/>
              <a:ea typeface="Arial"/>
              <a:cs typeface="Arial"/>
              <a:sym typeface="Arial"/>
            </a:endParaRPr>
          </a:p>
        </p:txBody>
      </p:sp>
      <p:sp>
        <p:nvSpPr>
          <p:cNvPr id="3" name="Прямоугольник 2">
            <a:extLst>
              <a:ext uri="{FF2B5EF4-FFF2-40B4-BE49-F238E27FC236}">
                <a16:creationId xmlns:a16="http://schemas.microsoft.com/office/drawing/2014/main" id="{3353705C-F4A3-4E1E-B86F-FC033C8BBF93}"/>
              </a:ext>
            </a:extLst>
          </p:cNvPr>
          <p:cNvSpPr/>
          <p:nvPr/>
        </p:nvSpPr>
        <p:spPr>
          <a:xfrm>
            <a:off x="2419927" y="169479"/>
            <a:ext cx="7499927" cy="646331"/>
          </a:xfrm>
          <a:prstGeom prst="rect">
            <a:avLst/>
          </a:prstGeom>
        </p:spPr>
        <p:txBody>
          <a:bodyPr wrap="square">
            <a:spAutoFit/>
          </a:bodyPr>
          <a:lstStyle/>
          <a:p>
            <a:pPr algn="ctr">
              <a:spcAft>
                <a:spcPts val="0"/>
              </a:spcAft>
            </a:pPr>
            <a:r>
              <a:rPr lang="kk-KZ" sz="1600" b="1" dirty="0">
                <a:solidFill>
                  <a:srgbClr val="547094"/>
                </a:solidFill>
                <a:latin typeface=" arial narrow"/>
                <a:cs typeface="Arial" panose="020B0604020202020204" pitchFamily="34" charset="0"/>
              </a:rPr>
              <a:t>Еңбек қауіпсіздігі және еңбекті қорғау мәселелері бойынша кәсіби құзыреттерді дамыту</a:t>
            </a:r>
          </a:p>
          <a:p>
            <a:pPr algn="ctr">
              <a:spcAft>
                <a:spcPts val="0"/>
              </a:spcAft>
            </a:pPr>
            <a:endParaRPr lang="ru-RU" sz="2000" b="1" dirty="0">
              <a:solidFill>
                <a:srgbClr val="547094"/>
              </a:solidFill>
              <a:latin typeface=" arial narrow"/>
              <a:cs typeface="Arial" panose="020B0604020202020204" pitchFamily="34" charset="0"/>
            </a:endParaRPr>
          </a:p>
        </p:txBody>
      </p:sp>
      <p:cxnSp>
        <p:nvCxnSpPr>
          <p:cNvPr id="20" name="Google Shape;123;p3">
            <a:extLst>
              <a:ext uri="{FF2B5EF4-FFF2-40B4-BE49-F238E27FC236}">
                <a16:creationId xmlns:a16="http://schemas.microsoft.com/office/drawing/2014/main" id="{081E6B87-773A-49CA-B80D-33C6E8DBC980}"/>
              </a:ext>
            </a:extLst>
          </p:cNvPr>
          <p:cNvCxnSpPr>
            <a:cxnSpLocks/>
          </p:cNvCxnSpPr>
          <p:nvPr/>
        </p:nvCxnSpPr>
        <p:spPr>
          <a:xfrm>
            <a:off x="0" y="642116"/>
            <a:ext cx="12192000" cy="1"/>
          </a:xfrm>
          <a:prstGeom prst="straightConnector1">
            <a:avLst/>
          </a:prstGeom>
          <a:noFill/>
          <a:ln w="28575" cap="flat" cmpd="sng">
            <a:solidFill>
              <a:srgbClr val="2AB0EF"/>
            </a:solidFill>
            <a:prstDash val="solid"/>
            <a:round/>
            <a:headEnd type="none" w="sm" len="sm"/>
            <a:tailEnd type="none" w="sm" len="sm"/>
          </a:ln>
        </p:spPr>
      </p:cxnSp>
      <p:sp>
        <p:nvSpPr>
          <p:cNvPr id="24" name="Прямоугольник 23">
            <a:extLst>
              <a:ext uri="{FF2B5EF4-FFF2-40B4-BE49-F238E27FC236}">
                <a16:creationId xmlns:a16="http://schemas.microsoft.com/office/drawing/2014/main" id="{89395961-E29F-46EC-93D1-9303B4EF593C}"/>
              </a:ext>
            </a:extLst>
          </p:cNvPr>
          <p:cNvSpPr/>
          <p:nvPr/>
        </p:nvSpPr>
        <p:spPr>
          <a:xfrm>
            <a:off x="3726326" y="1365678"/>
            <a:ext cx="5556329" cy="369332"/>
          </a:xfrm>
          <a:prstGeom prst="rect">
            <a:avLst/>
          </a:prstGeom>
        </p:spPr>
        <p:txBody>
          <a:bodyPr wrap="none">
            <a:spAutoFit/>
          </a:bodyPr>
          <a:lstStyle/>
          <a:p>
            <a:pPr>
              <a:defRPr/>
            </a:pPr>
            <a:r>
              <a:rPr lang="kk-KZ" dirty="0">
                <a:solidFill>
                  <a:srgbClr val="003F7E"/>
                </a:solidFill>
                <a:latin typeface="Arial Narrow" panose="020B0606020202030204" pitchFamily="34" charset="0"/>
              </a:rPr>
              <a:t>ЗИЯНДЫ ЖӘНЕ ҚАУІПТІ ӨНДІРІСТІК ФАКТОРЛАР</a:t>
            </a:r>
          </a:p>
        </p:txBody>
      </p:sp>
      <p:sp>
        <p:nvSpPr>
          <p:cNvPr id="11" name="TextBox 10">
            <a:extLst>
              <a:ext uri="{FF2B5EF4-FFF2-40B4-BE49-F238E27FC236}">
                <a16:creationId xmlns:a16="http://schemas.microsoft.com/office/drawing/2014/main" id="{2F327ACF-10F3-4651-820D-8A700C42D091}"/>
              </a:ext>
            </a:extLst>
          </p:cNvPr>
          <p:cNvSpPr txBox="1"/>
          <p:nvPr/>
        </p:nvSpPr>
        <p:spPr>
          <a:xfrm>
            <a:off x="378931" y="66645"/>
            <a:ext cx="2244197" cy="523220"/>
          </a:xfrm>
          <a:prstGeom prst="rect">
            <a:avLst/>
          </a:prstGeom>
          <a:noFill/>
        </p:spPr>
        <p:txBody>
          <a:bodyPr wrap="square" rtlCol="0">
            <a:spAutoFit/>
          </a:bodyPr>
          <a:lstStyle/>
          <a:p>
            <a:r>
              <a:rPr lang="en-US" sz="1400" dirty="0">
                <a:solidFill>
                  <a:schemeClr val="bg1"/>
                </a:solidFill>
              </a:rPr>
              <a:t>HEALTH SAFETY ENVIRONMENT</a:t>
            </a:r>
            <a:endParaRPr lang="ru-RU" sz="1400" dirty="0">
              <a:solidFill>
                <a:schemeClr val="bg1"/>
              </a:solidFill>
            </a:endParaRPr>
          </a:p>
        </p:txBody>
      </p:sp>
      <p:sp>
        <p:nvSpPr>
          <p:cNvPr id="21" name="Прямоугольник 20">
            <a:extLst>
              <a:ext uri="{FF2B5EF4-FFF2-40B4-BE49-F238E27FC236}">
                <a16:creationId xmlns:a16="http://schemas.microsoft.com/office/drawing/2014/main" id="{E442297F-1D26-4693-92DE-E1A9906A0489}"/>
              </a:ext>
            </a:extLst>
          </p:cNvPr>
          <p:cNvSpPr/>
          <p:nvPr/>
        </p:nvSpPr>
        <p:spPr>
          <a:xfrm>
            <a:off x="3726325" y="1200151"/>
            <a:ext cx="5556329" cy="809624"/>
          </a:xfrm>
          <a:prstGeom prst="rect">
            <a:avLst/>
          </a:prstGeom>
          <a:noFill/>
          <a:ln w="2222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7" name="Рисунок 6">
            <a:extLst>
              <a:ext uri="{FF2B5EF4-FFF2-40B4-BE49-F238E27FC236}">
                <a16:creationId xmlns:a16="http://schemas.microsoft.com/office/drawing/2014/main" id="{AE5F2E2D-22EA-4B58-8E57-A73FC69E8B1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97974" y="2937492"/>
            <a:ext cx="693083" cy="693083"/>
          </a:xfrm>
          <a:prstGeom prst="rect">
            <a:avLst/>
          </a:prstGeom>
          <a:effectLst>
            <a:glow>
              <a:schemeClr val="tx1"/>
            </a:glow>
            <a:outerShdw blurRad="50800" dist="50800" dir="5400000" sx="26000" sy="26000" algn="ctr" rotWithShape="0">
              <a:schemeClr val="tx1"/>
            </a:outerShdw>
          </a:effectLst>
        </p:spPr>
      </p:pic>
      <p:sp>
        <p:nvSpPr>
          <p:cNvPr id="8" name="Прямоугольник 7">
            <a:extLst>
              <a:ext uri="{FF2B5EF4-FFF2-40B4-BE49-F238E27FC236}">
                <a16:creationId xmlns:a16="http://schemas.microsoft.com/office/drawing/2014/main" id="{38D45336-FF0A-46F7-81E8-6DEC8727684A}"/>
              </a:ext>
            </a:extLst>
          </p:cNvPr>
          <p:cNvSpPr/>
          <p:nvPr/>
        </p:nvSpPr>
        <p:spPr>
          <a:xfrm>
            <a:off x="5256492" y="3118857"/>
            <a:ext cx="2495996" cy="369332"/>
          </a:xfrm>
          <a:prstGeom prst="rect">
            <a:avLst/>
          </a:prstGeom>
        </p:spPr>
        <p:txBody>
          <a:bodyPr wrap="square">
            <a:spAutoFit/>
          </a:bodyPr>
          <a:lstStyle/>
          <a:p>
            <a:pPr>
              <a:defRPr/>
            </a:pPr>
            <a:r>
              <a:rPr lang="kk-KZ" dirty="0">
                <a:solidFill>
                  <a:srgbClr val="003F7E"/>
                </a:solidFill>
                <a:latin typeface="Arial Narrow" panose="020B0606020202030204" pitchFamily="34" charset="0"/>
              </a:rPr>
              <a:t>ФИЗИКАЛЫҚ</a:t>
            </a:r>
          </a:p>
        </p:txBody>
      </p:sp>
      <p:sp>
        <p:nvSpPr>
          <p:cNvPr id="17" name="Прямоугольник 16">
            <a:extLst>
              <a:ext uri="{FF2B5EF4-FFF2-40B4-BE49-F238E27FC236}">
                <a16:creationId xmlns:a16="http://schemas.microsoft.com/office/drawing/2014/main" id="{368B480F-25F4-4ACE-8708-D6EC529ABB2D}"/>
              </a:ext>
            </a:extLst>
          </p:cNvPr>
          <p:cNvSpPr/>
          <p:nvPr/>
        </p:nvSpPr>
        <p:spPr>
          <a:xfrm>
            <a:off x="5314296" y="3871719"/>
            <a:ext cx="1563408" cy="369332"/>
          </a:xfrm>
          <a:prstGeom prst="rect">
            <a:avLst/>
          </a:prstGeom>
        </p:spPr>
        <p:txBody>
          <a:bodyPr wrap="square">
            <a:spAutoFit/>
          </a:bodyPr>
          <a:lstStyle/>
          <a:p>
            <a:pPr>
              <a:defRPr/>
            </a:pPr>
            <a:r>
              <a:rPr lang="kk-KZ" dirty="0">
                <a:solidFill>
                  <a:srgbClr val="003F7E"/>
                </a:solidFill>
                <a:latin typeface="Arial Narrow" panose="020B0606020202030204" pitchFamily="34" charset="0"/>
              </a:rPr>
              <a:t>ХИМИЯЛЫҚ</a:t>
            </a:r>
          </a:p>
        </p:txBody>
      </p:sp>
      <p:sp>
        <p:nvSpPr>
          <p:cNvPr id="18" name="Прямоугольник 17">
            <a:extLst>
              <a:ext uri="{FF2B5EF4-FFF2-40B4-BE49-F238E27FC236}">
                <a16:creationId xmlns:a16="http://schemas.microsoft.com/office/drawing/2014/main" id="{F034934B-5C00-43B1-BEB8-13D3EE553D67}"/>
              </a:ext>
            </a:extLst>
          </p:cNvPr>
          <p:cNvSpPr/>
          <p:nvPr/>
        </p:nvSpPr>
        <p:spPr>
          <a:xfrm>
            <a:off x="5217738" y="4637402"/>
            <a:ext cx="2019954" cy="369332"/>
          </a:xfrm>
          <a:prstGeom prst="rect">
            <a:avLst/>
          </a:prstGeom>
        </p:spPr>
        <p:txBody>
          <a:bodyPr wrap="square">
            <a:spAutoFit/>
          </a:bodyPr>
          <a:lstStyle/>
          <a:p>
            <a:pPr>
              <a:defRPr/>
            </a:pPr>
            <a:r>
              <a:rPr lang="kk-KZ" dirty="0">
                <a:solidFill>
                  <a:srgbClr val="003F7E"/>
                </a:solidFill>
                <a:latin typeface="Arial Narrow" panose="020B0606020202030204" pitchFamily="34" charset="0"/>
              </a:rPr>
              <a:t>БИОЛОГИЯЛЫҚ</a:t>
            </a:r>
          </a:p>
        </p:txBody>
      </p:sp>
      <p:sp>
        <p:nvSpPr>
          <p:cNvPr id="9" name="Прямоугольник 8">
            <a:extLst>
              <a:ext uri="{FF2B5EF4-FFF2-40B4-BE49-F238E27FC236}">
                <a16:creationId xmlns:a16="http://schemas.microsoft.com/office/drawing/2014/main" id="{03382A5A-7098-4A67-B98D-AB88CDCC97C4}"/>
              </a:ext>
            </a:extLst>
          </p:cNvPr>
          <p:cNvSpPr/>
          <p:nvPr/>
        </p:nvSpPr>
        <p:spPr>
          <a:xfrm>
            <a:off x="5117083" y="5452977"/>
            <a:ext cx="2170787" cy="369332"/>
          </a:xfrm>
          <a:prstGeom prst="rect">
            <a:avLst/>
          </a:prstGeom>
        </p:spPr>
        <p:txBody>
          <a:bodyPr wrap="none">
            <a:spAutoFit/>
          </a:bodyPr>
          <a:lstStyle/>
          <a:p>
            <a:pPr>
              <a:defRPr/>
            </a:pPr>
            <a:r>
              <a:rPr lang="kk-KZ" dirty="0">
                <a:solidFill>
                  <a:srgbClr val="003F7E"/>
                </a:solidFill>
                <a:latin typeface="Arial Narrow" panose="020B0606020202030204" pitchFamily="34" charset="0"/>
              </a:rPr>
              <a:t>ПСИХОФИЗИКАЛЫҚ</a:t>
            </a:r>
          </a:p>
        </p:txBody>
      </p:sp>
      <p:pic>
        <p:nvPicPr>
          <p:cNvPr id="13" name="Рисунок 12">
            <a:extLst>
              <a:ext uri="{FF2B5EF4-FFF2-40B4-BE49-F238E27FC236}">
                <a16:creationId xmlns:a16="http://schemas.microsoft.com/office/drawing/2014/main" id="{59611BDD-AC59-4900-97C9-E0AFFE45504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89228" y="3811939"/>
            <a:ext cx="501713" cy="501713"/>
          </a:xfrm>
          <a:prstGeom prst="rect">
            <a:avLst/>
          </a:prstGeom>
        </p:spPr>
      </p:pic>
      <p:pic>
        <p:nvPicPr>
          <p:cNvPr id="16" name="Рисунок 15">
            <a:extLst>
              <a:ext uri="{FF2B5EF4-FFF2-40B4-BE49-F238E27FC236}">
                <a16:creationId xmlns:a16="http://schemas.microsoft.com/office/drawing/2014/main" id="{C36395C7-8473-466D-AD97-670AAB66B54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12563" y="4637402"/>
            <a:ext cx="479850" cy="479850"/>
          </a:xfrm>
          <a:prstGeom prst="rect">
            <a:avLst/>
          </a:prstGeom>
        </p:spPr>
      </p:pic>
      <p:pic>
        <p:nvPicPr>
          <p:cNvPr id="25" name="Рисунок 24">
            <a:extLst>
              <a:ext uri="{FF2B5EF4-FFF2-40B4-BE49-F238E27FC236}">
                <a16:creationId xmlns:a16="http://schemas.microsoft.com/office/drawing/2014/main" id="{67810632-D72C-4EC3-8C29-08E550AD494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879545" y="5441002"/>
            <a:ext cx="520338" cy="520338"/>
          </a:xfrm>
          <a:prstGeom prst="rect">
            <a:avLst/>
          </a:prstGeom>
        </p:spPr>
      </p:pic>
      <p:sp>
        <p:nvSpPr>
          <p:cNvPr id="26" name="Прямоугольник 25">
            <a:extLst>
              <a:ext uri="{FF2B5EF4-FFF2-40B4-BE49-F238E27FC236}">
                <a16:creationId xmlns:a16="http://schemas.microsoft.com/office/drawing/2014/main" id="{E1C7A41C-3E2A-4FC2-A56D-90449B719065}"/>
              </a:ext>
            </a:extLst>
          </p:cNvPr>
          <p:cNvSpPr/>
          <p:nvPr/>
        </p:nvSpPr>
        <p:spPr>
          <a:xfrm>
            <a:off x="3726326" y="2867024"/>
            <a:ext cx="5556328" cy="3348859"/>
          </a:xfrm>
          <a:prstGeom prst="rect">
            <a:avLst/>
          </a:prstGeom>
          <a:noFill/>
          <a:ln w="2222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7" name="Стрелка: вниз 26">
            <a:extLst>
              <a:ext uri="{FF2B5EF4-FFF2-40B4-BE49-F238E27FC236}">
                <a16:creationId xmlns:a16="http://schemas.microsoft.com/office/drawing/2014/main" id="{5241BD32-6F7F-4E01-AB2E-999B57683201}"/>
              </a:ext>
            </a:extLst>
          </p:cNvPr>
          <p:cNvSpPr/>
          <p:nvPr/>
        </p:nvSpPr>
        <p:spPr>
          <a:xfrm>
            <a:off x="6247314" y="2133354"/>
            <a:ext cx="514350" cy="575292"/>
          </a:xfrm>
          <a:prstGeom prst="downArrow">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Прямоугольник 1">
            <a:extLst>
              <a:ext uri="{FF2B5EF4-FFF2-40B4-BE49-F238E27FC236}">
                <a16:creationId xmlns:a16="http://schemas.microsoft.com/office/drawing/2014/main" id="{45FC0018-7F89-4765-84D6-6AB49EB38726}"/>
              </a:ext>
            </a:extLst>
          </p:cNvPr>
          <p:cNvSpPr/>
          <p:nvPr/>
        </p:nvSpPr>
        <p:spPr>
          <a:xfrm>
            <a:off x="9626592" y="5846551"/>
            <a:ext cx="2267544" cy="369332"/>
          </a:xfrm>
          <a:prstGeom prst="rect">
            <a:avLst/>
          </a:prstGeom>
        </p:spPr>
        <p:txBody>
          <a:bodyPr wrap="none">
            <a:spAutoFit/>
          </a:bodyPr>
          <a:lstStyle/>
          <a:p>
            <a:r>
              <a:rPr lang="kk-KZ" dirty="0"/>
              <a:t>МЕМСТ (12.0.003-2015) </a:t>
            </a:r>
          </a:p>
        </p:txBody>
      </p:sp>
      <p:pic>
        <p:nvPicPr>
          <p:cNvPr id="4" name="Рисунок 3">
            <a:extLst>
              <a:ext uri="{FF2B5EF4-FFF2-40B4-BE49-F238E27FC236}">
                <a16:creationId xmlns:a16="http://schemas.microsoft.com/office/drawing/2014/main" id="{13CA5C71-8587-4404-2C18-BFEDFD98879C}"/>
              </a:ext>
            </a:extLst>
          </p:cNvPr>
          <p:cNvPicPr>
            <a:picLocks noChangeAspect="1"/>
          </p:cNvPicPr>
          <p:nvPr/>
        </p:nvPicPr>
        <p:blipFill>
          <a:blip r:embed="rId8"/>
          <a:stretch>
            <a:fillRect/>
          </a:stretch>
        </p:blipFill>
        <p:spPr>
          <a:xfrm>
            <a:off x="11176706" y="50696"/>
            <a:ext cx="1015294" cy="883895"/>
          </a:xfrm>
          <a:prstGeom prst="rect">
            <a:avLst/>
          </a:prstGeom>
        </p:spPr>
      </p:pic>
    </p:spTree>
    <p:custDataLst>
      <p:tags r:id="rId1"/>
    </p:custDataLst>
    <p:extLst>
      <p:ext uri="{BB962C8B-B14F-4D97-AF65-F5344CB8AC3E}">
        <p14:creationId xmlns:p14="http://schemas.microsoft.com/office/powerpoint/2010/main" val="275685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Google Shape;121;p3">
            <a:extLst>
              <a:ext uri="{FF2B5EF4-FFF2-40B4-BE49-F238E27FC236}">
                <a16:creationId xmlns:a16="http://schemas.microsoft.com/office/drawing/2014/main" id="{10FC2256-A40A-41FB-8BFE-EA51BEAAAAD8}"/>
              </a:ext>
            </a:extLst>
          </p:cNvPr>
          <p:cNvSpPr/>
          <p:nvPr/>
        </p:nvSpPr>
        <p:spPr>
          <a:xfrm>
            <a:off x="95838" y="60332"/>
            <a:ext cx="1973107" cy="529533"/>
          </a:xfrm>
          <a:prstGeom prst="roundRect">
            <a:avLst>
              <a:gd name="adj" fmla="val 50000"/>
            </a:avLst>
          </a:prstGeom>
          <a:gradFill>
            <a:gsLst>
              <a:gs pos="0">
                <a:schemeClr val="dk2"/>
              </a:gs>
              <a:gs pos="100000">
                <a:srgbClr val="2AB0EF"/>
              </a:gs>
            </a:gsLst>
            <a:lin ang="27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Narrow" panose="020B0606020202030204" pitchFamily="34" charset="0"/>
              <a:ea typeface="Arial"/>
              <a:cs typeface="Arial"/>
              <a:sym typeface="Arial"/>
            </a:endParaRPr>
          </a:p>
        </p:txBody>
      </p:sp>
      <p:sp>
        <p:nvSpPr>
          <p:cNvPr id="3" name="Прямоугольник 2">
            <a:extLst>
              <a:ext uri="{FF2B5EF4-FFF2-40B4-BE49-F238E27FC236}">
                <a16:creationId xmlns:a16="http://schemas.microsoft.com/office/drawing/2014/main" id="{3353705C-F4A3-4E1E-B86F-FC033C8BBF93}"/>
              </a:ext>
            </a:extLst>
          </p:cNvPr>
          <p:cNvSpPr/>
          <p:nvPr/>
        </p:nvSpPr>
        <p:spPr>
          <a:xfrm>
            <a:off x="2419927" y="169479"/>
            <a:ext cx="7499927" cy="646331"/>
          </a:xfrm>
          <a:prstGeom prst="rect">
            <a:avLst/>
          </a:prstGeom>
        </p:spPr>
        <p:txBody>
          <a:bodyPr wrap="square">
            <a:spAutoFit/>
          </a:bodyPr>
          <a:lstStyle/>
          <a:p>
            <a:pPr algn="ctr">
              <a:spcAft>
                <a:spcPts val="0"/>
              </a:spcAft>
            </a:pPr>
            <a:r>
              <a:rPr lang="kk-KZ" sz="1600" b="1" dirty="0">
                <a:solidFill>
                  <a:srgbClr val="547094"/>
                </a:solidFill>
                <a:latin typeface=" arial narrow"/>
                <a:cs typeface="Arial" panose="020B0604020202020204" pitchFamily="34" charset="0"/>
              </a:rPr>
              <a:t>Еңбек қауіпсіздігі және еңбекті қорғау мәселелері бойынша кәсіби құзыреттерді дамыту</a:t>
            </a:r>
          </a:p>
          <a:p>
            <a:pPr algn="ctr">
              <a:spcAft>
                <a:spcPts val="0"/>
              </a:spcAft>
            </a:pPr>
            <a:endParaRPr lang="ru-RU" sz="2000" b="1" dirty="0">
              <a:solidFill>
                <a:srgbClr val="547094"/>
              </a:solidFill>
              <a:latin typeface=" arial narrow"/>
              <a:cs typeface="Arial" panose="020B0604020202020204" pitchFamily="34" charset="0"/>
            </a:endParaRPr>
          </a:p>
        </p:txBody>
      </p:sp>
      <p:cxnSp>
        <p:nvCxnSpPr>
          <p:cNvPr id="20" name="Google Shape;123;p3">
            <a:extLst>
              <a:ext uri="{FF2B5EF4-FFF2-40B4-BE49-F238E27FC236}">
                <a16:creationId xmlns:a16="http://schemas.microsoft.com/office/drawing/2014/main" id="{081E6B87-773A-49CA-B80D-33C6E8DBC980}"/>
              </a:ext>
            </a:extLst>
          </p:cNvPr>
          <p:cNvCxnSpPr>
            <a:cxnSpLocks/>
          </p:cNvCxnSpPr>
          <p:nvPr/>
        </p:nvCxnSpPr>
        <p:spPr>
          <a:xfrm>
            <a:off x="0" y="642116"/>
            <a:ext cx="12192000" cy="1"/>
          </a:xfrm>
          <a:prstGeom prst="straightConnector1">
            <a:avLst/>
          </a:prstGeom>
          <a:noFill/>
          <a:ln w="28575" cap="flat" cmpd="sng">
            <a:solidFill>
              <a:srgbClr val="2AB0EF"/>
            </a:solidFill>
            <a:prstDash val="solid"/>
            <a:round/>
            <a:headEnd type="none" w="sm" len="sm"/>
            <a:tailEnd type="none" w="sm" len="sm"/>
          </a:ln>
        </p:spPr>
      </p:cxnSp>
      <p:sp>
        <p:nvSpPr>
          <p:cNvPr id="11" name="TextBox 10">
            <a:extLst>
              <a:ext uri="{FF2B5EF4-FFF2-40B4-BE49-F238E27FC236}">
                <a16:creationId xmlns:a16="http://schemas.microsoft.com/office/drawing/2014/main" id="{2F327ACF-10F3-4651-820D-8A700C42D091}"/>
              </a:ext>
            </a:extLst>
          </p:cNvPr>
          <p:cNvSpPr txBox="1"/>
          <p:nvPr/>
        </p:nvSpPr>
        <p:spPr>
          <a:xfrm>
            <a:off x="378931" y="66645"/>
            <a:ext cx="2244197" cy="523220"/>
          </a:xfrm>
          <a:prstGeom prst="rect">
            <a:avLst/>
          </a:prstGeom>
          <a:noFill/>
        </p:spPr>
        <p:txBody>
          <a:bodyPr wrap="square" rtlCol="0">
            <a:spAutoFit/>
          </a:bodyPr>
          <a:lstStyle/>
          <a:p>
            <a:r>
              <a:rPr lang="en-US" sz="1400" dirty="0">
                <a:solidFill>
                  <a:schemeClr val="bg1"/>
                </a:solidFill>
              </a:rPr>
              <a:t>HEALTH SAFETY ENVIRONMENT</a:t>
            </a:r>
            <a:endParaRPr lang="ru-RU" sz="1400" dirty="0">
              <a:solidFill>
                <a:schemeClr val="bg1"/>
              </a:solidFill>
            </a:endParaRPr>
          </a:p>
        </p:txBody>
      </p:sp>
      <p:sp>
        <p:nvSpPr>
          <p:cNvPr id="22" name="AutoShape 14" descr="Купить НАВТЕКС Бинт марлевый стерильный 7м*14см. 1шт. в Алматы, цены.">
            <a:extLst>
              <a:ext uri="{FF2B5EF4-FFF2-40B4-BE49-F238E27FC236}">
                <a16:creationId xmlns:a16="http://schemas.microsoft.com/office/drawing/2014/main" id="{D6357712-9AE0-4354-9D5F-5B2E463BF1B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graphicFrame>
        <p:nvGraphicFramePr>
          <p:cNvPr id="23" name="Схема 22">
            <a:extLst>
              <a:ext uri="{FF2B5EF4-FFF2-40B4-BE49-F238E27FC236}">
                <a16:creationId xmlns:a16="http://schemas.microsoft.com/office/drawing/2014/main" id="{ED6BE343-23EB-4FB3-824C-146F1D062757}"/>
              </a:ext>
            </a:extLst>
          </p:cNvPr>
          <p:cNvGraphicFramePr/>
          <p:nvPr>
            <p:extLst>
              <p:ext uri="{D42A27DB-BD31-4B8C-83A1-F6EECF244321}">
                <p14:modId xmlns:p14="http://schemas.microsoft.com/office/powerpoint/2010/main" val="3745874877"/>
              </p:ext>
            </p:extLst>
          </p:nvPr>
        </p:nvGraphicFramePr>
        <p:xfrm>
          <a:off x="3112655" y="1838035"/>
          <a:ext cx="6095999" cy="435032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8" name="Rectangle 1">
            <a:extLst>
              <a:ext uri="{FF2B5EF4-FFF2-40B4-BE49-F238E27FC236}">
                <a16:creationId xmlns:a16="http://schemas.microsoft.com/office/drawing/2014/main" id="{BE4C89E4-998A-4F1A-B853-36DBBC1EBB0F}"/>
              </a:ext>
            </a:extLst>
          </p:cNvPr>
          <p:cNvSpPr>
            <a:spLocks noChangeArrowheads="1"/>
          </p:cNvSpPr>
          <p:nvPr/>
        </p:nvSpPr>
        <p:spPr bwMode="auto">
          <a:xfrm>
            <a:off x="4965324" y="1391558"/>
            <a:ext cx="2740558"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k-KZ" altLang="ru-RU" sz="1800" b="1" i="0" u="none" strike="noStrike" cap="none" normalizeH="0" baseline="0" dirty="0">
                <a:ln>
                  <a:noFill/>
                </a:ln>
                <a:solidFill>
                  <a:schemeClr val="accent1">
                    <a:lumMod val="75000"/>
                  </a:schemeClr>
                </a:solidFill>
                <a:effectLst/>
                <a:latin typeface="Arial" panose="020B0604020202020204" pitchFamily="34" charset="0"/>
              </a:rPr>
              <a:t>Бақылау шараларының иерархиясы</a:t>
            </a:r>
          </a:p>
        </p:txBody>
      </p:sp>
      <p:cxnSp>
        <p:nvCxnSpPr>
          <p:cNvPr id="29" name="Прямая со стрелкой 28">
            <a:extLst>
              <a:ext uri="{FF2B5EF4-FFF2-40B4-BE49-F238E27FC236}">
                <a16:creationId xmlns:a16="http://schemas.microsoft.com/office/drawing/2014/main" id="{BB8E861F-E860-41FE-88EA-60AFB03E40CD}"/>
              </a:ext>
            </a:extLst>
          </p:cNvPr>
          <p:cNvCxnSpPr>
            <a:cxnSpLocks/>
          </p:cNvCxnSpPr>
          <p:nvPr/>
        </p:nvCxnSpPr>
        <p:spPr>
          <a:xfrm flipH="1" flipV="1">
            <a:off x="3170382" y="2362200"/>
            <a:ext cx="2593110" cy="3826163"/>
          </a:xfrm>
          <a:prstGeom prst="straightConnector1">
            <a:avLst/>
          </a:prstGeom>
          <a:ln w="73025">
            <a:solidFill>
              <a:srgbClr val="00B050"/>
            </a:solidFill>
            <a:headEnd w="lg" len="lg"/>
            <a:tailEnd type="triangle"/>
          </a:ln>
        </p:spPr>
        <p:style>
          <a:lnRef idx="1">
            <a:schemeClr val="accent1"/>
          </a:lnRef>
          <a:fillRef idx="0">
            <a:schemeClr val="accent1"/>
          </a:fillRef>
          <a:effectRef idx="0">
            <a:schemeClr val="accent1"/>
          </a:effectRef>
          <a:fontRef idx="minor">
            <a:schemeClr val="tx1"/>
          </a:fontRef>
        </p:style>
      </p:cxnSp>
      <p:sp>
        <p:nvSpPr>
          <p:cNvPr id="30" name="Прямоугольник 29">
            <a:extLst>
              <a:ext uri="{FF2B5EF4-FFF2-40B4-BE49-F238E27FC236}">
                <a16:creationId xmlns:a16="http://schemas.microsoft.com/office/drawing/2014/main" id="{0793D334-3093-4C7E-B285-05976BFF950E}"/>
              </a:ext>
            </a:extLst>
          </p:cNvPr>
          <p:cNvSpPr/>
          <p:nvPr/>
        </p:nvSpPr>
        <p:spPr>
          <a:xfrm rot="3376134">
            <a:off x="3181011" y="4313295"/>
            <a:ext cx="1906548" cy="369332"/>
          </a:xfrm>
          <a:prstGeom prst="rect">
            <a:avLst/>
          </a:prstGeom>
        </p:spPr>
        <p:txBody>
          <a:bodyPr wrap="none">
            <a:spAutoFit/>
          </a:bodyPr>
          <a:lstStyle/>
          <a:p>
            <a:r>
              <a:rPr lang="kk-KZ" dirty="0"/>
              <a:t>ТИІМДІЛІК</a:t>
            </a:r>
          </a:p>
        </p:txBody>
      </p:sp>
      <p:sp>
        <p:nvSpPr>
          <p:cNvPr id="31" name="Прямоугольник 30">
            <a:extLst>
              <a:ext uri="{FF2B5EF4-FFF2-40B4-BE49-F238E27FC236}">
                <a16:creationId xmlns:a16="http://schemas.microsoft.com/office/drawing/2014/main" id="{AF9890BC-3DCC-41D7-8588-F31BA52B93E2}"/>
              </a:ext>
            </a:extLst>
          </p:cNvPr>
          <p:cNvSpPr/>
          <p:nvPr/>
        </p:nvSpPr>
        <p:spPr>
          <a:xfrm>
            <a:off x="1969477" y="837235"/>
            <a:ext cx="8229599" cy="338554"/>
          </a:xfrm>
          <a:prstGeom prst="rect">
            <a:avLst/>
          </a:prstGeom>
        </p:spPr>
        <p:txBody>
          <a:bodyPr wrap="square">
            <a:spAutoFit/>
          </a:bodyPr>
          <a:lstStyle/>
          <a:p>
            <a:r>
              <a:rPr lang="kk-KZ" sz="1600" b="1" dirty="0">
                <a:solidFill>
                  <a:schemeClr val="accent1">
                    <a:lumMod val="75000"/>
                  </a:schemeClr>
                </a:solidFill>
              </a:rPr>
              <a:t>ҚАУІПТІ ЖӘНЕ ЗИЯНДЫ ӨНДІРІСТІК ФАКТОРЛАРДЫ ЖОЮ ЖӘНЕ БАРЫНША АЗАЙТУ</a:t>
            </a:r>
          </a:p>
        </p:txBody>
      </p:sp>
      <p:cxnSp>
        <p:nvCxnSpPr>
          <p:cNvPr id="4" name="Соединитель: уступ 3">
            <a:extLst>
              <a:ext uri="{FF2B5EF4-FFF2-40B4-BE49-F238E27FC236}">
                <a16:creationId xmlns:a16="http://schemas.microsoft.com/office/drawing/2014/main" id="{94D72B46-FBBD-2038-F3CA-36EF9F9988B7}"/>
              </a:ext>
            </a:extLst>
          </p:cNvPr>
          <p:cNvCxnSpPr>
            <a:cxnSpLocks/>
          </p:cNvCxnSpPr>
          <p:nvPr/>
        </p:nvCxnSpPr>
        <p:spPr>
          <a:xfrm>
            <a:off x="7437549" y="4475408"/>
            <a:ext cx="1957589" cy="838192"/>
          </a:xfrm>
          <a:prstGeom prst="bentConnector3">
            <a:avLst>
              <a:gd name="adj1" fmla="val 50000"/>
            </a:avLst>
          </a:prstGeom>
          <a:ln w="15875"/>
        </p:spPr>
        <p:style>
          <a:lnRef idx="1">
            <a:schemeClr val="accent1"/>
          </a:lnRef>
          <a:fillRef idx="0">
            <a:schemeClr val="accent1"/>
          </a:fillRef>
          <a:effectRef idx="0">
            <a:schemeClr val="accent1"/>
          </a:effectRef>
          <a:fontRef idx="minor">
            <a:schemeClr val="tx1"/>
          </a:fontRef>
        </p:style>
      </p:cxnSp>
      <p:cxnSp>
        <p:nvCxnSpPr>
          <p:cNvPr id="7" name="Соединитель: уступ 6">
            <a:extLst>
              <a:ext uri="{FF2B5EF4-FFF2-40B4-BE49-F238E27FC236}">
                <a16:creationId xmlns:a16="http://schemas.microsoft.com/office/drawing/2014/main" id="{DC47B84C-5639-7896-CC76-6CEF76CA8451}"/>
              </a:ext>
            </a:extLst>
          </p:cNvPr>
          <p:cNvCxnSpPr>
            <a:cxnSpLocks/>
          </p:cNvCxnSpPr>
          <p:nvPr/>
        </p:nvCxnSpPr>
        <p:spPr>
          <a:xfrm flipV="1">
            <a:off x="7347397" y="5512158"/>
            <a:ext cx="2047741" cy="437881"/>
          </a:xfrm>
          <a:prstGeom prst="bentConnector3">
            <a:avLst>
              <a:gd name="adj1" fmla="val 52110"/>
            </a:avLst>
          </a:prstGeom>
          <a:ln w="15875"/>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706AD3A8-CEB2-34CE-F56C-BA8818A5249C}"/>
              </a:ext>
            </a:extLst>
          </p:cNvPr>
          <p:cNvSpPr txBox="1"/>
          <p:nvPr/>
        </p:nvSpPr>
        <p:spPr>
          <a:xfrm>
            <a:off x="9395138" y="5084767"/>
            <a:ext cx="2327768" cy="646331"/>
          </a:xfrm>
          <a:prstGeom prst="rect">
            <a:avLst/>
          </a:prstGeom>
          <a:noFill/>
        </p:spPr>
        <p:txBody>
          <a:bodyPr wrap="square" rtlCol="0">
            <a:spAutoFit/>
          </a:bodyPr>
          <a:lstStyle>
            <a:defPPr>
              <a:defRPr lang="ru-KZ"/>
            </a:defPPr>
            <a:lvl1pPr>
              <a:defRPr/>
            </a:lvl1pPr>
          </a:lstStyle>
          <a:p>
            <a:pPr eaLnBrk="0" fontAlgn="base" hangingPunct="0">
              <a:spcBef>
                <a:spcPct val="0"/>
              </a:spcBef>
              <a:spcAft>
                <a:spcPct val="0"/>
              </a:spcAft>
            </a:pPr>
            <a:r>
              <a:rPr lang="kk-KZ" b="1" dirty="0">
                <a:solidFill>
                  <a:schemeClr val="accent1">
                    <a:lumMod val="75000"/>
                  </a:schemeClr>
                </a:solidFill>
                <a:latin typeface="Arial" panose="020B0604020202020204" pitchFamily="34" charset="0"/>
              </a:rPr>
              <a:t>Мемлекеттік талаптар</a:t>
            </a:r>
            <a:endParaRPr lang="ru-KZ" b="1" dirty="0">
              <a:solidFill>
                <a:schemeClr val="accent1">
                  <a:lumMod val="75000"/>
                </a:schemeClr>
              </a:solidFill>
              <a:latin typeface="Arial" panose="020B0604020202020204" pitchFamily="34" charset="0"/>
            </a:endParaRPr>
          </a:p>
        </p:txBody>
      </p:sp>
      <p:pic>
        <p:nvPicPr>
          <p:cNvPr id="18" name="Рисунок 17">
            <a:extLst>
              <a:ext uri="{FF2B5EF4-FFF2-40B4-BE49-F238E27FC236}">
                <a16:creationId xmlns:a16="http://schemas.microsoft.com/office/drawing/2014/main" id="{CAE5DA15-AC10-7B0C-C20C-E87940112481}"/>
              </a:ext>
            </a:extLst>
          </p:cNvPr>
          <p:cNvPicPr>
            <a:picLocks noChangeAspect="1"/>
          </p:cNvPicPr>
          <p:nvPr/>
        </p:nvPicPr>
        <p:blipFill>
          <a:blip r:embed="rId9"/>
          <a:stretch>
            <a:fillRect/>
          </a:stretch>
        </p:blipFill>
        <p:spPr>
          <a:xfrm>
            <a:off x="11176706" y="50696"/>
            <a:ext cx="1015294" cy="883895"/>
          </a:xfrm>
          <a:prstGeom prst="rect">
            <a:avLst/>
          </a:prstGeom>
        </p:spPr>
      </p:pic>
    </p:spTree>
    <p:custDataLst>
      <p:tags r:id="rId1"/>
    </p:custDataLst>
    <p:extLst>
      <p:ext uri="{BB962C8B-B14F-4D97-AF65-F5344CB8AC3E}">
        <p14:creationId xmlns:p14="http://schemas.microsoft.com/office/powerpoint/2010/main" val="20274411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EF85D7-463B-5BCC-4919-00A0A798D7DB}"/>
            </a:ext>
          </a:extLst>
        </p:cNvPr>
        <p:cNvGrpSpPr/>
        <p:nvPr/>
      </p:nvGrpSpPr>
      <p:grpSpPr>
        <a:xfrm>
          <a:off x="0" y="0"/>
          <a:ext cx="0" cy="0"/>
          <a:chOff x="0" y="0"/>
          <a:chExt cx="0" cy="0"/>
        </a:xfrm>
      </p:grpSpPr>
      <p:pic>
        <p:nvPicPr>
          <p:cNvPr id="5" name="Рисунок 4">
            <a:extLst>
              <a:ext uri="{FF2B5EF4-FFF2-40B4-BE49-F238E27FC236}">
                <a16:creationId xmlns:a16="http://schemas.microsoft.com/office/drawing/2014/main" id="{5884CD4F-4710-ED54-5EC9-9C41FCA18DC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07668" y="2129758"/>
            <a:ext cx="3624462" cy="3624462"/>
          </a:xfrm>
          <a:prstGeom prst="rect">
            <a:avLst/>
          </a:prstGeom>
        </p:spPr>
      </p:pic>
      <p:sp>
        <p:nvSpPr>
          <p:cNvPr id="19" name="Google Shape;121;p3">
            <a:extLst>
              <a:ext uri="{FF2B5EF4-FFF2-40B4-BE49-F238E27FC236}">
                <a16:creationId xmlns:a16="http://schemas.microsoft.com/office/drawing/2014/main" id="{581F2B10-D79D-6DBA-A775-423442BA25A8}"/>
              </a:ext>
            </a:extLst>
          </p:cNvPr>
          <p:cNvSpPr/>
          <p:nvPr/>
        </p:nvSpPr>
        <p:spPr>
          <a:xfrm>
            <a:off x="95838" y="60332"/>
            <a:ext cx="1973107" cy="529533"/>
          </a:xfrm>
          <a:prstGeom prst="roundRect">
            <a:avLst>
              <a:gd name="adj" fmla="val 50000"/>
            </a:avLst>
          </a:prstGeom>
          <a:gradFill>
            <a:gsLst>
              <a:gs pos="0">
                <a:schemeClr val="dk2"/>
              </a:gs>
              <a:gs pos="100000">
                <a:srgbClr val="2AB0EF"/>
              </a:gs>
            </a:gsLst>
            <a:lin ang="27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Narrow" panose="020B0606020202030204" pitchFamily="34" charset="0"/>
              <a:ea typeface="Arial"/>
              <a:cs typeface="Arial"/>
              <a:sym typeface="Arial"/>
            </a:endParaRPr>
          </a:p>
        </p:txBody>
      </p:sp>
      <p:sp>
        <p:nvSpPr>
          <p:cNvPr id="3" name="Прямоугольник 2">
            <a:extLst>
              <a:ext uri="{FF2B5EF4-FFF2-40B4-BE49-F238E27FC236}">
                <a16:creationId xmlns:a16="http://schemas.microsoft.com/office/drawing/2014/main" id="{DC45C30A-4083-325A-1BAC-DA907597D086}"/>
              </a:ext>
            </a:extLst>
          </p:cNvPr>
          <p:cNvSpPr/>
          <p:nvPr/>
        </p:nvSpPr>
        <p:spPr>
          <a:xfrm>
            <a:off x="2419927" y="169479"/>
            <a:ext cx="7499927" cy="646331"/>
          </a:xfrm>
          <a:prstGeom prst="rect">
            <a:avLst/>
          </a:prstGeom>
        </p:spPr>
        <p:txBody>
          <a:bodyPr wrap="square">
            <a:spAutoFit/>
          </a:bodyPr>
          <a:lstStyle/>
          <a:p>
            <a:pPr algn="ctr">
              <a:spcAft>
                <a:spcPts val="0"/>
              </a:spcAft>
            </a:pPr>
            <a:r>
              <a:rPr lang="kk-KZ" sz="1600" b="1" dirty="0">
                <a:solidFill>
                  <a:srgbClr val="547094"/>
                </a:solidFill>
                <a:latin typeface=" arial narrow"/>
                <a:cs typeface="Arial" panose="020B0604020202020204" pitchFamily="34" charset="0"/>
              </a:rPr>
              <a:t>Еңбек қауіпсіздігі және еңбекті қорғау мәселелері бойынша кәсіби құзыреттерді дамыту</a:t>
            </a:r>
          </a:p>
          <a:p>
            <a:pPr algn="ctr">
              <a:spcAft>
                <a:spcPts val="0"/>
              </a:spcAft>
            </a:pPr>
            <a:endParaRPr lang="ru-RU" sz="2000" b="1" dirty="0">
              <a:solidFill>
                <a:srgbClr val="547094"/>
              </a:solidFill>
              <a:latin typeface=" arial narrow"/>
              <a:cs typeface="Arial" panose="020B0604020202020204" pitchFamily="34" charset="0"/>
            </a:endParaRPr>
          </a:p>
        </p:txBody>
      </p:sp>
      <p:cxnSp>
        <p:nvCxnSpPr>
          <p:cNvPr id="20" name="Google Shape;123;p3">
            <a:extLst>
              <a:ext uri="{FF2B5EF4-FFF2-40B4-BE49-F238E27FC236}">
                <a16:creationId xmlns:a16="http://schemas.microsoft.com/office/drawing/2014/main" id="{F19CD193-F3BC-43D6-CA9D-D7E7D18D6E8C}"/>
              </a:ext>
            </a:extLst>
          </p:cNvPr>
          <p:cNvCxnSpPr>
            <a:cxnSpLocks/>
          </p:cNvCxnSpPr>
          <p:nvPr/>
        </p:nvCxnSpPr>
        <p:spPr>
          <a:xfrm>
            <a:off x="0" y="642116"/>
            <a:ext cx="12192000" cy="1"/>
          </a:xfrm>
          <a:prstGeom prst="straightConnector1">
            <a:avLst/>
          </a:prstGeom>
          <a:noFill/>
          <a:ln w="28575" cap="flat" cmpd="sng">
            <a:solidFill>
              <a:srgbClr val="2AB0EF"/>
            </a:solidFill>
            <a:prstDash val="solid"/>
            <a:round/>
            <a:headEnd type="none" w="sm" len="sm"/>
            <a:tailEnd type="none" w="sm" len="sm"/>
          </a:ln>
        </p:spPr>
      </p:cxnSp>
      <p:sp>
        <p:nvSpPr>
          <p:cNvPr id="24" name="Прямоугольник 23">
            <a:extLst>
              <a:ext uri="{FF2B5EF4-FFF2-40B4-BE49-F238E27FC236}">
                <a16:creationId xmlns:a16="http://schemas.microsoft.com/office/drawing/2014/main" id="{354CAC30-474C-C3EA-9D21-E0E0E9F2F083}"/>
              </a:ext>
            </a:extLst>
          </p:cNvPr>
          <p:cNvSpPr/>
          <p:nvPr/>
        </p:nvSpPr>
        <p:spPr>
          <a:xfrm>
            <a:off x="3277912" y="1103781"/>
            <a:ext cx="5941050" cy="369332"/>
          </a:xfrm>
          <a:prstGeom prst="rect">
            <a:avLst/>
          </a:prstGeom>
        </p:spPr>
        <p:txBody>
          <a:bodyPr wrap="none">
            <a:spAutoFit/>
          </a:bodyPr>
          <a:lstStyle/>
          <a:p>
            <a:pPr>
              <a:defRPr/>
            </a:pPr>
            <a:r>
              <a:rPr lang="kk-KZ" b="1" dirty="0">
                <a:solidFill>
                  <a:srgbClr val="003F7E"/>
                </a:solidFill>
                <a:latin typeface="Arial Narrow" panose="020B0606020202030204" pitchFamily="34" charset="0"/>
              </a:rPr>
              <a:t>ЖЕКЕ ЖӘНЕ ҰЖЫМДЫҚ ҚОРҒАНЫШ ҚҰРАЛДАРЫ</a:t>
            </a:r>
          </a:p>
        </p:txBody>
      </p:sp>
      <p:sp>
        <p:nvSpPr>
          <p:cNvPr id="11" name="TextBox 10">
            <a:extLst>
              <a:ext uri="{FF2B5EF4-FFF2-40B4-BE49-F238E27FC236}">
                <a16:creationId xmlns:a16="http://schemas.microsoft.com/office/drawing/2014/main" id="{1A4D529A-402C-76CB-B38E-5943C7F84249}"/>
              </a:ext>
            </a:extLst>
          </p:cNvPr>
          <p:cNvSpPr txBox="1"/>
          <p:nvPr/>
        </p:nvSpPr>
        <p:spPr>
          <a:xfrm>
            <a:off x="378931" y="66645"/>
            <a:ext cx="2244197" cy="523220"/>
          </a:xfrm>
          <a:prstGeom prst="rect">
            <a:avLst/>
          </a:prstGeom>
          <a:noFill/>
        </p:spPr>
        <p:txBody>
          <a:bodyPr wrap="square" rtlCol="0">
            <a:spAutoFit/>
          </a:bodyPr>
          <a:lstStyle/>
          <a:p>
            <a:r>
              <a:rPr lang="en-US" sz="1400" dirty="0">
                <a:solidFill>
                  <a:schemeClr val="bg1"/>
                </a:solidFill>
              </a:rPr>
              <a:t>HEALTH SAFETY ENVIRONMENT</a:t>
            </a:r>
            <a:endParaRPr lang="ru-RU" sz="1400" dirty="0">
              <a:solidFill>
                <a:schemeClr val="bg1"/>
              </a:solidFill>
            </a:endParaRPr>
          </a:p>
        </p:txBody>
      </p:sp>
      <p:sp>
        <p:nvSpPr>
          <p:cNvPr id="21" name="Прямоугольник 20">
            <a:extLst>
              <a:ext uri="{FF2B5EF4-FFF2-40B4-BE49-F238E27FC236}">
                <a16:creationId xmlns:a16="http://schemas.microsoft.com/office/drawing/2014/main" id="{CB796F6B-F211-D018-B87A-BDD5668586AF}"/>
              </a:ext>
            </a:extLst>
          </p:cNvPr>
          <p:cNvSpPr/>
          <p:nvPr/>
        </p:nvSpPr>
        <p:spPr>
          <a:xfrm>
            <a:off x="3169920" y="900317"/>
            <a:ext cx="6049042" cy="809624"/>
          </a:xfrm>
          <a:prstGeom prst="rect">
            <a:avLst/>
          </a:prstGeom>
          <a:noFill/>
          <a:ln w="2222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7" name="Стрелка: вниз 26">
            <a:extLst>
              <a:ext uri="{FF2B5EF4-FFF2-40B4-BE49-F238E27FC236}">
                <a16:creationId xmlns:a16="http://schemas.microsoft.com/office/drawing/2014/main" id="{AA1E1B17-0951-80FD-541C-77C9374BF0B4}"/>
              </a:ext>
            </a:extLst>
          </p:cNvPr>
          <p:cNvSpPr/>
          <p:nvPr/>
        </p:nvSpPr>
        <p:spPr>
          <a:xfrm>
            <a:off x="3569974" y="1851540"/>
            <a:ext cx="514350" cy="575292"/>
          </a:xfrm>
          <a:prstGeom prst="downArrow">
            <a:avLst/>
          </a:prstGeom>
          <a:solidFill>
            <a:srgbClr val="EA96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5" name="Рисунок 14">
            <a:extLst>
              <a:ext uri="{FF2B5EF4-FFF2-40B4-BE49-F238E27FC236}">
                <a16:creationId xmlns:a16="http://schemas.microsoft.com/office/drawing/2014/main" id="{EA10D440-3E17-C804-0DCF-46CF2C53B8B4}"/>
              </a:ext>
            </a:extLst>
          </p:cNvPr>
          <p:cNvPicPr>
            <a:picLocks noChangeAspect="1"/>
          </p:cNvPicPr>
          <p:nvPr/>
        </p:nvPicPr>
        <p:blipFill>
          <a:blip r:embed="rId5"/>
          <a:stretch>
            <a:fillRect/>
          </a:stretch>
        </p:blipFill>
        <p:spPr>
          <a:xfrm>
            <a:off x="6592660" y="2610969"/>
            <a:ext cx="3884991" cy="2799229"/>
          </a:xfrm>
          <a:prstGeom prst="rect">
            <a:avLst/>
          </a:prstGeom>
        </p:spPr>
      </p:pic>
      <p:sp>
        <p:nvSpPr>
          <p:cNvPr id="25" name="Стрелка: вниз 24">
            <a:extLst>
              <a:ext uri="{FF2B5EF4-FFF2-40B4-BE49-F238E27FC236}">
                <a16:creationId xmlns:a16="http://schemas.microsoft.com/office/drawing/2014/main" id="{FBAC9E3B-19B5-805B-5FC8-3C3F925F9759}"/>
              </a:ext>
            </a:extLst>
          </p:cNvPr>
          <p:cNvSpPr/>
          <p:nvPr/>
        </p:nvSpPr>
        <p:spPr>
          <a:xfrm>
            <a:off x="8259535" y="1845738"/>
            <a:ext cx="514350" cy="575292"/>
          </a:xfrm>
          <a:prstGeom prst="downArrow">
            <a:avLst/>
          </a:prstGeom>
          <a:solidFill>
            <a:srgbClr val="EA96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9" name="Прямоугольник 28">
            <a:extLst>
              <a:ext uri="{FF2B5EF4-FFF2-40B4-BE49-F238E27FC236}">
                <a16:creationId xmlns:a16="http://schemas.microsoft.com/office/drawing/2014/main" id="{33E23BC8-B4F5-44A5-1830-7EB364B5B4AA}"/>
              </a:ext>
            </a:extLst>
          </p:cNvPr>
          <p:cNvSpPr/>
          <p:nvPr/>
        </p:nvSpPr>
        <p:spPr>
          <a:xfrm>
            <a:off x="1632164" y="5866260"/>
            <a:ext cx="9300722" cy="615553"/>
          </a:xfrm>
          <a:prstGeom prst="rect">
            <a:avLst/>
          </a:prstGeom>
        </p:spPr>
        <p:txBody>
          <a:bodyPr wrap="square">
            <a:spAutoFit/>
          </a:bodyPr>
          <a:lstStyle/>
          <a:p>
            <a:r>
              <a:rPr lang="kk-KZ" i="1" u="sng" dirty="0">
                <a:solidFill>
                  <a:schemeClr val="accent1">
                    <a:lumMod val="50000"/>
                  </a:schemeClr>
                </a:solidFill>
                <a:latin typeface="Arial Narrow" panose="020B0606020202030204" pitchFamily="34" charset="0"/>
              </a:rPr>
              <a:t>Жұмыс беруші ЖҚҚ немесе ҰҚҚ пайдаланбайтын жұмыскерді жұмыстан шеттетуге міндетті</a:t>
            </a:r>
          </a:p>
          <a:p>
            <a:pPr algn="r"/>
            <a:r>
              <a:rPr lang="kk-KZ" sz="1600" i="1" dirty="0">
                <a:solidFill>
                  <a:schemeClr val="accent1">
                    <a:lumMod val="50000"/>
                  </a:schemeClr>
                </a:solidFill>
                <a:latin typeface="Arial Narrow" panose="020B0606020202030204" pitchFamily="34" charset="0"/>
              </a:rPr>
              <a:t>ҚР ЕК 48-бабы 2-тармағының 3) тармақшасы. Жұмыстан шеттету.</a:t>
            </a:r>
          </a:p>
        </p:txBody>
      </p:sp>
      <p:pic>
        <p:nvPicPr>
          <p:cNvPr id="2" name="Рисунок 1">
            <a:extLst>
              <a:ext uri="{FF2B5EF4-FFF2-40B4-BE49-F238E27FC236}">
                <a16:creationId xmlns:a16="http://schemas.microsoft.com/office/drawing/2014/main" id="{41EF6D44-B346-E33D-8BC2-DDA52944B2F9}"/>
              </a:ext>
            </a:extLst>
          </p:cNvPr>
          <p:cNvPicPr>
            <a:picLocks noChangeAspect="1"/>
          </p:cNvPicPr>
          <p:nvPr/>
        </p:nvPicPr>
        <p:blipFill>
          <a:blip r:embed="rId6"/>
          <a:stretch>
            <a:fillRect/>
          </a:stretch>
        </p:blipFill>
        <p:spPr>
          <a:xfrm>
            <a:off x="11176706" y="50696"/>
            <a:ext cx="1015294" cy="883895"/>
          </a:xfrm>
          <a:prstGeom prst="rect">
            <a:avLst/>
          </a:prstGeom>
        </p:spPr>
      </p:pic>
    </p:spTree>
    <p:custDataLst>
      <p:tags r:id="rId1"/>
    </p:custDataLst>
    <p:extLst>
      <p:ext uri="{BB962C8B-B14F-4D97-AF65-F5344CB8AC3E}">
        <p14:creationId xmlns:p14="http://schemas.microsoft.com/office/powerpoint/2010/main" val="13458141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Google Shape;121;p3">
            <a:extLst>
              <a:ext uri="{FF2B5EF4-FFF2-40B4-BE49-F238E27FC236}">
                <a16:creationId xmlns:a16="http://schemas.microsoft.com/office/drawing/2014/main" id="{10FC2256-A40A-41FB-8BFE-EA51BEAAAAD8}"/>
              </a:ext>
            </a:extLst>
          </p:cNvPr>
          <p:cNvSpPr/>
          <p:nvPr/>
        </p:nvSpPr>
        <p:spPr>
          <a:xfrm>
            <a:off x="95838" y="60332"/>
            <a:ext cx="1973107" cy="529533"/>
          </a:xfrm>
          <a:prstGeom prst="roundRect">
            <a:avLst>
              <a:gd name="adj" fmla="val 50000"/>
            </a:avLst>
          </a:prstGeom>
          <a:gradFill>
            <a:gsLst>
              <a:gs pos="0">
                <a:schemeClr val="dk2"/>
              </a:gs>
              <a:gs pos="100000">
                <a:srgbClr val="2AB0EF"/>
              </a:gs>
            </a:gsLst>
            <a:lin ang="27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Narrow" panose="020B0606020202030204" pitchFamily="34" charset="0"/>
              <a:ea typeface="Arial"/>
              <a:cs typeface="Arial"/>
              <a:sym typeface="Arial"/>
            </a:endParaRPr>
          </a:p>
        </p:txBody>
      </p:sp>
      <p:sp>
        <p:nvSpPr>
          <p:cNvPr id="3" name="Прямоугольник 2">
            <a:extLst>
              <a:ext uri="{FF2B5EF4-FFF2-40B4-BE49-F238E27FC236}">
                <a16:creationId xmlns:a16="http://schemas.microsoft.com/office/drawing/2014/main" id="{3353705C-F4A3-4E1E-B86F-FC033C8BBF93}"/>
              </a:ext>
            </a:extLst>
          </p:cNvPr>
          <p:cNvSpPr/>
          <p:nvPr/>
        </p:nvSpPr>
        <p:spPr>
          <a:xfrm>
            <a:off x="2419927" y="169479"/>
            <a:ext cx="7499927" cy="646331"/>
          </a:xfrm>
          <a:prstGeom prst="rect">
            <a:avLst/>
          </a:prstGeom>
        </p:spPr>
        <p:txBody>
          <a:bodyPr wrap="square">
            <a:spAutoFit/>
          </a:bodyPr>
          <a:lstStyle/>
          <a:p>
            <a:pPr algn="ctr">
              <a:spcAft>
                <a:spcPts val="0"/>
              </a:spcAft>
            </a:pPr>
            <a:r>
              <a:rPr lang="kk-KZ" sz="1600" b="1" dirty="0">
                <a:solidFill>
                  <a:srgbClr val="547094"/>
                </a:solidFill>
                <a:latin typeface=" arial narrow"/>
                <a:cs typeface="Arial" panose="020B0604020202020204" pitchFamily="34" charset="0"/>
              </a:rPr>
              <a:t>Еңбек қауіпсіздігі және еңбекті қорғау мәселелері бойынша кәсіби құзыреттерді дамыту</a:t>
            </a:r>
          </a:p>
          <a:p>
            <a:pPr algn="ctr">
              <a:spcAft>
                <a:spcPts val="0"/>
              </a:spcAft>
            </a:pPr>
            <a:endParaRPr lang="ru-RU" sz="2000" b="1" dirty="0">
              <a:solidFill>
                <a:srgbClr val="547094"/>
              </a:solidFill>
              <a:latin typeface=" arial narrow"/>
              <a:cs typeface="Arial" panose="020B0604020202020204" pitchFamily="34" charset="0"/>
            </a:endParaRPr>
          </a:p>
        </p:txBody>
      </p:sp>
      <p:cxnSp>
        <p:nvCxnSpPr>
          <p:cNvPr id="20" name="Google Shape;123;p3">
            <a:extLst>
              <a:ext uri="{FF2B5EF4-FFF2-40B4-BE49-F238E27FC236}">
                <a16:creationId xmlns:a16="http://schemas.microsoft.com/office/drawing/2014/main" id="{081E6B87-773A-49CA-B80D-33C6E8DBC980}"/>
              </a:ext>
            </a:extLst>
          </p:cNvPr>
          <p:cNvCxnSpPr>
            <a:cxnSpLocks/>
          </p:cNvCxnSpPr>
          <p:nvPr/>
        </p:nvCxnSpPr>
        <p:spPr>
          <a:xfrm>
            <a:off x="0" y="642116"/>
            <a:ext cx="12192000" cy="1"/>
          </a:xfrm>
          <a:prstGeom prst="straightConnector1">
            <a:avLst/>
          </a:prstGeom>
          <a:noFill/>
          <a:ln w="28575" cap="flat" cmpd="sng">
            <a:solidFill>
              <a:srgbClr val="2AB0EF"/>
            </a:solidFill>
            <a:prstDash val="solid"/>
            <a:round/>
            <a:headEnd type="none" w="sm" len="sm"/>
            <a:tailEnd type="none" w="sm" len="sm"/>
          </a:ln>
        </p:spPr>
      </p:cxnSp>
      <p:sp>
        <p:nvSpPr>
          <p:cNvPr id="24" name="Прямоугольник 23">
            <a:extLst>
              <a:ext uri="{FF2B5EF4-FFF2-40B4-BE49-F238E27FC236}">
                <a16:creationId xmlns:a16="http://schemas.microsoft.com/office/drawing/2014/main" id="{89395961-E29F-46EC-93D1-9303B4EF593C}"/>
              </a:ext>
            </a:extLst>
          </p:cNvPr>
          <p:cNvSpPr/>
          <p:nvPr/>
        </p:nvSpPr>
        <p:spPr>
          <a:xfrm>
            <a:off x="3911779" y="981963"/>
            <a:ext cx="4565323" cy="646331"/>
          </a:xfrm>
          <a:prstGeom prst="rect">
            <a:avLst/>
          </a:prstGeom>
        </p:spPr>
        <p:txBody>
          <a:bodyPr wrap="square">
            <a:spAutoFit/>
          </a:bodyPr>
          <a:lstStyle/>
          <a:p>
            <a:pPr algn="ctr">
              <a:defRPr/>
            </a:pPr>
            <a:r>
              <a:rPr lang="kk-KZ" b="1" dirty="0">
                <a:solidFill>
                  <a:srgbClr val="003F7E"/>
                </a:solidFill>
                <a:latin typeface="Arial Narrow" panose="020B0606020202030204" pitchFamily="34" charset="0"/>
              </a:rPr>
              <a:t>ӘКІМШІЛІК БАҚЫЛАУ (ұйымдастырушылық іс-шаралар)</a:t>
            </a:r>
          </a:p>
        </p:txBody>
      </p:sp>
      <p:sp>
        <p:nvSpPr>
          <p:cNvPr id="11" name="TextBox 10">
            <a:extLst>
              <a:ext uri="{FF2B5EF4-FFF2-40B4-BE49-F238E27FC236}">
                <a16:creationId xmlns:a16="http://schemas.microsoft.com/office/drawing/2014/main" id="{2F327ACF-10F3-4651-820D-8A700C42D091}"/>
              </a:ext>
            </a:extLst>
          </p:cNvPr>
          <p:cNvSpPr txBox="1"/>
          <p:nvPr/>
        </p:nvSpPr>
        <p:spPr>
          <a:xfrm>
            <a:off x="378931" y="66645"/>
            <a:ext cx="2244197" cy="523220"/>
          </a:xfrm>
          <a:prstGeom prst="rect">
            <a:avLst/>
          </a:prstGeom>
          <a:noFill/>
        </p:spPr>
        <p:txBody>
          <a:bodyPr wrap="square" rtlCol="0">
            <a:spAutoFit/>
          </a:bodyPr>
          <a:lstStyle/>
          <a:p>
            <a:r>
              <a:rPr lang="en-US" sz="1400" dirty="0">
                <a:solidFill>
                  <a:schemeClr val="bg1"/>
                </a:solidFill>
              </a:rPr>
              <a:t>HEALTH SAFETY ENVIRONMENT</a:t>
            </a:r>
            <a:endParaRPr lang="ru-RU" sz="1400" dirty="0">
              <a:solidFill>
                <a:schemeClr val="bg1"/>
              </a:solidFill>
            </a:endParaRPr>
          </a:p>
        </p:txBody>
      </p:sp>
      <p:sp>
        <p:nvSpPr>
          <p:cNvPr id="21" name="Прямоугольник 20">
            <a:extLst>
              <a:ext uri="{FF2B5EF4-FFF2-40B4-BE49-F238E27FC236}">
                <a16:creationId xmlns:a16="http://schemas.microsoft.com/office/drawing/2014/main" id="{E442297F-1D26-4693-92DE-E1A9906A0489}"/>
              </a:ext>
            </a:extLst>
          </p:cNvPr>
          <p:cNvSpPr/>
          <p:nvPr/>
        </p:nvSpPr>
        <p:spPr>
          <a:xfrm>
            <a:off x="3169920" y="900317"/>
            <a:ext cx="6049042" cy="809624"/>
          </a:xfrm>
          <a:prstGeom prst="rect">
            <a:avLst/>
          </a:prstGeom>
          <a:noFill/>
          <a:ln w="2222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7" name="Стрелка: вниз 26">
            <a:extLst>
              <a:ext uri="{FF2B5EF4-FFF2-40B4-BE49-F238E27FC236}">
                <a16:creationId xmlns:a16="http://schemas.microsoft.com/office/drawing/2014/main" id="{5241BD32-6F7F-4E01-AB2E-999B57683201}"/>
              </a:ext>
            </a:extLst>
          </p:cNvPr>
          <p:cNvSpPr/>
          <p:nvPr/>
        </p:nvSpPr>
        <p:spPr>
          <a:xfrm>
            <a:off x="5838825" y="1742927"/>
            <a:ext cx="514350" cy="575292"/>
          </a:xfrm>
          <a:prstGeom prst="downArrow">
            <a:avLst/>
          </a:prstGeom>
          <a:solidFill>
            <a:srgbClr val="EA96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7" name="Рисунок 6">
            <a:extLst>
              <a:ext uri="{FF2B5EF4-FFF2-40B4-BE49-F238E27FC236}">
                <a16:creationId xmlns:a16="http://schemas.microsoft.com/office/drawing/2014/main" id="{F4F4A4EF-0A19-6F9B-C617-BCDA53C68DF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1300" y="3351083"/>
            <a:ext cx="659500" cy="659500"/>
          </a:xfrm>
          <a:prstGeom prst="rect">
            <a:avLst/>
          </a:prstGeom>
        </p:spPr>
      </p:pic>
      <p:pic>
        <p:nvPicPr>
          <p:cNvPr id="9" name="Рисунок 8">
            <a:extLst>
              <a:ext uri="{FF2B5EF4-FFF2-40B4-BE49-F238E27FC236}">
                <a16:creationId xmlns:a16="http://schemas.microsoft.com/office/drawing/2014/main" id="{4CC37D11-9206-12FD-5C23-B5EAE8AAC00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1300" y="2501330"/>
            <a:ext cx="659500" cy="659500"/>
          </a:xfrm>
          <a:prstGeom prst="rect">
            <a:avLst/>
          </a:prstGeom>
        </p:spPr>
      </p:pic>
      <p:sp>
        <p:nvSpPr>
          <p:cNvPr id="12" name="Прямоугольник 11">
            <a:extLst>
              <a:ext uri="{FF2B5EF4-FFF2-40B4-BE49-F238E27FC236}">
                <a16:creationId xmlns:a16="http://schemas.microsoft.com/office/drawing/2014/main" id="{E0F8CA06-F68C-C520-B966-71CBCD593937}"/>
              </a:ext>
            </a:extLst>
          </p:cNvPr>
          <p:cNvSpPr/>
          <p:nvPr/>
        </p:nvSpPr>
        <p:spPr>
          <a:xfrm>
            <a:off x="1426092" y="2593257"/>
            <a:ext cx="2807508" cy="369332"/>
          </a:xfrm>
          <a:prstGeom prst="rect">
            <a:avLst/>
          </a:prstGeom>
        </p:spPr>
        <p:txBody>
          <a:bodyPr wrap="square">
            <a:spAutoFit/>
          </a:bodyPr>
          <a:lstStyle/>
          <a:p>
            <a:pPr>
              <a:defRPr/>
            </a:pPr>
            <a:r>
              <a:rPr lang="kk-KZ" dirty="0">
                <a:solidFill>
                  <a:srgbClr val="003F7E"/>
                </a:solidFill>
                <a:latin typeface="Arial Narrow" panose="020B0606020202030204" pitchFamily="34" charset="0"/>
              </a:rPr>
              <a:t>Жауапты тұлғаларды тағайындау</a:t>
            </a:r>
          </a:p>
        </p:txBody>
      </p:sp>
      <p:sp>
        <p:nvSpPr>
          <p:cNvPr id="13" name="Прямоугольник 12">
            <a:extLst>
              <a:ext uri="{FF2B5EF4-FFF2-40B4-BE49-F238E27FC236}">
                <a16:creationId xmlns:a16="http://schemas.microsoft.com/office/drawing/2014/main" id="{97DD545B-0871-AD18-6B03-FDFE9AF1B1C9}"/>
              </a:ext>
            </a:extLst>
          </p:cNvPr>
          <p:cNvSpPr/>
          <p:nvPr/>
        </p:nvSpPr>
        <p:spPr>
          <a:xfrm>
            <a:off x="1426092" y="3429000"/>
            <a:ext cx="3714708" cy="369332"/>
          </a:xfrm>
          <a:prstGeom prst="rect">
            <a:avLst/>
          </a:prstGeom>
        </p:spPr>
        <p:txBody>
          <a:bodyPr wrap="square">
            <a:spAutoFit/>
          </a:bodyPr>
          <a:lstStyle/>
          <a:p>
            <a:pPr>
              <a:defRPr/>
            </a:pPr>
            <a:r>
              <a:rPr lang="kk-KZ" dirty="0">
                <a:solidFill>
                  <a:srgbClr val="003F7E"/>
                </a:solidFill>
                <a:latin typeface="Arial Narrow" panose="020B0606020202030204" pitchFamily="34" charset="0"/>
              </a:rPr>
              <a:t>Ішкі бақылауды жүзеге асыру</a:t>
            </a:r>
          </a:p>
        </p:txBody>
      </p:sp>
      <p:pic>
        <p:nvPicPr>
          <p:cNvPr id="16" name="Рисунок 15">
            <a:extLst>
              <a:ext uri="{FF2B5EF4-FFF2-40B4-BE49-F238E27FC236}">
                <a16:creationId xmlns:a16="http://schemas.microsoft.com/office/drawing/2014/main" id="{56509DC2-AF91-E54D-8598-E2A8B7A52F3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9171" y="4200836"/>
            <a:ext cx="659500" cy="659500"/>
          </a:xfrm>
          <a:prstGeom prst="rect">
            <a:avLst/>
          </a:prstGeom>
        </p:spPr>
      </p:pic>
      <p:sp>
        <p:nvSpPr>
          <p:cNvPr id="17" name="Прямоугольник 16">
            <a:extLst>
              <a:ext uri="{FF2B5EF4-FFF2-40B4-BE49-F238E27FC236}">
                <a16:creationId xmlns:a16="http://schemas.microsoft.com/office/drawing/2014/main" id="{8A183868-373A-5058-C66D-846E42884B73}"/>
              </a:ext>
            </a:extLst>
          </p:cNvPr>
          <p:cNvSpPr/>
          <p:nvPr/>
        </p:nvSpPr>
        <p:spPr>
          <a:xfrm>
            <a:off x="1426092" y="4312316"/>
            <a:ext cx="3714708" cy="369332"/>
          </a:xfrm>
          <a:prstGeom prst="rect">
            <a:avLst/>
          </a:prstGeom>
        </p:spPr>
        <p:txBody>
          <a:bodyPr wrap="square">
            <a:spAutoFit/>
          </a:bodyPr>
          <a:lstStyle/>
          <a:p>
            <a:pPr>
              <a:defRPr/>
            </a:pPr>
            <a:r>
              <a:rPr lang="kk-KZ" dirty="0">
                <a:solidFill>
                  <a:srgbClr val="003F7E"/>
                </a:solidFill>
                <a:latin typeface="Arial Narrow" panose="020B0606020202030204" pitchFamily="34" charset="0"/>
              </a:rPr>
              <a:t>Оқыту және нұсқама беру</a:t>
            </a:r>
          </a:p>
        </p:txBody>
      </p:sp>
      <p:pic>
        <p:nvPicPr>
          <p:cNvPr id="22" name="Рисунок 21">
            <a:extLst>
              <a:ext uri="{FF2B5EF4-FFF2-40B4-BE49-F238E27FC236}">
                <a16:creationId xmlns:a16="http://schemas.microsoft.com/office/drawing/2014/main" id="{90C82F6C-6E5C-FEB0-EC58-AAFB7113E7A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49171" y="5078419"/>
            <a:ext cx="603757" cy="603757"/>
          </a:xfrm>
          <a:prstGeom prst="rect">
            <a:avLst/>
          </a:prstGeom>
        </p:spPr>
      </p:pic>
      <p:sp>
        <p:nvSpPr>
          <p:cNvPr id="23" name="Прямоугольник 22">
            <a:extLst>
              <a:ext uri="{FF2B5EF4-FFF2-40B4-BE49-F238E27FC236}">
                <a16:creationId xmlns:a16="http://schemas.microsoft.com/office/drawing/2014/main" id="{0EC2D72F-A726-3995-AE35-17D01E2FF89E}"/>
              </a:ext>
            </a:extLst>
          </p:cNvPr>
          <p:cNvSpPr/>
          <p:nvPr/>
        </p:nvSpPr>
        <p:spPr>
          <a:xfrm>
            <a:off x="1426092" y="5195632"/>
            <a:ext cx="4017108" cy="369332"/>
          </a:xfrm>
          <a:prstGeom prst="rect">
            <a:avLst/>
          </a:prstGeom>
        </p:spPr>
        <p:txBody>
          <a:bodyPr wrap="square">
            <a:spAutoFit/>
          </a:bodyPr>
          <a:lstStyle/>
          <a:p>
            <a:pPr>
              <a:defRPr/>
            </a:pPr>
            <a:r>
              <a:rPr lang="kk-KZ" dirty="0">
                <a:solidFill>
                  <a:srgbClr val="003F7E"/>
                </a:solidFill>
                <a:latin typeface="Arial Narrow" panose="020B0606020202030204" pitchFamily="34" charset="0"/>
              </a:rPr>
              <a:t>Тәуекелді бағалау және жұмыс орындарын аттестаттау</a:t>
            </a:r>
          </a:p>
        </p:txBody>
      </p:sp>
      <p:pic>
        <p:nvPicPr>
          <p:cNvPr id="28" name="Рисунок 27">
            <a:extLst>
              <a:ext uri="{FF2B5EF4-FFF2-40B4-BE49-F238E27FC236}">
                <a16:creationId xmlns:a16="http://schemas.microsoft.com/office/drawing/2014/main" id="{87F7ABB5-822A-0061-2A94-3D52B3026F3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288878" y="2443161"/>
            <a:ext cx="669524" cy="669524"/>
          </a:xfrm>
          <a:prstGeom prst="rect">
            <a:avLst/>
          </a:prstGeom>
        </p:spPr>
      </p:pic>
      <p:sp>
        <p:nvSpPr>
          <p:cNvPr id="30" name="Прямоугольник 29">
            <a:extLst>
              <a:ext uri="{FF2B5EF4-FFF2-40B4-BE49-F238E27FC236}">
                <a16:creationId xmlns:a16="http://schemas.microsoft.com/office/drawing/2014/main" id="{0C2603AF-AC4F-B538-E2C9-CB48EE8BA2FF}"/>
              </a:ext>
            </a:extLst>
          </p:cNvPr>
          <p:cNvSpPr/>
          <p:nvPr/>
        </p:nvSpPr>
        <p:spPr>
          <a:xfrm>
            <a:off x="8237419" y="2561426"/>
            <a:ext cx="2807508" cy="369332"/>
          </a:xfrm>
          <a:prstGeom prst="rect">
            <a:avLst/>
          </a:prstGeom>
        </p:spPr>
        <p:txBody>
          <a:bodyPr wrap="square">
            <a:spAutoFit/>
          </a:bodyPr>
          <a:lstStyle/>
          <a:p>
            <a:pPr>
              <a:defRPr/>
            </a:pPr>
            <a:r>
              <a:rPr lang="kk-KZ" dirty="0">
                <a:solidFill>
                  <a:srgbClr val="003F7E"/>
                </a:solidFill>
                <a:latin typeface="Arial Narrow" panose="020B0606020202030204" pitchFamily="34" charset="0"/>
              </a:rPr>
              <a:t>Денсаулық сақтау</a:t>
            </a:r>
          </a:p>
        </p:txBody>
      </p:sp>
      <p:pic>
        <p:nvPicPr>
          <p:cNvPr id="31" name="Рисунок 30">
            <a:extLst>
              <a:ext uri="{FF2B5EF4-FFF2-40B4-BE49-F238E27FC236}">
                <a16:creationId xmlns:a16="http://schemas.microsoft.com/office/drawing/2014/main" id="{1051733C-0B29-0966-EFA5-1DF349E73F5C}"/>
              </a:ext>
            </a:extLst>
          </p:cNvPr>
          <p:cNvPicPr>
            <a:picLocks noChangeAspect="1"/>
          </p:cNvPicPr>
          <p:nvPr/>
        </p:nvPicPr>
        <p:blipFill>
          <a:blip r:embed="rId9"/>
          <a:stretch>
            <a:fillRect/>
          </a:stretch>
        </p:blipFill>
        <p:spPr>
          <a:xfrm>
            <a:off x="11176706" y="50696"/>
            <a:ext cx="1015294" cy="883895"/>
          </a:xfrm>
          <a:prstGeom prst="rect">
            <a:avLst/>
          </a:prstGeom>
        </p:spPr>
      </p:pic>
      <p:pic>
        <p:nvPicPr>
          <p:cNvPr id="33" name="Рисунок 32">
            <a:extLst>
              <a:ext uri="{FF2B5EF4-FFF2-40B4-BE49-F238E27FC236}">
                <a16:creationId xmlns:a16="http://schemas.microsoft.com/office/drawing/2014/main" id="{D75F3F17-80B9-2581-F4E9-7585D66C0B2A}"/>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332848" y="3429000"/>
            <a:ext cx="581583" cy="581583"/>
          </a:xfrm>
          <a:prstGeom prst="rect">
            <a:avLst/>
          </a:prstGeom>
        </p:spPr>
      </p:pic>
      <p:sp>
        <p:nvSpPr>
          <p:cNvPr id="34" name="Прямоугольник 33">
            <a:extLst>
              <a:ext uri="{FF2B5EF4-FFF2-40B4-BE49-F238E27FC236}">
                <a16:creationId xmlns:a16="http://schemas.microsoft.com/office/drawing/2014/main" id="{D6335C15-2989-1D75-94D3-2BF81C4CCFCF}"/>
              </a:ext>
            </a:extLst>
          </p:cNvPr>
          <p:cNvSpPr/>
          <p:nvPr/>
        </p:nvSpPr>
        <p:spPr>
          <a:xfrm>
            <a:off x="8237419" y="3429000"/>
            <a:ext cx="2807508" cy="369332"/>
          </a:xfrm>
          <a:prstGeom prst="rect">
            <a:avLst/>
          </a:prstGeom>
        </p:spPr>
        <p:txBody>
          <a:bodyPr wrap="square">
            <a:spAutoFit/>
          </a:bodyPr>
          <a:lstStyle/>
          <a:p>
            <a:pPr>
              <a:defRPr/>
            </a:pPr>
            <a:r>
              <a:rPr lang="kk-KZ" dirty="0">
                <a:solidFill>
                  <a:srgbClr val="003F7E"/>
                </a:solidFill>
                <a:latin typeface="Arial Narrow" panose="020B0606020202030204" pitchFamily="34" charset="0"/>
              </a:rPr>
              <a:t>Рәсімдерді құжаттау</a:t>
            </a:r>
          </a:p>
        </p:txBody>
      </p:sp>
      <p:pic>
        <p:nvPicPr>
          <p:cNvPr id="36" name="Рисунок 35">
            <a:extLst>
              <a:ext uri="{FF2B5EF4-FFF2-40B4-BE49-F238E27FC236}">
                <a16:creationId xmlns:a16="http://schemas.microsoft.com/office/drawing/2014/main" id="{B987E2D7-FD97-5CE1-CE5C-728E9C117534}"/>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332848" y="4228707"/>
            <a:ext cx="603757" cy="603757"/>
          </a:xfrm>
          <a:prstGeom prst="rect">
            <a:avLst/>
          </a:prstGeom>
        </p:spPr>
      </p:pic>
      <p:sp>
        <p:nvSpPr>
          <p:cNvPr id="38" name="TextBox 37">
            <a:extLst>
              <a:ext uri="{FF2B5EF4-FFF2-40B4-BE49-F238E27FC236}">
                <a16:creationId xmlns:a16="http://schemas.microsoft.com/office/drawing/2014/main" id="{2EF7ED96-CAD6-7DAA-1462-E86D086657C8}"/>
              </a:ext>
            </a:extLst>
          </p:cNvPr>
          <p:cNvSpPr txBox="1"/>
          <p:nvPr/>
        </p:nvSpPr>
        <p:spPr>
          <a:xfrm>
            <a:off x="8237419" y="4312316"/>
            <a:ext cx="3371358" cy="369332"/>
          </a:xfrm>
          <a:prstGeom prst="rect">
            <a:avLst/>
          </a:prstGeom>
          <a:noFill/>
        </p:spPr>
        <p:txBody>
          <a:bodyPr wrap="square">
            <a:spAutoFit/>
          </a:bodyPr>
          <a:lstStyle/>
          <a:p>
            <a:r>
              <a:rPr lang="kk-KZ" dirty="0">
                <a:solidFill>
                  <a:srgbClr val="003F7E"/>
                </a:solidFill>
                <a:latin typeface="Arial Narrow" panose="020B0606020202030204" pitchFamily="34" charset="0"/>
              </a:rPr>
              <a:t>Жазатайым оқиғаларды есепке алу және талдау </a:t>
            </a:r>
            <a:endParaRPr lang="ru-KZ" dirty="0"/>
          </a:p>
        </p:txBody>
      </p:sp>
      <p:pic>
        <p:nvPicPr>
          <p:cNvPr id="40" name="Рисунок 39">
            <a:extLst>
              <a:ext uri="{FF2B5EF4-FFF2-40B4-BE49-F238E27FC236}">
                <a16:creationId xmlns:a16="http://schemas.microsoft.com/office/drawing/2014/main" id="{0BAAA922-4DB1-38B1-27FE-5621DF865C69}"/>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332848" y="5055630"/>
            <a:ext cx="659500" cy="659500"/>
          </a:xfrm>
          <a:prstGeom prst="rect">
            <a:avLst/>
          </a:prstGeom>
        </p:spPr>
      </p:pic>
      <p:sp>
        <p:nvSpPr>
          <p:cNvPr id="41" name="TextBox 40">
            <a:extLst>
              <a:ext uri="{FF2B5EF4-FFF2-40B4-BE49-F238E27FC236}">
                <a16:creationId xmlns:a16="http://schemas.microsoft.com/office/drawing/2014/main" id="{AFC3E485-B4E9-9C0C-7DAC-DE0A1C29EA68}"/>
              </a:ext>
            </a:extLst>
          </p:cNvPr>
          <p:cNvSpPr txBox="1"/>
          <p:nvPr/>
        </p:nvSpPr>
        <p:spPr>
          <a:xfrm>
            <a:off x="8234175" y="5179890"/>
            <a:ext cx="3371358" cy="369332"/>
          </a:xfrm>
          <a:prstGeom prst="rect">
            <a:avLst/>
          </a:prstGeom>
          <a:noFill/>
        </p:spPr>
        <p:txBody>
          <a:bodyPr wrap="square">
            <a:spAutoFit/>
          </a:bodyPr>
          <a:lstStyle/>
          <a:p>
            <a:r>
              <a:rPr lang="kk-KZ" dirty="0">
                <a:solidFill>
                  <a:srgbClr val="003F7E"/>
                </a:solidFill>
                <a:latin typeface="Arial Narrow" panose="020B0606020202030204" pitchFamily="34" charset="0"/>
              </a:rPr>
              <a:t>Жоспарлар және түзету шаралары </a:t>
            </a:r>
            <a:endParaRPr lang="ru-KZ" dirty="0"/>
          </a:p>
        </p:txBody>
      </p:sp>
      <p:sp>
        <p:nvSpPr>
          <p:cNvPr id="42" name="Прямоугольник 41">
            <a:extLst>
              <a:ext uri="{FF2B5EF4-FFF2-40B4-BE49-F238E27FC236}">
                <a16:creationId xmlns:a16="http://schemas.microsoft.com/office/drawing/2014/main" id="{1BC41E5C-A1DF-8C92-2663-7B8A6F3F33CD}"/>
              </a:ext>
            </a:extLst>
          </p:cNvPr>
          <p:cNvSpPr/>
          <p:nvPr/>
        </p:nvSpPr>
        <p:spPr>
          <a:xfrm>
            <a:off x="224725" y="2443160"/>
            <a:ext cx="11608230" cy="3663171"/>
          </a:xfrm>
          <a:prstGeom prst="rect">
            <a:avLst/>
          </a:prstGeom>
          <a:noFill/>
          <a:ln w="2222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ustDataLst>
      <p:tags r:id="rId1"/>
    </p:custDataLst>
    <p:extLst>
      <p:ext uri="{BB962C8B-B14F-4D97-AF65-F5344CB8AC3E}">
        <p14:creationId xmlns:p14="http://schemas.microsoft.com/office/powerpoint/2010/main" val="27438705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Google Shape;121;p3">
            <a:extLst>
              <a:ext uri="{FF2B5EF4-FFF2-40B4-BE49-F238E27FC236}">
                <a16:creationId xmlns:a16="http://schemas.microsoft.com/office/drawing/2014/main" id="{10FC2256-A40A-41FB-8BFE-EA51BEAAAAD8}"/>
              </a:ext>
            </a:extLst>
          </p:cNvPr>
          <p:cNvSpPr/>
          <p:nvPr/>
        </p:nvSpPr>
        <p:spPr>
          <a:xfrm>
            <a:off x="95838" y="60332"/>
            <a:ext cx="1973107" cy="529533"/>
          </a:xfrm>
          <a:prstGeom prst="roundRect">
            <a:avLst>
              <a:gd name="adj" fmla="val 50000"/>
            </a:avLst>
          </a:prstGeom>
          <a:gradFill>
            <a:gsLst>
              <a:gs pos="0">
                <a:schemeClr val="dk2"/>
              </a:gs>
              <a:gs pos="100000">
                <a:srgbClr val="2AB0EF"/>
              </a:gs>
            </a:gsLst>
            <a:lin ang="27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Narrow" panose="020B0606020202030204" pitchFamily="34" charset="0"/>
              <a:ea typeface="Arial"/>
              <a:cs typeface="Arial"/>
              <a:sym typeface="Arial"/>
            </a:endParaRPr>
          </a:p>
        </p:txBody>
      </p:sp>
      <p:sp>
        <p:nvSpPr>
          <p:cNvPr id="3" name="Прямоугольник 2">
            <a:extLst>
              <a:ext uri="{FF2B5EF4-FFF2-40B4-BE49-F238E27FC236}">
                <a16:creationId xmlns:a16="http://schemas.microsoft.com/office/drawing/2014/main" id="{3353705C-F4A3-4E1E-B86F-FC033C8BBF93}"/>
              </a:ext>
            </a:extLst>
          </p:cNvPr>
          <p:cNvSpPr/>
          <p:nvPr/>
        </p:nvSpPr>
        <p:spPr>
          <a:xfrm>
            <a:off x="2419927" y="169479"/>
            <a:ext cx="7499927" cy="646331"/>
          </a:xfrm>
          <a:prstGeom prst="rect">
            <a:avLst/>
          </a:prstGeom>
        </p:spPr>
        <p:txBody>
          <a:bodyPr wrap="square">
            <a:spAutoFit/>
          </a:bodyPr>
          <a:lstStyle/>
          <a:p>
            <a:pPr algn="ctr">
              <a:spcAft>
                <a:spcPts val="0"/>
              </a:spcAft>
            </a:pPr>
            <a:r>
              <a:rPr lang="kk-KZ" sz="1600" b="1" dirty="0">
                <a:solidFill>
                  <a:srgbClr val="547094"/>
                </a:solidFill>
                <a:latin typeface=" arial narrow"/>
                <a:cs typeface="Arial" panose="020B0604020202020204" pitchFamily="34" charset="0"/>
              </a:rPr>
              <a:t>Еңбек қауіпсіздігі және еңбекті қорғау мәселелері бойынша кәсіби құзыреттерді дамыту</a:t>
            </a:r>
          </a:p>
          <a:p>
            <a:pPr algn="ctr">
              <a:spcAft>
                <a:spcPts val="0"/>
              </a:spcAft>
            </a:pPr>
            <a:endParaRPr lang="ru-RU" sz="2000" b="1" dirty="0">
              <a:solidFill>
                <a:srgbClr val="547094"/>
              </a:solidFill>
              <a:latin typeface=" arial narrow"/>
              <a:cs typeface="Arial" panose="020B0604020202020204" pitchFamily="34" charset="0"/>
            </a:endParaRPr>
          </a:p>
        </p:txBody>
      </p:sp>
      <p:cxnSp>
        <p:nvCxnSpPr>
          <p:cNvPr id="20" name="Google Shape;123;p3">
            <a:extLst>
              <a:ext uri="{FF2B5EF4-FFF2-40B4-BE49-F238E27FC236}">
                <a16:creationId xmlns:a16="http://schemas.microsoft.com/office/drawing/2014/main" id="{081E6B87-773A-49CA-B80D-33C6E8DBC980}"/>
              </a:ext>
            </a:extLst>
          </p:cNvPr>
          <p:cNvCxnSpPr>
            <a:cxnSpLocks/>
          </p:cNvCxnSpPr>
          <p:nvPr/>
        </p:nvCxnSpPr>
        <p:spPr>
          <a:xfrm>
            <a:off x="0" y="642116"/>
            <a:ext cx="12192000" cy="1"/>
          </a:xfrm>
          <a:prstGeom prst="straightConnector1">
            <a:avLst/>
          </a:prstGeom>
          <a:noFill/>
          <a:ln w="28575" cap="flat" cmpd="sng">
            <a:solidFill>
              <a:srgbClr val="2AB0EF"/>
            </a:solidFill>
            <a:prstDash val="solid"/>
            <a:round/>
            <a:headEnd type="none" w="sm" len="sm"/>
            <a:tailEnd type="none" w="sm" len="sm"/>
          </a:ln>
        </p:spPr>
      </p:cxnSp>
      <p:sp>
        <p:nvSpPr>
          <p:cNvPr id="11" name="TextBox 10">
            <a:extLst>
              <a:ext uri="{FF2B5EF4-FFF2-40B4-BE49-F238E27FC236}">
                <a16:creationId xmlns:a16="http://schemas.microsoft.com/office/drawing/2014/main" id="{2F327ACF-10F3-4651-820D-8A700C42D091}"/>
              </a:ext>
            </a:extLst>
          </p:cNvPr>
          <p:cNvSpPr txBox="1"/>
          <p:nvPr/>
        </p:nvSpPr>
        <p:spPr>
          <a:xfrm>
            <a:off x="378931" y="66645"/>
            <a:ext cx="2244197" cy="523220"/>
          </a:xfrm>
          <a:prstGeom prst="rect">
            <a:avLst/>
          </a:prstGeom>
          <a:noFill/>
        </p:spPr>
        <p:txBody>
          <a:bodyPr wrap="square" rtlCol="0">
            <a:spAutoFit/>
          </a:bodyPr>
          <a:lstStyle/>
          <a:p>
            <a:r>
              <a:rPr lang="en-US" sz="1400" dirty="0">
                <a:solidFill>
                  <a:schemeClr val="bg1"/>
                </a:solidFill>
              </a:rPr>
              <a:t>HEALTH SAFETY ENVIRONMENT</a:t>
            </a:r>
            <a:endParaRPr lang="ru-RU" sz="1400" dirty="0">
              <a:solidFill>
                <a:schemeClr val="bg1"/>
              </a:solidFill>
            </a:endParaRPr>
          </a:p>
        </p:txBody>
      </p:sp>
      <p:sp>
        <p:nvSpPr>
          <p:cNvPr id="21" name="Прямоугольник 20">
            <a:extLst>
              <a:ext uri="{FF2B5EF4-FFF2-40B4-BE49-F238E27FC236}">
                <a16:creationId xmlns:a16="http://schemas.microsoft.com/office/drawing/2014/main" id="{E442297F-1D26-4693-92DE-E1A9906A0489}"/>
              </a:ext>
            </a:extLst>
          </p:cNvPr>
          <p:cNvSpPr/>
          <p:nvPr/>
        </p:nvSpPr>
        <p:spPr>
          <a:xfrm>
            <a:off x="1482083" y="868959"/>
            <a:ext cx="9576441" cy="809624"/>
          </a:xfrm>
          <a:prstGeom prst="rect">
            <a:avLst/>
          </a:prstGeom>
          <a:noFill/>
          <a:ln w="2222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2" name="Прямоугольник 21">
            <a:extLst>
              <a:ext uri="{FF2B5EF4-FFF2-40B4-BE49-F238E27FC236}">
                <a16:creationId xmlns:a16="http://schemas.microsoft.com/office/drawing/2014/main" id="{FD1B3087-8455-4700-9CB4-59D0A2C5C7BC}"/>
              </a:ext>
            </a:extLst>
          </p:cNvPr>
          <p:cNvSpPr/>
          <p:nvPr/>
        </p:nvSpPr>
        <p:spPr>
          <a:xfrm>
            <a:off x="1592590" y="5792799"/>
            <a:ext cx="9248562" cy="369332"/>
          </a:xfrm>
          <a:prstGeom prst="rect">
            <a:avLst/>
          </a:prstGeom>
        </p:spPr>
        <p:txBody>
          <a:bodyPr wrap="square">
            <a:spAutoFit/>
          </a:bodyPr>
          <a:lstStyle/>
          <a:p>
            <a:r>
              <a:rPr lang="ru-RU" dirty="0">
                <a:solidFill>
                  <a:schemeClr val="accent1">
                    <a:lumMod val="50000"/>
                  </a:schemeClr>
                </a:solidFill>
                <a:latin typeface="Arial Narrow" panose="020B0606020202030204" pitchFamily="34" charset="0"/>
              </a:rPr>
              <a:t>.</a:t>
            </a:r>
          </a:p>
        </p:txBody>
      </p:sp>
      <p:sp>
        <p:nvSpPr>
          <p:cNvPr id="23" name="Прямоугольник 22">
            <a:extLst>
              <a:ext uri="{FF2B5EF4-FFF2-40B4-BE49-F238E27FC236}">
                <a16:creationId xmlns:a16="http://schemas.microsoft.com/office/drawing/2014/main" id="{5B8B010A-A774-49E3-8101-A08B8228FF67}"/>
              </a:ext>
            </a:extLst>
          </p:cNvPr>
          <p:cNvSpPr/>
          <p:nvPr/>
        </p:nvSpPr>
        <p:spPr>
          <a:xfrm>
            <a:off x="2419927" y="1070938"/>
            <a:ext cx="8436663" cy="369332"/>
          </a:xfrm>
          <a:prstGeom prst="rect">
            <a:avLst/>
          </a:prstGeom>
        </p:spPr>
        <p:txBody>
          <a:bodyPr wrap="square">
            <a:spAutoFit/>
          </a:bodyPr>
          <a:lstStyle/>
          <a:p>
            <a:r>
              <a:rPr lang="kk-KZ" b="1" dirty="0">
                <a:solidFill>
                  <a:schemeClr val="accent1">
                    <a:lumMod val="50000"/>
                  </a:schemeClr>
                </a:solidFill>
                <a:latin typeface="Arial Narrow" panose="020B0606020202030204" pitchFamily="34" charset="0"/>
              </a:rPr>
              <a:t>ЕҢБЕК ҚАУІПСІЗДІГІ ЖӘНЕ ЕҢБЕКТІ ҚОРҒАУ САЛАСЫНДАҒЫ ЖҰМЫС БЕРУШІНІҢ МІНДЕТТЕРІ</a:t>
            </a:r>
          </a:p>
        </p:txBody>
      </p:sp>
      <p:pic>
        <p:nvPicPr>
          <p:cNvPr id="4" name="Рисунок 3">
            <a:extLst>
              <a:ext uri="{FF2B5EF4-FFF2-40B4-BE49-F238E27FC236}">
                <a16:creationId xmlns:a16="http://schemas.microsoft.com/office/drawing/2014/main" id="{4E1EE8E4-3593-430E-A835-30DA45BEEF6E}"/>
              </a:ext>
            </a:extLst>
          </p:cNvPr>
          <p:cNvPicPr>
            <a:picLocks noChangeAspect="1"/>
          </p:cNvPicPr>
          <p:nvPr/>
        </p:nvPicPr>
        <p:blipFill>
          <a:blip r:embed="rId4"/>
          <a:stretch>
            <a:fillRect/>
          </a:stretch>
        </p:blipFill>
        <p:spPr>
          <a:xfrm>
            <a:off x="498093" y="2336202"/>
            <a:ext cx="620325" cy="784950"/>
          </a:xfrm>
          <a:prstGeom prst="rect">
            <a:avLst/>
          </a:prstGeom>
        </p:spPr>
      </p:pic>
      <p:pic>
        <p:nvPicPr>
          <p:cNvPr id="27" name="Рисунок 26">
            <a:extLst>
              <a:ext uri="{FF2B5EF4-FFF2-40B4-BE49-F238E27FC236}">
                <a16:creationId xmlns:a16="http://schemas.microsoft.com/office/drawing/2014/main" id="{31FBFA29-87E7-4A3F-AEC6-540A10EEA310}"/>
              </a:ext>
            </a:extLst>
          </p:cNvPr>
          <p:cNvPicPr>
            <a:picLocks noChangeAspect="1"/>
          </p:cNvPicPr>
          <p:nvPr/>
        </p:nvPicPr>
        <p:blipFill>
          <a:blip r:embed="rId5"/>
          <a:stretch>
            <a:fillRect/>
          </a:stretch>
        </p:blipFill>
        <p:spPr>
          <a:xfrm>
            <a:off x="498093" y="3407540"/>
            <a:ext cx="620325" cy="748349"/>
          </a:xfrm>
          <a:prstGeom prst="rect">
            <a:avLst/>
          </a:prstGeom>
        </p:spPr>
      </p:pic>
      <p:pic>
        <p:nvPicPr>
          <p:cNvPr id="28" name="Рисунок 27">
            <a:extLst>
              <a:ext uri="{FF2B5EF4-FFF2-40B4-BE49-F238E27FC236}">
                <a16:creationId xmlns:a16="http://schemas.microsoft.com/office/drawing/2014/main" id="{3AD34CA8-3416-4F8A-B428-C1C6FC560ED6}"/>
              </a:ext>
            </a:extLst>
          </p:cNvPr>
          <p:cNvPicPr>
            <a:picLocks noChangeAspect="1"/>
          </p:cNvPicPr>
          <p:nvPr/>
        </p:nvPicPr>
        <p:blipFill>
          <a:blip r:embed="rId6"/>
          <a:stretch>
            <a:fillRect/>
          </a:stretch>
        </p:blipFill>
        <p:spPr>
          <a:xfrm>
            <a:off x="498093" y="4442277"/>
            <a:ext cx="639696" cy="837202"/>
          </a:xfrm>
          <a:prstGeom prst="rect">
            <a:avLst/>
          </a:prstGeom>
        </p:spPr>
      </p:pic>
      <p:pic>
        <p:nvPicPr>
          <p:cNvPr id="29" name="Рисунок 28">
            <a:extLst>
              <a:ext uri="{FF2B5EF4-FFF2-40B4-BE49-F238E27FC236}">
                <a16:creationId xmlns:a16="http://schemas.microsoft.com/office/drawing/2014/main" id="{A12E54E2-F2DA-4996-845F-0BBCB9BC4DBC}"/>
              </a:ext>
            </a:extLst>
          </p:cNvPr>
          <p:cNvPicPr>
            <a:picLocks noChangeAspect="1"/>
          </p:cNvPicPr>
          <p:nvPr/>
        </p:nvPicPr>
        <p:blipFill>
          <a:blip r:embed="rId7"/>
          <a:stretch>
            <a:fillRect/>
          </a:stretch>
        </p:blipFill>
        <p:spPr>
          <a:xfrm>
            <a:off x="536578" y="5591562"/>
            <a:ext cx="630590" cy="809520"/>
          </a:xfrm>
          <a:prstGeom prst="rect">
            <a:avLst/>
          </a:prstGeom>
        </p:spPr>
      </p:pic>
      <p:pic>
        <p:nvPicPr>
          <p:cNvPr id="30" name="Рисунок 29">
            <a:extLst>
              <a:ext uri="{FF2B5EF4-FFF2-40B4-BE49-F238E27FC236}">
                <a16:creationId xmlns:a16="http://schemas.microsoft.com/office/drawing/2014/main" id="{0C399129-D83F-4E93-A864-3C70AE9B2482}"/>
              </a:ext>
            </a:extLst>
          </p:cNvPr>
          <p:cNvPicPr>
            <a:picLocks noChangeAspect="1"/>
          </p:cNvPicPr>
          <p:nvPr/>
        </p:nvPicPr>
        <p:blipFill>
          <a:blip r:embed="rId8"/>
          <a:stretch>
            <a:fillRect/>
          </a:stretch>
        </p:blipFill>
        <p:spPr>
          <a:xfrm>
            <a:off x="4683308" y="2336202"/>
            <a:ext cx="639696" cy="795420"/>
          </a:xfrm>
          <a:prstGeom prst="rect">
            <a:avLst/>
          </a:prstGeom>
        </p:spPr>
      </p:pic>
      <p:pic>
        <p:nvPicPr>
          <p:cNvPr id="31" name="Рисунок 30">
            <a:extLst>
              <a:ext uri="{FF2B5EF4-FFF2-40B4-BE49-F238E27FC236}">
                <a16:creationId xmlns:a16="http://schemas.microsoft.com/office/drawing/2014/main" id="{77F07610-3726-47E3-BA38-3BABBB68CE49}"/>
              </a:ext>
            </a:extLst>
          </p:cNvPr>
          <p:cNvPicPr>
            <a:picLocks noChangeAspect="1"/>
          </p:cNvPicPr>
          <p:nvPr/>
        </p:nvPicPr>
        <p:blipFill>
          <a:blip r:embed="rId9"/>
          <a:stretch>
            <a:fillRect/>
          </a:stretch>
        </p:blipFill>
        <p:spPr>
          <a:xfrm>
            <a:off x="4683308" y="3407540"/>
            <a:ext cx="611843" cy="748349"/>
          </a:xfrm>
          <a:prstGeom prst="rect">
            <a:avLst/>
          </a:prstGeom>
        </p:spPr>
      </p:pic>
      <p:pic>
        <p:nvPicPr>
          <p:cNvPr id="32" name="Рисунок 31">
            <a:extLst>
              <a:ext uri="{FF2B5EF4-FFF2-40B4-BE49-F238E27FC236}">
                <a16:creationId xmlns:a16="http://schemas.microsoft.com/office/drawing/2014/main" id="{15EAE939-A7FB-4412-B544-55461BEE474E}"/>
              </a:ext>
            </a:extLst>
          </p:cNvPr>
          <p:cNvPicPr>
            <a:picLocks noChangeAspect="1"/>
          </p:cNvPicPr>
          <p:nvPr/>
        </p:nvPicPr>
        <p:blipFill>
          <a:blip r:embed="rId10"/>
          <a:stretch>
            <a:fillRect/>
          </a:stretch>
        </p:blipFill>
        <p:spPr>
          <a:xfrm>
            <a:off x="4670584" y="4363686"/>
            <a:ext cx="620325" cy="837806"/>
          </a:xfrm>
          <a:prstGeom prst="rect">
            <a:avLst/>
          </a:prstGeom>
        </p:spPr>
      </p:pic>
      <p:pic>
        <p:nvPicPr>
          <p:cNvPr id="33" name="Рисунок 32">
            <a:extLst>
              <a:ext uri="{FF2B5EF4-FFF2-40B4-BE49-F238E27FC236}">
                <a16:creationId xmlns:a16="http://schemas.microsoft.com/office/drawing/2014/main" id="{0B0F7C49-DB79-418D-A868-C43C1B2F8CD9}"/>
              </a:ext>
            </a:extLst>
          </p:cNvPr>
          <p:cNvPicPr>
            <a:picLocks noChangeAspect="1"/>
          </p:cNvPicPr>
          <p:nvPr/>
        </p:nvPicPr>
        <p:blipFill>
          <a:blip r:embed="rId11"/>
          <a:stretch>
            <a:fillRect/>
          </a:stretch>
        </p:blipFill>
        <p:spPr>
          <a:xfrm>
            <a:off x="4666344" y="5382299"/>
            <a:ext cx="620325" cy="809525"/>
          </a:xfrm>
          <a:prstGeom prst="rect">
            <a:avLst/>
          </a:prstGeom>
        </p:spPr>
      </p:pic>
      <p:pic>
        <p:nvPicPr>
          <p:cNvPr id="34" name="Рисунок 33">
            <a:extLst>
              <a:ext uri="{FF2B5EF4-FFF2-40B4-BE49-F238E27FC236}">
                <a16:creationId xmlns:a16="http://schemas.microsoft.com/office/drawing/2014/main" id="{CF3D9F1D-8F79-4451-A684-E508742E825F}"/>
              </a:ext>
            </a:extLst>
          </p:cNvPr>
          <p:cNvPicPr>
            <a:picLocks noChangeAspect="1"/>
          </p:cNvPicPr>
          <p:nvPr/>
        </p:nvPicPr>
        <p:blipFill>
          <a:blip r:embed="rId12"/>
          <a:stretch>
            <a:fillRect/>
          </a:stretch>
        </p:blipFill>
        <p:spPr>
          <a:xfrm>
            <a:off x="8471661" y="2336202"/>
            <a:ext cx="611843" cy="842326"/>
          </a:xfrm>
          <a:prstGeom prst="rect">
            <a:avLst/>
          </a:prstGeom>
        </p:spPr>
      </p:pic>
      <p:pic>
        <p:nvPicPr>
          <p:cNvPr id="35" name="Рисунок 34">
            <a:extLst>
              <a:ext uri="{FF2B5EF4-FFF2-40B4-BE49-F238E27FC236}">
                <a16:creationId xmlns:a16="http://schemas.microsoft.com/office/drawing/2014/main" id="{42097C4C-5DAD-485D-8FC5-7726F79699DD}"/>
              </a:ext>
            </a:extLst>
          </p:cNvPr>
          <p:cNvPicPr>
            <a:picLocks noChangeAspect="1"/>
          </p:cNvPicPr>
          <p:nvPr/>
        </p:nvPicPr>
        <p:blipFill>
          <a:blip r:embed="rId13"/>
          <a:stretch>
            <a:fillRect/>
          </a:stretch>
        </p:blipFill>
        <p:spPr>
          <a:xfrm>
            <a:off x="8471661" y="3346264"/>
            <a:ext cx="611843" cy="809624"/>
          </a:xfrm>
          <a:prstGeom prst="rect">
            <a:avLst/>
          </a:prstGeom>
        </p:spPr>
      </p:pic>
      <p:pic>
        <p:nvPicPr>
          <p:cNvPr id="36" name="Рисунок 35">
            <a:extLst>
              <a:ext uri="{FF2B5EF4-FFF2-40B4-BE49-F238E27FC236}">
                <a16:creationId xmlns:a16="http://schemas.microsoft.com/office/drawing/2014/main" id="{6AF80BA8-A642-46D8-8025-681197AF2018}"/>
              </a:ext>
            </a:extLst>
          </p:cNvPr>
          <p:cNvPicPr>
            <a:picLocks noChangeAspect="1"/>
          </p:cNvPicPr>
          <p:nvPr/>
        </p:nvPicPr>
        <p:blipFill>
          <a:blip r:embed="rId14"/>
          <a:stretch>
            <a:fillRect/>
          </a:stretch>
        </p:blipFill>
        <p:spPr>
          <a:xfrm>
            <a:off x="8458305" y="4363686"/>
            <a:ext cx="625199" cy="809521"/>
          </a:xfrm>
          <a:prstGeom prst="rect">
            <a:avLst/>
          </a:prstGeom>
        </p:spPr>
      </p:pic>
      <p:sp>
        <p:nvSpPr>
          <p:cNvPr id="37" name="Прямоугольник 36">
            <a:extLst>
              <a:ext uri="{FF2B5EF4-FFF2-40B4-BE49-F238E27FC236}">
                <a16:creationId xmlns:a16="http://schemas.microsoft.com/office/drawing/2014/main" id="{92CFB825-B3BB-439E-85D3-211478758BB5}"/>
              </a:ext>
            </a:extLst>
          </p:cNvPr>
          <p:cNvSpPr/>
          <p:nvPr/>
        </p:nvSpPr>
        <p:spPr>
          <a:xfrm>
            <a:off x="1290189" y="3429000"/>
            <a:ext cx="2044323" cy="646331"/>
          </a:xfrm>
          <a:prstGeom prst="rect">
            <a:avLst/>
          </a:prstGeom>
        </p:spPr>
        <p:txBody>
          <a:bodyPr wrap="square">
            <a:spAutoFit/>
          </a:bodyPr>
          <a:lstStyle/>
          <a:p>
            <a:r>
              <a:rPr lang="kk-KZ" i="1" u="sng" dirty="0">
                <a:solidFill>
                  <a:schemeClr val="accent1">
                    <a:lumMod val="50000"/>
                  </a:schemeClr>
                </a:solidFill>
                <a:latin typeface="Arial Narrow" panose="020B0606020202030204" pitchFamily="34" charset="0"/>
              </a:rPr>
              <a:t>ҚҰЗЫРЕТТЕРДІ ДАМЫТУ</a:t>
            </a:r>
          </a:p>
        </p:txBody>
      </p:sp>
      <p:sp>
        <p:nvSpPr>
          <p:cNvPr id="38" name="Прямоугольник 37">
            <a:extLst>
              <a:ext uri="{FF2B5EF4-FFF2-40B4-BE49-F238E27FC236}">
                <a16:creationId xmlns:a16="http://schemas.microsoft.com/office/drawing/2014/main" id="{23375CCF-64D6-404B-8A7B-CAF4ADC56C38}"/>
              </a:ext>
            </a:extLst>
          </p:cNvPr>
          <p:cNvSpPr/>
          <p:nvPr/>
        </p:nvSpPr>
        <p:spPr>
          <a:xfrm>
            <a:off x="1290187" y="2363400"/>
            <a:ext cx="2044323" cy="646331"/>
          </a:xfrm>
          <a:prstGeom prst="rect">
            <a:avLst/>
          </a:prstGeom>
        </p:spPr>
        <p:txBody>
          <a:bodyPr wrap="square">
            <a:spAutoFit/>
          </a:bodyPr>
          <a:lstStyle/>
          <a:p>
            <a:r>
              <a:rPr lang="kk-KZ" i="1" u="sng" dirty="0">
                <a:solidFill>
                  <a:schemeClr val="accent1">
                    <a:lumMod val="50000"/>
                  </a:schemeClr>
                </a:solidFill>
                <a:latin typeface="Arial Narrow" panose="020B0606020202030204" pitchFamily="34" charset="0"/>
              </a:rPr>
              <a:t>ТӘУЕКЕЛДІ БАҒАЛАУ ЖӘНЕ БАРЫНША АЗАЙТУ</a:t>
            </a:r>
          </a:p>
        </p:txBody>
      </p:sp>
      <p:sp>
        <p:nvSpPr>
          <p:cNvPr id="39" name="Прямоугольник 38">
            <a:extLst>
              <a:ext uri="{FF2B5EF4-FFF2-40B4-BE49-F238E27FC236}">
                <a16:creationId xmlns:a16="http://schemas.microsoft.com/office/drawing/2014/main" id="{BF9F224E-1C66-48B5-8BEA-9EBD4F4DDC7B}"/>
              </a:ext>
            </a:extLst>
          </p:cNvPr>
          <p:cNvSpPr/>
          <p:nvPr/>
        </p:nvSpPr>
        <p:spPr>
          <a:xfrm>
            <a:off x="1290189" y="4383688"/>
            <a:ext cx="2044323" cy="923330"/>
          </a:xfrm>
          <a:prstGeom prst="rect">
            <a:avLst/>
          </a:prstGeom>
        </p:spPr>
        <p:txBody>
          <a:bodyPr wrap="square">
            <a:spAutoFit/>
          </a:bodyPr>
          <a:lstStyle/>
          <a:p>
            <a:r>
              <a:rPr lang="kk-KZ" i="1" u="sng" dirty="0">
                <a:solidFill>
                  <a:schemeClr val="accent1">
                    <a:lumMod val="50000"/>
                  </a:schemeClr>
                </a:solidFill>
                <a:latin typeface="Arial Narrow" panose="020B0606020202030204" pitchFamily="34" charset="0"/>
              </a:rPr>
              <a:t>САНИТАРИЯЛЫҚ-ГИГИЕНАЛЫҚ ЖАҒДАЙЛАР</a:t>
            </a:r>
          </a:p>
        </p:txBody>
      </p:sp>
      <p:sp>
        <p:nvSpPr>
          <p:cNvPr id="40" name="Прямоугольник 39">
            <a:extLst>
              <a:ext uri="{FF2B5EF4-FFF2-40B4-BE49-F238E27FC236}">
                <a16:creationId xmlns:a16="http://schemas.microsoft.com/office/drawing/2014/main" id="{805EE8EB-3C45-4AE0-B782-578CB6CCD99D}"/>
              </a:ext>
            </a:extLst>
          </p:cNvPr>
          <p:cNvSpPr/>
          <p:nvPr/>
        </p:nvSpPr>
        <p:spPr>
          <a:xfrm>
            <a:off x="1290187" y="5587493"/>
            <a:ext cx="1879732" cy="923330"/>
          </a:xfrm>
          <a:prstGeom prst="rect">
            <a:avLst/>
          </a:prstGeom>
        </p:spPr>
        <p:txBody>
          <a:bodyPr wrap="square">
            <a:spAutoFit/>
          </a:bodyPr>
          <a:lstStyle/>
          <a:p>
            <a:r>
              <a:rPr lang="kk-KZ" i="1" u="sng" dirty="0">
                <a:solidFill>
                  <a:schemeClr val="accent1">
                    <a:lumMod val="50000"/>
                  </a:schemeClr>
                </a:solidFill>
                <a:latin typeface="Arial Narrow" panose="020B0606020202030204" pitchFamily="34" charset="0"/>
              </a:rPr>
              <a:t>АУЫРЛЫҚТАРДЫ КӨТЕРУ ЖӘНЕ ЖЫЛЖЫТУ</a:t>
            </a:r>
          </a:p>
        </p:txBody>
      </p:sp>
      <p:sp>
        <p:nvSpPr>
          <p:cNvPr id="42" name="Прямоугольник 41">
            <a:extLst>
              <a:ext uri="{FF2B5EF4-FFF2-40B4-BE49-F238E27FC236}">
                <a16:creationId xmlns:a16="http://schemas.microsoft.com/office/drawing/2014/main" id="{28F2F28C-369B-469E-9C5E-C508097ABCCB}"/>
              </a:ext>
            </a:extLst>
          </p:cNvPr>
          <p:cNvSpPr/>
          <p:nvPr/>
        </p:nvSpPr>
        <p:spPr>
          <a:xfrm>
            <a:off x="5603313" y="2363400"/>
            <a:ext cx="1759707" cy="646331"/>
          </a:xfrm>
          <a:prstGeom prst="rect">
            <a:avLst/>
          </a:prstGeom>
        </p:spPr>
        <p:txBody>
          <a:bodyPr wrap="square">
            <a:spAutoFit/>
          </a:bodyPr>
          <a:lstStyle/>
          <a:p>
            <a:r>
              <a:rPr lang="kk-KZ" i="1" u="sng" dirty="0">
                <a:solidFill>
                  <a:schemeClr val="accent1">
                    <a:lumMod val="50000"/>
                  </a:schemeClr>
                </a:solidFill>
                <a:latin typeface="Arial Narrow" panose="020B0606020202030204" pitchFamily="34" charset="0"/>
              </a:rPr>
              <a:t>ЖАЗАТАЙЫМ ОҚИҒАЛАР</a:t>
            </a:r>
          </a:p>
        </p:txBody>
      </p:sp>
      <p:sp>
        <p:nvSpPr>
          <p:cNvPr id="43" name="Прямоугольник 42">
            <a:extLst>
              <a:ext uri="{FF2B5EF4-FFF2-40B4-BE49-F238E27FC236}">
                <a16:creationId xmlns:a16="http://schemas.microsoft.com/office/drawing/2014/main" id="{36EB9356-1931-4664-8719-E3B96CEE70BE}"/>
              </a:ext>
            </a:extLst>
          </p:cNvPr>
          <p:cNvSpPr/>
          <p:nvPr/>
        </p:nvSpPr>
        <p:spPr>
          <a:xfrm>
            <a:off x="5603313" y="3597048"/>
            <a:ext cx="1565583" cy="369332"/>
          </a:xfrm>
          <a:prstGeom prst="rect">
            <a:avLst/>
          </a:prstGeom>
        </p:spPr>
        <p:txBody>
          <a:bodyPr wrap="square">
            <a:spAutoFit/>
          </a:bodyPr>
          <a:lstStyle/>
          <a:p>
            <a:r>
              <a:rPr lang="kk-KZ" i="1" u="sng" dirty="0">
                <a:solidFill>
                  <a:schemeClr val="accent1">
                    <a:lumMod val="50000"/>
                  </a:schemeClr>
                </a:solidFill>
                <a:latin typeface="Arial Narrow" panose="020B0606020202030204" pitchFamily="34" charset="0"/>
              </a:rPr>
              <a:t>АТТЕСТАТТАУ</a:t>
            </a:r>
          </a:p>
        </p:txBody>
      </p:sp>
      <p:sp>
        <p:nvSpPr>
          <p:cNvPr id="44" name="Прямоугольник 43">
            <a:extLst>
              <a:ext uri="{FF2B5EF4-FFF2-40B4-BE49-F238E27FC236}">
                <a16:creationId xmlns:a16="http://schemas.microsoft.com/office/drawing/2014/main" id="{CC985DA9-B4B7-4FD2-B04C-255E4E884382}"/>
              </a:ext>
            </a:extLst>
          </p:cNvPr>
          <p:cNvSpPr/>
          <p:nvPr/>
        </p:nvSpPr>
        <p:spPr>
          <a:xfrm>
            <a:off x="5603312" y="4564733"/>
            <a:ext cx="1759707" cy="369332"/>
          </a:xfrm>
          <a:prstGeom prst="rect">
            <a:avLst/>
          </a:prstGeom>
        </p:spPr>
        <p:txBody>
          <a:bodyPr wrap="square">
            <a:spAutoFit/>
          </a:bodyPr>
          <a:lstStyle/>
          <a:p>
            <a:r>
              <a:rPr lang="kk-KZ" i="1" u="sng" dirty="0">
                <a:solidFill>
                  <a:schemeClr val="accent1">
                    <a:lumMod val="50000"/>
                  </a:schemeClr>
                </a:solidFill>
                <a:latin typeface="Arial Narrow" panose="020B0606020202030204" pitchFamily="34" charset="0"/>
              </a:rPr>
              <a:t>САҚТАНДЫРУ</a:t>
            </a:r>
          </a:p>
        </p:txBody>
      </p:sp>
      <p:sp>
        <p:nvSpPr>
          <p:cNvPr id="45" name="Прямоугольник 44">
            <a:extLst>
              <a:ext uri="{FF2B5EF4-FFF2-40B4-BE49-F238E27FC236}">
                <a16:creationId xmlns:a16="http://schemas.microsoft.com/office/drawing/2014/main" id="{96808CD7-790C-478C-A19B-865A3C9CBA37}"/>
              </a:ext>
            </a:extLst>
          </p:cNvPr>
          <p:cNvSpPr/>
          <p:nvPr/>
        </p:nvSpPr>
        <p:spPr>
          <a:xfrm>
            <a:off x="5603312" y="5553657"/>
            <a:ext cx="1759707" cy="646331"/>
          </a:xfrm>
          <a:prstGeom prst="rect">
            <a:avLst/>
          </a:prstGeom>
        </p:spPr>
        <p:txBody>
          <a:bodyPr wrap="square">
            <a:spAutoFit/>
          </a:bodyPr>
          <a:lstStyle/>
          <a:p>
            <a:r>
              <a:rPr lang="kk-KZ" i="1" u="sng" dirty="0">
                <a:solidFill>
                  <a:schemeClr val="accent1">
                    <a:lumMod val="50000"/>
                  </a:schemeClr>
                </a:solidFill>
                <a:latin typeface="Arial Narrow" panose="020B0606020202030204" pitchFamily="34" charset="0"/>
              </a:rPr>
              <a:t>АВАРИЯЛАР ЖӘНЕ ТЖ КЕЗІНДЕГІ ШАРАЛАР</a:t>
            </a:r>
          </a:p>
        </p:txBody>
      </p:sp>
      <p:sp>
        <p:nvSpPr>
          <p:cNvPr id="47" name="Прямоугольник 46">
            <a:extLst>
              <a:ext uri="{FF2B5EF4-FFF2-40B4-BE49-F238E27FC236}">
                <a16:creationId xmlns:a16="http://schemas.microsoft.com/office/drawing/2014/main" id="{E08A3D16-F2A5-4CD2-934E-4F029B2CC277}"/>
              </a:ext>
            </a:extLst>
          </p:cNvPr>
          <p:cNvSpPr/>
          <p:nvPr/>
        </p:nvSpPr>
        <p:spPr>
          <a:xfrm>
            <a:off x="9492941" y="2424416"/>
            <a:ext cx="1565583" cy="369332"/>
          </a:xfrm>
          <a:prstGeom prst="rect">
            <a:avLst/>
          </a:prstGeom>
        </p:spPr>
        <p:txBody>
          <a:bodyPr wrap="square">
            <a:spAutoFit/>
          </a:bodyPr>
          <a:lstStyle/>
          <a:p>
            <a:r>
              <a:rPr lang="kk-KZ" i="1" u="sng" dirty="0">
                <a:solidFill>
                  <a:schemeClr val="accent1">
                    <a:lumMod val="50000"/>
                  </a:schemeClr>
                </a:solidFill>
                <a:latin typeface="Arial Narrow" panose="020B0606020202030204" pitchFamily="34" charset="0"/>
              </a:rPr>
              <a:t>НҰСҚАУЛЫҚТАР</a:t>
            </a:r>
          </a:p>
        </p:txBody>
      </p:sp>
      <p:sp>
        <p:nvSpPr>
          <p:cNvPr id="48" name="Прямоугольник 47">
            <a:extLst>
              <a:ext uri="{FF2B5EF4-FFF2-40B4-BE49-F238E27FC236}">
                <a16:creationId xmlns:a16="http://schemas.microsoft.com/office/drawing/2014/main" id="{8D7CA274-56D7-41BE-9708-7EAF9D00D321}"/>
              </a:ext>
            </a:extLst>
          </p:cNvPr>
          <p:cNvSpPr/>
          <p:nvPr/>
        </p:nvSpPr>
        <p:spPr>
          <a:xfrm>
            <a:off x="9495405" y="3431351"/>
            <a:ext cx="1784660" cy="369332"/>
          </a:xfrm>
          <a:prstGeom prst="rect">
            <a:avLst/>
          </a:prstGeom>
        </p:spPr>
        <p:txBody>
          <a:bodyPr wrap="square">
            <a:spAutoFit/>
          </a:bodyPr>
          <a:lstStyle/>
          <a:p>
            <a:r>
              <a:rPr lang="kk-KZ" i="1" u="sng" dirty="0">
                <a:solidFill>
                  <a:schemeClr val="accent1">
                    <a:lumMod val="50000"/>
                  </a:schemeClr>
                </a:solidFill>
                <a:latin typeface="Arial Narrow" panose="020B0606020202030204" pitchFamily="34" charset="0"/>
              </a:rPr>
              <a:t>МЕДИЦИНАЛЫҚ ТЕКСЕРУЛЕР</a:t>
            </a:r>
          </a:p>
        </p:txBody>
      </p:sp>
      <p:sp>
        <p:nvSpPr>
          <p:cNvPr id="49" name="Прямоугольник 48">
            <a:extLst>
              <a:ext uri="{FF2B5EF4-FFF2-40B4-BE49-F238E27FC236}">
                <a16:creationId xmlns:a16="http://schemas.microsoft.com/office/drawing/2014/main" id="{F659F74C-83FB-43F7-8100-DF199F3EBDF4}"/>
              </a:ext>
            </a:extLst>
          </p:cNvPr>
          <p:cNvSpPr/>
          <p:nvPr/>
        </p:nvSpPr>
        <p:spPr>
          <a:xfrm>
            <a:off x="9495405" y="4438286"/>
            <a:ext cx="1784660" cy="646331"/>
          </a:xfrm>
          <a:prstGeom prst="rect">
            <a:avLst/>
          </a:prstGeom>
        </p:spPr>
        <p:txBody>
          <a:bodyPr wrap="square">
            <a:spAutoFit/>
          </a:bodyPr>
          <a:lstStyle/>
          <a:p>
            <a:r>
              <a:rPr lang="kk-KZ" i="1" u="sng" dirty="0">
                <a:solidFill>
                  <a:schemeClr val="accent1">
                    <a:lumMod val="50000"/>
                  </a:schemeClr>
                </a:solidFill>
                <a:latin typeface="Arial Narrow" panose="020B0606020202030204" pitchFamily="34" charset="0"/>
              </a:rPr>
              <a:t>ЕҚБЖ ЖӘНЕ БАҚЫЛАУ</a:t>
            </a:r>
          </a:p>
        </p:txBody>
      </p:sp>
      <p:pic>
        <p:nvPicPr>
          <p:cNvPr id="2" name="Рисунок 1">
            <a:extLst>
              <a:ext uri="{FF2B5EF4-FFF2-40B4-BE49-F238E27FC236}">
                <a16:creationId xmlns:a16="http://schemas.microsoft.com/office/drawing/2014/main" id="{FF6EB1B1-298B-B269-1FF4-A53E484B5958}"/>
              </a:ext>
            </a:extLst>
          </p:cNvPr>
          <p:cNvPicPr>
            <a:picLocks noChangeAspect="1"/>
          </p:cNvPicPr>
          <p:nvPr/>
        </p:nvPicPr>
        <p:blipFill>
          <a:blip r:embed="rId15"/>
          <a:stretch>
            <a:fillRect/>
          </a:stretch>
        </p:blipFill>
        <p:spPr>
          <a:xfrm>
            <a:off x="11176706" y="50696"/>
            <a:ext cx="1015294" cy="883895"/>
          </a:xfrm>
          <a:prstGeom prst="rect">
            <a:avLst/>
          </a:prstGeom>
        </p:spPr>
      </p:pic>
    </p:spTree>
    <p:custDataLst>
      <p:tags r:id="rId1"/>
    </p:custDataLst>
    <p:extLst>
      <p:ext uri="{BB962C8B-B14F-4D97-AF65-F5344CB8AC3E}">
        <p14:creationId xmlns:p14="http://schemas.microsoft.com/office/powerpoint/2010/main" val="23396420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7037AA-D379-4442-1D4A-5B803A2F66F9}"/>
            </a:ext>
          </a:extLst>
        </p:cNvPr>
        <p:cNvGrpSpPr/>
        <p:nvPr/>
      </p:nvGrpSpPr>
      <p:grpSpPr>
        <a:xfrm>
          <a:off x="0" y="0"/>
          <a:ext cx="0" cy="0"/>
          <a:chOff x="0" y="0"/>
          <a:chExt cx="0" cy="0"/>
        </a:xfrm>
      </p:grpSpPr>
      <p:sp>
        <p:nvSpPr>
          <p:cNvPr id="19" name="Google Shape;121;p3">
            <a:extLst>
              <a:ext uri="{FF2B5EF4-FFF2-40B4-BE49-F238E27FC236}">
                <a16:creationId xmlns:a16="http://schemas.microsoft.com/office/drawing/2014/main" id="{07FD49DB-6052-A4D4-B5F1-0EAC2DF722C6}"/>
              </a:ext>
            </a:extLst>
          </p:cNvPr>
          <p:cNvSpPr/>
          <p:nvPr/>
        </p:nvSpPr>
        <p:spPr>
          <a:xfrm>
            <a:off x="95838" y="60332"/>
            <a:ext cx="1973107" cy="529533"/>
          </a:xfrm>
          <a:prstGeom prst="roundRect">
            <a:avLst>
              <a:gd name="adj" fmla="val 50000"/>
            </a:avLst>
          </a:prstGeom>
          <a:gradFill>
            <a:gsLst>
              <a:gs pos="0">
                <a:schemeClr val="dk2"/>
              </a:gs>
              <a:gs pos="100000">
                <a:srgbClr val="2AB0EF"/>
              </a:gs>
            </a:gsLst>
            <a:lin ang="27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Narrow" panose="020B0606020202030204" pitchFamily="34" charset="0"/>
              <a:ea typeface="Arial"/>
              <a:cs typeface="Arial"/>
              <a:sym typeface="Arial"/>
            </a:endParaRPr>
          </a:p>
        </p:txBody>
      </p:sp>
      <p:sp>
        <p:nvSpPr>
          <p:cNvPr id="3" name="Прямоугольник 2">
            <a:extLst>
              <a:ext uri="{FF2B5EF4-FFF2-40B4-BE49-F238E27FC236}">
                <a16:creationId xmlns:a16="http://schemas.microsoft.com/office/drawing/2014/main" id="{91AF48FA-74AC-0D82-2937-CD3590908E19}"/>
              </a:ext>
            </a:extLst>
          </p:cNvPr>
          <p:cNvSpPr/>
          <p:nvPr/>
        </p:nvSpPr>
        <p:spPr>
          <a:xfrm>
            <a:off x="2419927" y="169479"/>
            <a:ext cx="7499927" cy="646331"/>
          </a:xfrm>
          <a:prstGeom prst="rect">
            <a:avLst/>
          </a:prstGeom>
        </p:spPr>
        <p:txBody>
          <a:bodyPr wrap="square">
            <a:spAutoFit/>
          </a:bodyPr>
          <a:lstStyle/>
          <a:p>
            <a:pPr algn="ctr">
              <a:spcAft>
                <a:spcPts val="0"/>
              </a:spcAft>
            </a:pPr>
            <a:r>
              <a:rPr lang="kk-KZ" sz="1600" b="1" dirty="0">
                <a:solidFill>
                  <a:srgbClr val="547094"/>
                </a:solidFill>
                <a:latin typeface=" arial narrow"/>
                <a:cs typeface="Arial" panose="020B0604020202020204" pitchFamily="34" charset="0"/>
              </a:rPr>
              <a:t>Еңбек қауіпсіздігі және еңбекті қорғау мәселелері бойынша кәсіби құзыреттерді дамыту</a:t>
            </a:r>
          </a:p>
          <a:p>
            <a:pPr algn="ctr">
              <a:spcAft>
                <a:spcPts val="0"/>
              </a:spcAft>
            </a:pPr>
            <a:endParaRPr lang="ru-RU" sz="2000" b="1" dirty="0">
              <a:solidFill>
                <a:srgbClr val="547094"/>
              </a:solidFill>
              <a:latin typeface=" arial narrow"/>
              <a:cs typeface="Arial" panose="020B0604020202020204" pitchFamily="34" charset="0"/>
            </a:endParaRPr>
          </a:p>
        </p:txBody>
      </p:sp>
      <p:cxnSp>
        <p:nvCxnSpPr>
          <p:cNvPr id="20" name="Google Shape;123;p3">
            <a:extLst>
              <a:ext uri="{FF2B5EF4-FFF2-40B4-BE49-F238E27FC236}">
                <a16:creationId xmlns:a16="http://schemas.microsoft.com/office/drawing/2014/main" id="{00498F4D-A348-DA91-664E-5AE0D7AE2CCF}"/>
              </a:ext>
            </a:extLst>
          </p:cNvPr>
          <p:cNvCxnSpPr>
            <a:cxnSpLocks/>
          </p:cNvCxnSpPr>
          <p:nvPr/>
        </p:nvCxnSpPr>
        <p:spPr>
          <a:xfrm>
            <a:off x="0" y="642116"/>
            <a:ext cx="12192000" cy="1"/>
          </a:xfrm>
          <a:prstGeom prst="straightConnector1">
            <a:avLst/>
          </a:prstGeom>
          <a:noFill/>
          <a:ln w="28575" cap="flat" cmpd="sng">
            <a:solidFill>
              <a:srgbClr val="2AB0EF"/>
            </a:solidFill>
            <a:prstDash val="solid"/>
            <a:round/>
            <a:headEnd type="none" w="sm" len="sm"/>
            <a:tailEnd type="none" w="sm" len="sm"/>
          </a:ln>
        </p:spPr>
      </p:cxnSp>
      <p:sp>
        <p:nvSpPr>
          <p:cNvPr id="24" name="Прямоугольник 23">
            <a:extLst>
              <a:ext uri="{FF2B5EF4-FFF2-40B4-BE49-F238E27FC236}">
                <a16:creationId xmlns:a16="http://schemas.microsoft.com/office/drawing/2014/main" id="{CF8D89A0-44BB-234F-9612-15A6AFE6B1B3}"/>
              </a:ext>
            </a:extLst>
          </p:cNvPr>
          <p:cNvSpPr/>
          <p:nvPr/>
        </p:nvSpPr>
        <p:spPr>
          <a:xfrm>
            <a:off x="3911779" y="981963"/>
            <a:ext cx="4565323" cy="646331"/>
          </a:xfrm>
          <a:prstGeom prst="rect">
            <a:avLst/>
          </a:prstGeom>
        </p:spPr>
        <p:txBody>
          <a:bodyPr wrap="square">
            <a:spAutoFit/>
          </a:bodyPr>
          <a:lstStyle/>
          <a:p>
            <a:pPr algn="ctr">
              <a:defRPr/>
            </a:pPr>
            <a:r>
              <a:rPr lang="kk-KZ" b="1" dirty="0">
                <a:solidFill>
                  <a:srgbClr val="003F7E"/>
                </a:solidFill>
                <a:latin typeface="Arial Narrow" panose="020B0606020202030204" pitchFamily="34" charset="0"/>
              </a:rPr>
              <a:t>ӘКІМШІЛІК БАҚЫЛАУ (ұйымдастырушылық іс-шаралар)</a:t>
            </a:r>
          </a:p>
        </p:txBody>
      </p:sp>
      <p:sp>
        <p:nvSpPr>
          <p:cNvPr id="11" name="TextBox 10">
            <a:extLst>
              <a:ext uri="{FF2B5EF4-FFF2-40B4-BE49-F238E27FC236}">
                <a16:creationId xmlns:a16="http://schemas.microsoft.com/office/drawing/2014/main" id="{31B6A68E-B73C-020D-C5B4-8C4297791E18}"/>
              </a:ext>
            </a:extLst>
          </p:cNvPr>
          <p:cNvSpPr txBox="1"/>
          <p:nvPr/>
        </p:nvSpPr>
        <p:spPr>
          <a:xfrm>
            <a:off x="378931" y="66645"/>
            <a:ext cx="2244197" cy="523220"/>
          </a:xfrm>
          <a:prstGeom prst="rect">
            <a:avLst/>
          </a:prstGeom>
          <a:noFill/>
        </p:spPr>
        <p:txBody>
          <a:bodyPr wrap="square" rtlCol="0">
            <a:spAutoFit/>
          </a:bodyPr>
          <a:lstStyle/>
          <a:p>
            <a:r>
              <a:rPr lang="en-US" sz="1400" dirty="0">
                <a:solidFill>
                  <a:schemeClr val="bg1"/>
                </a:solidFill>
              </a:rPr>
              <a:t>HEALTH SAFETY ENVIRONMENT</a:t>
            </a:r>
            <a:endParaRPr lang="ru-RU" sz="1400" dirty="0">
              <a:solidFill>
                <a:schemeClr val="bg1"/>
              </a:solidFill>
            </a:endParaRPr>
          </a:p>
        </p:txBody>
      </p:sp>
      <p:sp>
        <p:nvSpPr>
          <p:cNvPr id="21" name="Прямоугольник 20">
            <a:extLst>
              <a:ext uri="{FF2B5EF4-FFF2-40B4-BE49-F238E27FC236}">
                <a16:creationId xmlns:a16="http://schemas.microsoft.com/office/drawing/2014/main" id="{1C6DABC0-3566-46E9-4EC8-8E782C9D1E9B}"/>
              </a:ext>
            </a:extLst>
          </p:cNvPr>
          <p:cNvSpPr/>
          <p:nvPr/>
        </p:nvSpPr>
        <p:spPr>
          <a:xfrm>
            <a:off x="3169920" y="900317"/>
            <a:ext cx="6049042" cy="809624"/>
          </a:xfrm>
          <a:prstGeom prst="rect">
            <a:avLst/>
          </a:prstGeom>
          <a:noFill/>
          <a:ln w="2222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7" name="Стрелка: вниз 26">
            <a:extLst>
              <a:ext uri="{FF2B5EF4-FFF2-40B4-BE49-F238E27FC236}">
                <a16:creationId xmlns:a16="http://schemas.microsoft.com/office/drawing/2014/main" id="{6D58CDF3-3FA3-CEC9-6590-D1F8A6B1E580}"/>
              </a:ext>
            </a:extLst>
          </p:cNvPr>
          <p:cNvSpPr/>
          <p:nvPr/>
        </p:nvSpPr>
        <p:spPr>
          <a:xfrm>
            <a:off x="5838825" y="1742927"/>
            <a:ext cx="514350" cy="575292"/>
          </a:xfrm>
          <a:prstGeom prst="downArrow">
            <a:avLst/>
          </a:prstGeom>
          <a:solidFill>
            <a:srgbClr val="EA96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7" name="Рисунок 6">
            <a:extLst>
              <a:ext uri="{FF2B5EF4-FFF2-40B4-BE49-F238E27FC236}">
                <a16:creationId xmlns:a16="http://schemas.microsoft.com/office/drawing/2014/main" id="{09F8779B-4545-2785-30BE-7F528EF368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1300" y="3351083"/>
            <a:ext cx="659500" cy="659500"/>
          </a:xfrm>
          <a:prstGeom prst="rect">
            <a:avLst/>
          </a:prstGeom>
        </p:spPr>
      </p:pic>
      <p:pic>
        <p:nvPicPr>
          <p:cNvPr id="9" name="Рисунок 8">
            <a:extLst>
              <a:ext uri="{FF2B5EF4-FFF2-40B4-BE49-F238E27FC236}">
                <a16:creationId xmlns:a16="http://schemas.microsoft.com/office/drawing/2014/main" id="{CC76CC6A-467C-014D-D640-1D09880D870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1300" y="2501330"/>
            <a:ext cx="659500" cy="659500"/>
          </a:xfrm>
          <a:prstGeom prst="rect">
            <a:avLst/>
          </a:prstGeom>
        </p:spPr>
      </p:pic>
      <p:sp>
        <p:nvSpPr>
          <p:cNvPr id="12" name="Прямоугольник 11">
            <a:extLst>
              <a:ext uri="{FF2B5EF4-FFF2-40B4-BE49-F238E27FC236}">
                <a16:creationId xmlns:a16="http://schemas.microsoft.com/office/drawing/2014/main" id="{87AACE8D-710F-D308-9493-1CCAD74D3A6C}"/>
              </a:ext>
            </a:extLst>
          </p:cNvPr>
          <p:cNvSpPr/>
          <p:nvPr/>
        </p:nvSpPr>
        <p:spPr>
          <a:xfrm>
            <a:off x="1426092" y="2593257"/>
            <a:ext cx="2807508" cy="369332"/>
          </a:xfrm>
          <a:prstGeom prst="rect">
            <a:avLst/>
          </a:prstGeom>
        </p:spPr>
        <p:txBody>
          <a:bodyPr wrap="square">
            <a:spAutoFit/>
          </a:bodyPr>
          <a:lstStyle/>
          <a:p>
            <a:pPr>
              <a:defRPr/>
            </a:pPr>
            <a:r>
              <a:rPr lang="kk-KZ" dirty="0">
                <a:solidFill>
                  <a:srgbClr val="003F7E"/>
                </a:solidFill>
                <a:latin typeface="Arial Narrow" panose="020B0606020202030204" pitchFamily="34" charset="0"/>
              </a:rPr>
              <a:t>Жауапты тұлғаларды тағайындау</a:t>
            </a:r>
          </a:p>
        </p:txBody>
      </p:sp>
      <p:sp>
        <p:nvSpPr>
          <p:cNvPr id="13" name="Прямоугольник 12">
            <a:extLst>
              <a:ext uri="{FF2B5EF4-FFF2-40B4-BE49-F238E27FC236}">
                <a16:creationId xmlns:a16="http://schemas.microsoft.com/office/drawing/2014/main" id="{3FAA5264-26E3-0208-ACEF-0A92E20302A4}"/>
              </a:ext>
            </a:extLst>
          </p:cNvPr>
          <p:cNvSpPr/>
          <p:nvPr/>
        </p:nvSpPr>
        <p:spPr>
          <a:xfrm>
            <a:off x="1426092" y="3429000"/>
            <a:ext cx="3714708" cy="369332"/>
          </a:xfrm>
          <a:prstGeom prst="rect">
            <a:avLst/>
          </a:prstGeom>
        </p:spPr>
        <p:txBody>
          <a:bodyPr wrap="square">
            <a:spAutoFit/>
          </a:bodyPr>
          <a:lstStyle/>
          <a:p>
            <a:pPr>
              <a:defRPr/>
            </a:pPr>
            <a:r>
              <a:rPr lang="kk-KZ" dirty="0">
                <a:solidFill>
                  <a:srgbClr val="003F7E"/>
                </a:solidFill>
                <a:latin typeface="Arial Narrow" panose="020B0606020202030204" pitchFamily="34" charset="0"/>
              </a:rPr>
              <a:t>Ішкі бақылауды жүзеге асыру</a:t>
            </a:r>
          </a:p>
        </p:txBody>
      </p:sp>
      <p:pic>
        <p:nvPicPr>
          <p:cNvPr id="16" name="Рисунок 15">
            <a:extLst>
              <a:ext uri="{FF2B5EF4-FFF2-40B4-BE49-F238E27FC236}">
                <a16:creationId xmlns:a16="http://schemas.microsoft.com/office/drawing/2014/main" id="{103BDD75-2B30-99B4-ADC2-C71AEC64EDB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9171" y="4200836"/>
            <a:ext cx="659500" cy="659500"/>
          </a:xfrm>
          <a:prstGeom prst="rect">
            <a:avLst/>
          </a:prstGeom>
        </p:spPr>
      </p:pic>
      <p:sp>
        <p:nvSpPr>
          <p:cNvPr id="17" name="Прямоугольник 16">
            <a:extLst>
              <a:ext uri="{FF2B5EF4-FFF2-40B4-BE49-F238E27FC236}">
                <a16:creationId xmlns:a16="http://schemas.microsoft.com/office/drawing/2014/main" id="{A26ED0E6-9A27-9D0E-0EA3-A5D326CB7D14}"/>
              </a:ext>
            </a:extLst>
          </p:cNvPr>
          <p:cNvSpPr/>
          <p:nvPr/>
        </p:nvSpPr>
        <p:spPr>
          <a:xfrm>
            <a:off x="1426092" y="4312316"/>
            <a:ext cx="3714708" cy="369332"/>
          </a:xfrm>
          <a:prstGeom prst="rect">
            <a:avLst/>
          </a:prstGeom>
        </p:spPr>
        <p:txBody>
          <a:bodyPr wrap="square">
            <a:spAutoFit/>
          </a:bodyPr>
          <a:lstStyle/>
          <a:p>
            <a:pPr>
              <a:defRPr/>
            </a:pPr>
            <a:r>
              <a:rPr lang="kk-KZ" dirty="0">
                <a:solidFill>
                  <a:srgbClr val="003F7E"/>
                </a:solidFill>
                <a:latin typeface="Arial Narrow" panose="020B0606020202030204" pitchFamily="34" charset="0"/>
              </a:rPr>
              <a:t>Оқыту және нұсқама беру</a:t>
            </a:r>
          </a:p>
        </p:txBody>
      </p:sp>
      <p:pic>
        <p:nvPicPr>
          <p:cNvPr id="22" name="Рисунок 21">
            <a:extLst>
              <a:ext uri="{FF2B5EF4-FFF2-40B4-BE49-F238E27FC236}">
                <a16:creationId xmlns:a16="http://schemas.microsoft.com/office/drawing/2014/main" id="{CE22F560-F8A0-3A78-ECBE-5AAAD2E7472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49171" y="5078419"/>
            <a:ext cx="603757" cy="603757"/>
          </a:xfrm>
          <a:prstGeom prst="rect">
            <a:avLst/>
          </a:prstGeom>
        </p:spPr>
      </p:pic>
      <p:sp>
        <p:nvSpPr>
          <p:cNvPr id="23" name="Прямоугольник 22">
            <a:extLst>
              <a:ext uri="{FF2B5EF4-FFF2-40B4-BE49-F238E27FC236}">
                <a16:creationId xmlns:a16="http://schemas.microsoft.com/office/drawing/2014/main" id="{5625C9FA-8525-FB46-42A9-FC408DA667E1}"/>
              </a:ext>
            </a:extLst>
          </p:cNvPr>
          <p:cNvSpPr/>
          <p:nvPr/>
        </p:nvSpPr>
        <p:spPr>
          <a:xfrm>
            <a:off x="1426092" y="5195632"/>
            <a:ext cx="4017108" cy="369332"/>
          </a:xfrm>
          <a:prstGeom prst="rect">
            <a:avLst/>
          </a:prstGeom>
        </p:spPr>
        <p:txBody>
          <a:bodyPr wrap="square">
            <a:spAutoFit/>
          </a:bodyPr>
          <a:lstStyle/>
          <a:p>
            <a:pPr>
              <a:defRPr/>
            </a:pPr>
            <a:r>
              <a:rPr lang="kk-KZ" dirty="0">
                <a:solidFill>
                  <a:srgbClr val="003F7E"/>
                </a:solidFill>
                <a:latin typeface="Arial Narrow" panose="020B0606020202030204" pitchFamily="34" charset="0"/>
              </a:rPr>
              <a:t>Тәуекелді бағалау және жұмыс орындарын аттестаттау</a:t>
            </a:r>
          </a:p>
        </p:txBody>
      </p:sp>
      <p:pic>
        <p:nvPicPr>
          <p:cNvPr id="28" name="Рисунок 27">
            <a:extLst>
              <a:ext uri="{FF2B5EF4-FFF2-40B4-BE49-F238E27FC236}">
                <a16:creationId xmlns:a16="http://schemas.microsoft.com/office/drawing/2014/main" id="{482B2E09-B71F-E963-BA5A-FAC61C1F896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288878" y="2443161"/>
            <a:ext cx="669524" cy="669524"/>
          </a:xfrm>
          <a:prstGeom prst="rect">
            <a:avLst/>
          </a:prstGeom>
        </p:spPr>
      </p:pic>
      <p:sp>
        <p:nvSpPr>
          <p:cNvPr id="30" name="Прямоугольник 29">
            <a:extLst>
              <a:ext uri="{FF2B5EF4-FFF2-40B4-BE49-F238E27FC236}">
                <a16:creationId xmlns:a16="http://schemas.microsoft.com/office/drawing/2014/main" id="{E1DDF8D5-587E-79AE-9DBF-82A53A18E2C0}"/>
              </a:ext>
            </a:extLst>
          </p:cNvPr>
          <p:cNvSpPr/>
          <p:nvPr/>
        </p:nvSpPr>
        <p:spPr>
          <a:xfrm>
            <a:off x="8237419" y="2561426"/>
            <a:ext cx="2807508" cy="369332"/>
          </a:xfrm>
          <a:prstGeom prst="rect">
            <a:avLst/>
          </a:prstGeom>
        </p:spPr>
        <p:txBody>
          <a:bodyPr wrap="square">
            <a:spAutoFit/>
          </a:bodyPr>
          <a:lstStyle/>
          <a:p>
            <a:pPr>
              <a:defRPr/>
            </a:pPr>
            <a:r>
              <a:rPr lang="kk-KZ" dirty="0">
                <a:solidFill>
                  <a:srgbClr val="003F7E"/>
                </a:solidFill>
                <a:latin typeface="Arial Narrow" panose="020B0606020202030204" pitchFamily="34" charset="0"/>
              </a:rPr>
              <a:t>Денсаулық сақтау</a:t>
            </a:r>
          </a:p>
        </p:txBody>
      </p:sp>
      <p:pic>
        <p:nvPicPr>
          <p:cNvPr id="31" name="Рисунок 30">
            <a:extLst>
              <a:ext uri="{FF2B5EF4-FFF2-40B4-BE49-F238E27FC236}">
                <a16:creationId xmlns:a16="http://schemas.microsoft.com/office/drawing/2014/main" id="{F9FFD954-C52A-9FAC-094A-65CB5B303BF6}"/>
              </a:ext>
            </a:extLst>
          </p:cNvPr>
          <p:cNvPicPr>
            <a:picLocks noChangeAspect="1"/>
          </p:cNvPicPr>
          <p:nvPr/>
        </p:nvPicPr>
        <p:blipFill>
          <a:blip r:embed="rId9"/>
          <a:stretch>
            <a:fillRect/>
          </a:stretch>
        </p:blipFill>
        <p:spPr>
          <a:xfrm>
            <a:off x="11176706" y="50696"/>
            <a:ext cx="1015294" cy="883895"/>
          </a:xfrm>
          <a:prstGeom prst="rect">
            <a:avLst/>
          </a:prstGeom>
        </p:spPr>
      </p:pic>
      <p:pic>
        <p:nvPicPr>
          <p:cNvPr id="33" name="Рисунок 32">
            <a:extLst>
              <a:ext uri="{FF2B5EF4-FFF2-40B4-BE49-F238E27FC236}">
                <a16:creationId xmlns:a16="http://schemas.microsoft.com/office/drawing/2014/main" id="{AAE32A67-46FF-FEF6-0360-94DA3D6BA45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332848" y="3429000"/>
            <a:ext cx="581583" cy="581583"/>
          </a:xfrm>
          <a:prstGeom prst="rect">
            <a:avLst/>
          </a:prstGeom>
        </p:spPr>
      </p:pic>
      <p:sp>
        <p:nvSpPr>
          <p:cNvPr id="34" name="Прямоугольник 33">
            <a:extLst>
              <a:ext uri="{FF2B5EF4-FFF2-40B4-BE49-F238E27FC236}">
                <a16:creationId xmlns:a16="http://schemas.microsoft.com/office/drawing/2014/main" id="{789C9DFD-E9BE-C7E1-BB55-64C1BE180AE5}"/>
              </a:ext>
            </a:extLst>
          </p:cNvPr>
          <p:cNvSpPr/>
          <p:nvPr/>
        </p:nvSpPr>
        <p:spPr>
          <a:xfrm>
            <a:off x="8237419" y="3429000"/>
            <a:ext cx="2807508" cy="369332"/>
          </a:xfrm>
          <a:prstGeom prst="rect">
            <a:avLst/>
          </a:prstGeom>
        </p:spPr>
        <p:txBody>
          <a:bodyPr wrap="square">
            <a:spAutoFit/>
          </a:bodyPr>
          <a:lstStyle/>
          <a:p>
            <a:pPr>
              <a:defRPr/>
            </a:pPr>
            <a:r>
              <a:rPr lang="kk-KZ" dirty="0">
                <a:solidFill>
                  <a:srgbClr val="003F7E"/>
                </a:solidFill>
                <a:latin typeface="Arial Narrow" panose="020B0606020202030204" pitchFamily="34" charset="0"/>
              </a:rPr>
              <a:t>Рәсімдерді құжаттау</a:t>
            </a:r>
          </a:p>
        </p:txBody>
      </p:sp>
      <p:pic>
        <p:nvPicPr>
          <p:cNvPr id="36" name="Рисунок 35">
            <a:extLst>
              <a:ext uri="{FF2B5EF4-FFF2-40B4-BE49-F238E27FC236}">
                <a16:creationId xmlns:a16="http://schemas.microsoft.com/office/drawing/2014/main" id="{54C8011C-7FEA-FD8F-57E9-5408CA4EE82B}"/>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332848" y="4228707"/>
            <a:ext cx="603757" cy="603757"/>
          </a:xfrm>
          <a:prstGeom prst="rect">
            <a:avLst/>
          </a:prstGeom>
        </p:spPr>
      </p:pic>
      <p:sp>
        <p:nvSpPr>
          <p:cNvPr id="38" name="TextBox 37">
            <a:extLst>
              <a:ext uri="{FF2B5EF4-FFF2-40B4-BE49-F238E27FC236}">
                <a16:creationId xmlns:a16="http://schemas.microsoft.com/office/drawing/2014/main" id="{CCC4D915-B9D7-AE41-96B5-D4B7C3CB6AB6}"/>
              </a:ext>
            </a:extLst>
          </p:cNvPr>
          <p:cNvSpPr txBox="1"/>
          <p:nvPr/>
        </p:nvSpPr>
        <p:spPr>
          <a:xfrm>
            <a:off x="8237419" y="4312316"/>
            <a:ext cx="3371358" cy="369332"/>
          </a:xfrm>
          <a:prstGeom prst="rect">
            <a:avLst/>
          </a:prstGeom>
          <a:noFill/>
        </p:spPr>
        <p:txBody>
          <a:bodyPr wrap="square">
            <a:spAutoFit/>
          </a:bodyPr>
          <a:lstStyle/>
          <a:p>
            <a:r>
              <a:rPr lang="kk-KZ" dirty="0">
                <a:solidFill>
                  <a:srgbClr val="003F7E"/>
                </a:solidFill>
                <a:latin typeface="Arial Narrow" panose="020B0606020202030204" pitchFamily="34" charset="0"/>
              </a:rPr>
              <a:t>Жазатайым оқиғаларды есепке алу және талдау </a:t>
            </a:r>
            <a:endParaRPr lang="ru-KZ" dirty="0"/>
          </a:p>
        </p:txBody>
      </p:sp>
      <p:pic>
        <p:nvPicPr>
          <p:cNvPr id="40" name="Рисунок 39">
            <a:extLst>
              <a:ext uri="{FF2B5EF4-FFF2-40B4-BE49-F238E27FC236}">
                <a16:creationId xmlns:a16="http://schemas.microsoft.com/office/drawing/2014/main" id="{C06D9B97-5378-C7F3-4E03-AC0765EF97FD}"/>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332848" y="5055630"/>
            <a:ext cx="659500" cy="659500"/>
          </a:xfrm>
          <a:prstGeom prst="rect">
            <a:avLst/>
          </a:prstGeom>
        </p:spPr>
      </p:pic>
      <p:sp>
        <p:nvSpPr>
          <p:cNvPr id="41" name="TextBox 40">
            <a:extLst>
              <a:ext uri="{FF2B5EF4-FFF2-40B4-BE49-F238E27FC236}">
                <a16:creationId xmlns:a16="http://schemas.microsoft.com/office/drawing/2014/main" id="{9E1B3A12-4690-0F7D-B713-3A2BBFDF08E4}"/>
              </a:ext>
            </a:extLst>
          </p:cNvPr>
          <p:cNvSpPr txBox="1"/>
          <p:nvPr/>
        </p:nvSpPr>
        <p:spPr>
          <a:xfrm>
            <a:off x="8234175" y="5179890"/>
            <a:ext cx="3371358" cy="369332"/>
          </a:xfrm>
          <a:prstGeom prst="rect">
            <a:avLst/>
          </a:prstGeom>
          <a:noFill/>
        </p:spPr>
        <p:txBody>
          <a:bodyPr wrap="square">
            <a:spAutoFit/>
          </a:bodyPr>
          <a:lstStyle/>
          <a:p>
            <a:r>
              <a:rPr lang="kk-KZ" dirty="0">
                <a:solidFill>
                  <a:srgbClr val="003F7E"/>
                </a:solidFill>
                <a:latin typeface="Arial Narrow" panose="020B0606020202030204" pitchFamily="34" charset="0"/>
              </a:rPr>
              <a:t>Жоспарлар және түзету шаралары </a:t>
            </a:r>
            <a:endParaRPr lang="ru-KZ" dirty="0"/>
          </a:p>
        </p:txBody>
      </p:sp>
      <p:sp>
        <p:nvSpPr>
          <p:cNvPr id="42" name="Прямоугольник 41">
            <a:extLst>
              <a:ext uri="{FF2B5EF4-FFF2-40B4-BE49-F238E27FC236}">
                <a16:creationId xmlns:a16="http://schemas.microsoft.com/office/drawing/2014/main" id="{F22D061D-D1BC-76C0-3578-4B926193C23E}"/>
              </a:ext>
            </a:extLst>
          </p:cNvPr>
          <p:cNvSpPr/>
          <p:nvPr/>
        </p:nvSpPr>
        <p:spPr>
          <a:xfrm>
            <a:off x="224725" y="2443160"/>
            <a:ext cx="11608230" cy="3663171"/>
          </a:xfrm>
          <a:prstGeom prst="rect">
            <a:avLst/>
          </a:prstGeom>
          <a:noFill/>
          <a:ln w="2222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ustDataLst>
      <p:tags r:id="rId1"/>
    </p:custDataLst>
    <p:extLst>
      <p:ext uri="{BB962C8B-B14F-4D97-AF65-F5344CB8AC3E}">
        <p14:creationId xmlns:p14="http://schemas.microsoft.com/office/powerpoint/2010/main" val="6969994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Google Shape;121;p3">
            <a:extLst>
              <a:ext uri="{FF2B5EF4-FFF2-40B4-BE49-F238E27FC236}">
                <a16:creationId xmlns:a16="http://schemas.microsoft.com/office/drawing/2014/main" id="{10FC2256-A40A-41FB-8BFE-EA51BEAAAAD8}"/>
              </a:ext>
            </a:extLst>
          </p:cNvPr>
          <p:cNvSpPr/>
          <p:nvPr/>
        </p:nvSpPr>
        <p:spPr>
          <a:xfrm>
            <a:off x="95838" y="60332"/>
            <a:ext cx="1973107" cy="529533"/>
          </a:xfrm>
          <a:prstGeom prst="roundRect">
            <a:avLst>
              <a:gd name="adj" fmla="val 50000"/>
            </a:avLst>
          </a:prstGeom>
          <a:gradFill>
            <a:gsLst>
              <a:gs pos="0">
                <a:schemeClr val="dk2"/>
              </a:gs>
              <a:gs pos="100000">
                <a:srgbClr val="2AB0EF"/>
              </a:gs>
            </a:gsLst>
            <a:lin ang="27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Narrow" panose="020B0606020202030204" pitchFamily="34" charset="0"/>
              <a:ea typeface="Arial"/>
              <a:cs typeface="Arial"/>
              <a:sym typeface="Arial"/>
            </a:endParaRPr>
          </a:p>
        </p:txBody>
      </p:sp>
      <p:sp>
        <p:nvSpPr>
          <p:cNvPr id="3" name="Прямоугольник 2">
            <a:extLst>
              <a:ext uri="{FF2B5EF4-FFF2-40B4-BE49-F238E27FC236}">
                <a16:creationId xmlns:a16="http://schemas.microsoft.com/office/drawing/2014/main" id="{3353705C-F4A3-4E1E-B86F-FC033C8BBF93}"/>
              </a:ext>
            </a:extLst>
          </p:cNvPr>
          <p:cNvSpPr/>
          <p:nvPr/>
        </p:nvSpPr>
        <p:spPr>
          <a:xfrm>
            <a:off x="2419927" y="169479"/>
            <a:ext cx="7499927" cy="646331"/>
          </a:xfrm>
          <a:prstGeom prst="rect">
            <a:avLst/>
          </a:prstGeom>
        </p:spPr>
        <p:txBody>
          <a:bodyPr wrap="square">
            <a:spAutoFit/>
          </a:bodyPr>
          <a:lstStyle/>
          <a:p>
            <a:pPr algn="ctr">
              <a:spcAft>
                <a:spcPts val="0"/>
              </a:spcAft>
            </a:pPr>
            <a:r>
              <a:rPr lang="kk-KZ" sz="1600" b="1" dirty="0">
                <a:solidFill>
                  <a:srgbClr val="547094"/>
                </a:solidFill>
                <a:latin typeface=" arial narrow"/>
                <a:cs typeface="Arial" panose="020B0604020202020204" pitchFamily="34" charset="0"/>
              </a:rPr>
              <a:t>Еңбек қауіпсіздігі және еңбекті қорғау мәселелері бойынша кәсіби құзыреттерді дамыту</a:t>
            </a:r>
          </a:p>
          <a:p>
            <a:pPr algn="ctr">
              <a:spcAft>
                <a:spcPts val="0"/>
              </a:spcAft>
            </a:pPr>
            <a:endParaRPr lang="ru-RU" sz="2000" b="1" dirty="0">
              <a:solidFill>
                <a:srgbClr val="547094"/>
              </a:solidFill>
              <a:latin typeface=" arial narrow"/>
              <a:cs typeface="Arial" panose="020B0604020202020204" pitchFamily="34" charset="0"/>
            </a:endParaRPr>
          </a:p>
        </p:txBody>
      </p:sp>
      <p:cxnSp>
        <p:nvCxnSpPr>
          <p:cNvPr id="20" name="Google Shape;123;p3">
            <a:extLst>
              <a:ext uri="{FF2B5EF4-FFF2-40B4-BE49-F238E27FC236}">
                <a16:creationId xmlns:a16="http://schemas.microsoft.com/office/drawing/2014/main" id="{081E6B87-773A-49CA-B80D-33C6E8DBC980}"/>
              </a:ext>
            </a:extLst>
          </p:cNvPr>
          <p:cNvCxnSpPr>
            <a:cxnSpLocks/>
          </p:cNvCxnSpPr>
          <p:nvPr/>
        </p:nvCxnSpPr>
        <p:spPr>
          <a:xfrm>
            <a:off x="0" y="642116"/>
            <a:ext cx="12192000" cy="1"/>
          </a:xfrm>
          <a:prstGeom prst="straightConnector1">
            <a:avLst/>
          </a:prstGeom>
          <a:noFill/>
          <a:ln w="28575" cap="flat" cmpd="sng">
            <a:solidFill>
              <a:srgbClr val="2AB0EF"/>
            </a:solidFill>
            <a:prstDash val="solid"/>
            <a:round/>
            <a:headEnd type="none" w="sm" len="sm"/>
            <a:tailEnd type="none" w="sm" len="sm"/>
          </a:ln>
        </p:spPr>
      </p:cxnSp>
      <p:sp>
        <p:nvSpPr>
          <p:cNvPr id="11" name="TextBox 10">
            <a:extLst>
              <a:ext uri="{FF2B5EF4-FFF2-40B4-BE49-F238E27FC236}">
                <a16:creationId xmlns:a16="http://schemas.microsoft.com/office/drawing/2014/main" id="{2F327ACF-10F3-4651-820D-8A700C42D091}"/>
              </a:ext>
            </a:extLst>
          </p:cNvPr>
          <p:cNvSpPr txBox="1"/>
          <p:nvPr/>
        </p:nvSpPr>
        <p:spPr>
          <a:xfrm>
            <a:off x="378931" y="66645"/>
            <a:ext cx="2244197" cy="523220"/>
          </a:xfrm>
          <a:prstGeom prst="rect">
            <a:avLst/>
          </a:prstGeom>
          <a:noFill/>
        </p:spPr>
        <p:txBody>
          <a:bodyPr wrap="square" rtlCol="0">
            <a:spAutoFit/>
          </a:bodyPr>
          <a:lstStyle/>
          <a:p>
            <a:r>
              <a:rPr lang="en-US" sz="1400" dirty="0">
                <a:solidFill>
                  <a:schemeClr val="bg1"/>
                </a:solidFill>
              </a:rPr>
              <a:t>HEALTH SAFETY ENVIRONMENT</a:t>
            </a:r>
            <a:endParaRPr lang="ru-RU" sz="1400" dirty="0">
              <a:solidFill>
                <a:schemeClr val="bg1"/>
              </a:solidFill>
            </a:endParaRPr>
          </a:p>
        </p:txBody>
      </p:sp>
      <p:sp>
        <p:nvSpPr>
          <p:cNvPr id="21" name="Прямоугольник 20">
            <a:extLst>
              <a:ext uri="{FF2B5EF4-FFF2-40B4-BE49-F238E27FC236}">
                <a16:creationId xmlns:a16="http://schemas.microsoft.com/office/drawing/2014/main" id="{E442297F-1D26-4693-92DE-E1A9906A0489}"/>
              </a:ext>
            </a:extLst>
          </p:cNvPr>
          <p:cNvSpPr/>
          <p:nvPr/>
        </p:nvSpPr>
        <p:spPr>
          <a:xfrm>
            <a:off x="571501" y="1158295"/>
            <a:ext cx="9867900" cy="809624"/>
          </a:xfrm>
          <a:prstGeom prst="rect">
            <a:avLst/>
          </a:prstGeom>
          <a:noFill/>
          <a:ln w="2222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6" name="Прямоугольник 25">
            <a:extLst>
              <a:ext uri="{FF2B5EF4-FFF2-40B4-BE49-F238E27FC236}">
                <a16:creationId xmlns:a16="http://schemas.microsoft.com/office/drawing/2014/main" id="{E1C7A41C-3E2A-4FC2-A56D-90449B719065}"/>
              </a:ext>
            </a:extLst>
          </p:cNvPr>
          <p:cNvSpPr/>
          <p:nvPr/>
        </p:nvSpPr>
        <p:spPr>
          <a:xfrm>
            <a:off x="571501" y="2290810"/>
            <a:ext cx="9867900" cy="3285394"/>
          </a:xfrm>
          <a:prstGeom prst="rect">
            <a:avLst/>
          </a:prstGeom>
          <a:noFill/>
          <a:ln w="2222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Прямоугольник 1">
            <a:extLst>
              <a:ext uri="{FF2B5EF4-FFF2-40B4-BE49-F238E27FC236}">
                <a16:creationId xmlns:a16="http://schemas.microsoft.com/office/drawing/2014/main" id="{D7CB3E55-EE89-4DB0-8439-044C6C3D28E0}"/>
              </a:ext>
            </a:extLst>
          </p:cNvPr>
          <p:cNvSpPr/>
          <p:nvPr/>
        </p:nvSpPr>
        <p:spPr>
          <a:xfrm>
            <a:off x="919887" y="1369264"/>
            <a:ext cx="8511628" cy="369332"/>
          </a:xfrm>
          <a:prstGeom prst="rect">
            <a:avLst/>
          </a:prstGeom>
        </p:spPr>
        <p:txBody>
          <a:bodyPr wrap="square">
            <a:spAutoFit/>
          </a:bodyPr>
          <a:lstStyle/>
          <a:p>
            <a:r>
              <a:rPr lang="kk-KZ" b="1" dirty="0">
                <a:solidFill>
                  <a:srgbClr val="003F7E"/>
                </a:solidFill>
                <a:latin typeface="Arial Narrow" panose="020B0606020202030204" pitchFamily="34" charset="0"/>
              </a:rPr>
              <a:t>ЕҢБЕК ҚАУІПСІЗДІГІ ЖӘНЕ ЕҢБЕКТІ ҚОРҒАУДЫ ҚАМТАМАСЫЗ ЕТУГЕ ЖАУАПТЫ ТҰЛҒАЛАР КІМДЕР?</a:t>
            </a:r>
          </a:p>
        </p:txBody>
      </p:sp>
      <p:sp>
        <p:nvSpPr>
          <p:cNvPr id="4" name="Прямоугольник 3">
            <a:extLst>
              <a:ext uri="{FF2B5EF4-FFF2-40B4-BE49-F238E27FC236}">
                <a16:creationId xmlns:a16="http://schemas.microsoft.com/office/drawing/2014/main" id="{EDB95CB8-909E-487C-B28A-B7F09DF0B05A}"/>
              </a:ext>
            </a:extLst>
          </p:cNvPr>
          <p:cNvSpPr/>
          <p:nvPr/>
        </p:nvSpPr>
        <p:spPr>
          <a:xfrm>
            <a:off x="661986" y="2482612"/>
            <a:ext cx="10467975" cy="369332"/>
          </a:xfrm>
          <a:prstGeom prst="rect">
            <a:avLst/>
          </a:prstGeom>
        </p:spPr>
        <p:txBody>
          <a:bodyPr wrap="square">
            <a:spAutoFit/>
          </a:bodyPr>
          <a:lstStyle/>
          <a:p>
            <a:pPr algn="just"/>
            <a:r>
              <a:rPr lang="kk-KZ" b="1" dirty="0">
                <a:solidFill>
                  <a:schemeClr val="accent1">
                    <a:lumMod val="50000"/>
                  </a:schemeClr>
                </a:solidFill>
              </a:rPr>
              <a:t>1. Жоғары басшылық, сондай-ақ өзіне бекітілген филиалда филиалдың бірінші басшысы</a:t>
            </a:r>
          </a:p>
        </p:txBody>
      </p:sp>
      <p:sp>
        <p:nvSpPr>
          <p:cNvPr id="5" name="Прямоугольник 4">
            <a:extLst>
              <a:ext uri="{FF2B5EF4-FFF2-40B4-BE49-F238E27FC236}">
                <a16:creationId xmlns:a16="http://schemas.microsoft.com/office/drawing/2014/main" id="{C9F7E81B-D2C2-4708-A0DE-B6C4BC2ABC19}"/>
              </a:ext>
            </a:extLst>
          </p:cNvPr>
          <p:cNvSpPr/>
          <p:nvPr/>
        </p:nvSpPr>
        <p:spPr>
          <a:xfrm>
            <a:off x="676274" y="2980492"/>
            <a:ext cx="10372725" cy="369332"/>
          </a:xfrm>
          <a:prstGeom prst="rect">
            <a:avLst/>
          </a:prstGeom>
        </p:spPr>
        <p:txBody>
          <a:bodyPr wrap="square">
            <a:spAutoFit/>
          </a:bodyPr>
          <a:lstStyle/>
          <a:p>
            <a:pPr algn="just"/>
            <a:r>
              <a:rPr lang="kk-KZ" b="1" dirty="0">
                <a:solidFill>
                  <a:schemeClr val="accent1">
                    <a:lumMod val="50000"/>
                  </a:schemeClr>
                </a:solidFill>
              </a:rPr>
              <a:t>2. Құрылымдық бөлімшелердің басшылары (учаскелер, цехтар, бөлімдер және т.б.)</a:t>
            </a:r>
          </a:p>
        </p:txBody>
      </p:sp>
      <p:sp>
        <p:nvSpPr>
          <p:cNvPr id="6" name="Прямоугольник 5">
            <a:extLst>
              <a:ext uri="{FF2B5EF4-FFF2-40B4-BE49-F238E27FC236}">
                <a16:creationId xmlns:a16="http://schemas.microsoft.com/office/drawing/2014/main" id="{C5B90264-FED9-4DC4-8681-BDB2E1D3B8E3}"/>
              </a:ext>
            </a:extLst>
          </p:cNvPr>
          <p:cNvSpPr/>
          <p:nvPr/>
        </p:nvSpPr>
        <p:spPr>
          <a:xfrm>
            <a:off x="676275" y="3478372"/>
            <a:ext cx="10467974" cy="369332"/>
          </a:xfrm>
          <a:prstGeom prst="rect">
            <a:avLst/>
          </a:prstGeom>
        </p:spPr>
        <p:txBody>
          <a:bodyPr wrap="square">
            <a:spAutoFit/>
          </a:bodyPr>
          <a:lstStyle/>
          <a:p>
            <a:pPr algn="just"/>
            <a:r>
              <a:rPr lang="kk-KZ" b="1" dirty="0">
                <a:solidFill>
                  <a:schemeClr val="accent1">
                    <a:lumMod val="50000"/>
                  </a:schemeClr>
                </a:solidFill>
              </a:rPr>
              <a:t>3. Жұмыс орындарындағы жұмыстарға жауапты басшылар, көбіне ИТҚ</a:t>
            </a:r>
          </a:p>
        </p:txBody>
      </p:sp>
      <p:sp>
        <p:nvSpPr>
          <p:cNvPr id="12" name="Прямоугольник 11">
            <a:extLst>
              <a:ext uri="{FF2B5EF4-FFF2-40B4-BE49-F238E27FC236}">
                <a16:creationId xmlns:a16="http://schemas.microsoft.com/office/drawing/2014/main" id="{D21715D1-18F3-44C9-8D8A-3611518D40D0}"/>
              </a:ext>
            </a:extLst>
          </p:cNvPr>
          <p:cNvSpPr/>
          <p:nvPr/>
        </p:nvSpPr>
        <p:spPr>
          <a:xfrm>
            <a:off x="681640" y="3914575"/>
            <a:ext cx="10648948" cy="369332"/>
          </a:xfrm>
          <a:prstGeom prst="rect">
            <a:avLst/>
          </a:prstGeom>
        </p:spPr>
        <p:txBody>
          <a:bodyPr wrap="square">
            <a:spAutoFit/>
          </a:bodyPr>
          <a:lstStyle/>
          <a:p>
            <a:r>
              <a:rPr lang="kk-KZ" b="1" dirty="0">
                <a:solidFill>
                  <a:schemeClr val="accent1">
                    <a:lumMod val="50000"/>
                  </a:schemeClr>
                </a:solidFill>
              </a:rPr>
              <a:t>4. Еңбек қауіпсіздігі және еңбекті қорғау іс-шараларының орындалуына жауапты тұлғалар </a:t>
            </a:r>
          </a:p>
        </p:txBody>
      </p:sp>
      <p:sp>
        <p:nvSpPr>
          <p:cNvPr id="15" name="Прямоугольник 14">
            <a:extLst>
              <a:ext uri="{FF2B5EF4-FFF2-40B4-BE49-F238E27FC236}">
                <a16:creationId xmlns:a16="http://schemas.microsoft.com/office/drawing/2014/main" id="{710BF9A5-684B-4D73-8C39-33BD171B5380}"/>
              </a:ext>
            </a:extLst>
          </p:cNvPr>
          <p:cNvSpPr/>
          <p:nvPr/>
        </p:nvSpPr>
        <p:spPr>
          <a:xfrm>
            <a:off x="690563" y="4407037"/>
            <a:ext cx="10453686" cy="369332"/>
          </a:xfrm>
          <a:prstGeom prst="rect">
            <a:avLst/>
          </a:prstGeom>
        </p:spPr>
        <p:txBody>
          <a:bodyPr wrap="square">
            <a:spAutoFit/>
          </a:bodyPr>
          <a:lstStyle/>
          <a:p>
            <a:r>
              <a:rPr lang="kk-KZ" b="1" dirty="0">
                <a:solidFill>
                  <a:schemeClr val="accent1">
                    <a:lumMod val="50000"/>
                  </a:schemeClr>
                </a:solidFill>
              </a:rPr>
              <a:t>5. Наряд-рұқсатта тағайындалған жауапты жұмыс басшылары немесе жұмыс жүргізушілер</a:t>
            </a:r>
          </a:p>
        </p:txBody>
      </p:sp>
      <p:sp>
        <p:nvSpPr>
          <p:cNvPr id="22" name="Прямоугольник 21">
            <a:extLst>
              <a:ext uri="{FF2B5EF4-FFF2-40B4-BE49-F238E27FC236}">
                <a16:creationId xmlns:a16="http://schemas.microsoft.com/office/drawing/2014/main" id="{5ED529E6-7CF2-49A3-ADFA-694B99FC4542}"/>
              </a:ext>
            </a:extLst>
          </p:cNvPr>
          <p:cNvSpPr/>
          <p:nvPr/>
        </p:nvSpPr>
        <p:spPr>
          <a:xfrm>
            <a:off x="690563" y="4863660"/>
            <a:ext cx="9229291" cy="369332"/>
          </a:xfrm>
          <a:prstGeom prst="rect">
            <a:avLst/>
          </a:prstGeom>
        </p:spPr>
        <p:txBody>
          <a:bodyPr wrap="square">
            <a:spAutoFit/>
          </a:bodyPr>
          <a:lstStyle/>
          <a:p>
            <a:pPr algn="just"/>
            <a:r>
              <a:rPr lang="kk-KZ" b="1" dirty="0">
                <a:solidFill>
                  <a:schemeClr val="accent1">
                    <a:lumMod val="50000"/>
                  </a:schemeClr>
                </a:solidFill>
              </a:rPr>
              <a:t>6. Өнеркәсіптік қауіпсіздік бойынша өндірістік бақылаудың лауазымды тұлғалары</a:t>
            </a:r>
          </a:p>
        </p:txBody>
      </p:sp>
      <p:pic>
        <p:nvPicPr>
          <p:cNvPr id="7" name="Рисунок 6">
            <a:extLst>
              <a:ext uri="{FF2B5EF4-FFF2-40B4-BE49-F238E27FC236}">
                <a16:creationId xmlns:a16="http://schemas.microsoft.com/office/drawing/2014/main" id="{6EE687E6-56A8-CF3E-D1FB-FC3146889ED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28763" y="1196488"/>
            <a:ext cx="659500" cy="659500"/>
          </a:xfrm>
          <a:prstGeom prst="rect">
            <a:avLst/>
          </a:prstGeom>
        </p:spPr>
      </p:pic>
      <p:pic>
        <p:nvPicPr>
          <p:cNvPr id="8" name="Рисунок 7">
            <a:extLst>
              <a:ext uri="{FF2B5EF4-FFF2-40B4-BE49-F238E27FC236}">
                <a16:creationId xmlns:a16="http://schemas.microsoft.com/office/drawing/2014/main" id="{462F260D-DFE8-728F-DBD8-817024C1D80C}"/>
              </a:ext>
            </a:extLst>
          </p:cNvPr>
          <p:cNvPicPr>
            <a:picLocks noChangeAspect="1"/>
          </p:cNvPicPr>
          <p:nvPr/>
        </p:nvPicPr>
        <p:blipFill>
          <a:blip r:embed="rId5"/>
          <a:stretch>
            <a:fillRect/>
          </a:stretch>
        </p:blipFill>
        <p:spPr>
          <a:xfrm>
            <a:off x="11176706" y="50696"/>
            <a:ext cx="1015294" cy="883895"/>
          </a:xfrm>
          <a:prstGeom prst="rect">
            <a:avLst/>
          </a:prstGeom>
        </p:spPr>
      </p:pic>
    </p:spTree>
    <p:custDataLst>
      <p:tags r:id="rId1"/>
    </p:custDataLst>
    <p:extLst>
      <p:ext uri="{BB962C8B-B14F-4D97-AF65-F5344CB8AC3E}">
        <p14:creationId xmlns:p14="http://schemas.microsoft.com/office/powerpoint/2010/main" val="834314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Google Shape;121;p3">
            <a:extLst>
              <a:ext uri="{FF2B5EF4-FFF2-40B4-BE49-F238E27FC236}">
                <a16:creationId xmlns:a16="http://schemas.microsoft.com/office/drawing/2014/main" id="{10FC2256-A40A-41FB-8BFE-EA51BEAAAAD8}"/>
              </a:ext>
            </a:extLst>
          </p:cNvPr>
          <p:cNvSpPr/>
          <p:nvPr/>
        </p:nvSpPr>
        <p:spPr>
          <a:xfrm>
            <a:off x="95838" y="60332"/>
            <a:ext cx="1973107" cy="529533"/>
          </a:xfrm>
          <a:prstGeom prst="roundRect">
            <a:avLst>
              <a:gd name="adj" fmla="val 50000"/>
            </a:avLst>
          </a:prstGeom>
          <a:gradFill>
            <a:gsLst>
              <a:gs pos="0">
                <a:schemeClr val="dk2"/>
              </a:gs>
              <a:gs pos="100000">
                <a:srgbClr val="2AB0EF"/>
              </a:gs>
            </a:gsLst>
            <a:lin ang="27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Narrow" panose="020B0606020202030204" pitchFamily="34" charset="0"/>
              <a:ea typeface="Arial"/>
              <a:cs typeface="Arial"/>
              <a:sym typeface="Arial"/>
            </a:endParaRPr>
          </a:p>
        </p:txBody>
      </p:sp>
      <p:sp>
        <p:nvSpPr>
          <p:cNvPr id="3" name="Прямоугольник 2">
            <a:extLst>
              <a:ext uri="{FF2B5EF4-FFF2-40B4-BE49-F238E27FC236}">
                <a16:creationId xmlns:a16="http://schemas.microsoft.com/office/drawing/2014/main" id="{3353705C-F4A3-4E1E-B86F-FC033C8BBF93}"/>
              </a:ext>
            </a:extLst>
          </p:cNvPr>
          <p:cNvSpPr/>
          <p:nvPr/>
        </p:nvSpPr>
        <p:spPr>
          <a:xfrm>
            <a:off x="2419927" y="169479"/>
            <a:ext cx="7499927" cy="646331"/>
          </a:xfrm>
          <a:prstGeom prst="rect">
            <a:avLst/>
          </a:prstGeom>
        </p:spPr>
        <p:txBody>
          <a:bodyPr wrap="square">
            <a:spAutoFit/>
          </a:bodyPr>
          <a:lstStyle/>
          <a:p>
            <a:pPr algn="ctr">
              <a:spcAft>
                <a:spcPts val="0"/>
              </a:spcAft>
            </a:pPr>
            <a:r>
              <a:rPr lang="kk-KZ" sz="1600" b="1" dirty="0">
                <a:solidFill>
                  <a:srgbClr val="547094"/>
                </a:solidFill>
                <a:latin typeface=" arial narrow"/>
                <a:cs typeface="Arial" panose="020B0604020202020204" pitchFamily="34" charset="0"/>
              </a:rPr>
              <a:t>Еңбек қауіпсіздігі және еңбекті қорғау мәселелері бойынша кәсіби құзыреттерді дамыту</a:t>
            </a:r>
          </a:p>
          <a:p>
            <a:pPr algn="ctr">
              <a:spcAft>
                <a:spcPts val="0"/>
              </a:spcAft>
            </a:pPr>
            <a:endParaRPr lang="ru-RU" sz="2000" b="1" dirty="0">
              <a:solidFill>
                <a:srgbClr val="547094"/>
              </a:solidFill>
              <a:latin typeface=" arial narrow"/>
              <a:cs typeface="Arial" panose="020B0604020202020204" pitchFamily="34" charset="0"/>
            </a:endParaRPr>
          </a:p>
        </p:txBody>
      </p:sp>
      <p:cxnSp>
        <p:nvCxnSpPr>
          <p:cNvPr id="20" name="Google Shape;123;p3">
            <a:extLst>
              <a:ext uri="{FF2B5EF4-FFF2-40B4-BE49-F238E27FC236}">
                <a16:creationId xmlns:a16="http://schemas.microsoft.com/office/drawing/2014/main" id="{081E6B87-773A-49CA-B80D-33C6E8DBC980}"/>
              </a:ext>
            </a:extLst>
          </p:cNvPr>
          <p:cNvCxnSpPr>
            <a:cxnSpLocks/>
          </p:cNvCxnSpPr>
          <p:nvPr/>
        </p:nvCxnSpPr>
        <p:spPr>
          <a:xfrm>
            <a:off x="0" y="642116"/>
            <a:ext cx="12192000" cy="1"/>
          </a:xfrm>
          <a:prstGeom prst="straightConnector1">
            <a:avLst/>
          </a:prstGeom>
          <a:noFill/>
          <a:ln w="28575" cap="flat" cmpd="sng">
            <a:solidFill>
              <a:srgbClr val="2AB0EF"/>
            </a:solidFill>
            <a:prstDash val="solid"/>
            <a:round/>
            <a:headEnd type="none" w="sm" len="sm"/>
            <a:tailEnd type="none" w="sm" len="sm"/>
          </a:ln>
        </p:spPr>
      </p:cxnSp>
      <p:sp>
        <p:nvSpPr>
          <p:cNvPr id="11" name="TextBox 10">
            <a:extLst>
              <a:ext uri="{FF2B5EF4-FFF2-40B4-BE49-F238E27FC236}">
                <a16:creationId xmlns:a16="http://schemas.microsoft.com/office/drawing/2014/main" id="{2F327ACF-10F3-4651-820D-8A700C42D091}"/>
              </a:ext>
            </a:extLst>
          </p:cNvPr>
          <p:cNvSpPr txBox="1"/>
          <p:nvPr/>
        </p:nvSpPr>
        <p:spPr>
          <a:xfrm>
            <a:off x="378931" y="66645"/>
            <a:ext cx="2244197" cy="523220"/>
          </a:xfrm>
          <a:prstGeom prst="rect">
            <a:avLst/>
          </a:prstGeom>
          <a:noFill/>
        </p:spPr>
        <p:txBody>
          <a:bodyPr wrap="square" rtlCol="0">
            <a:spAutoFit/>
          </a:bodyPr>
          <a:lstStyle/>
          <a:p>
            <a:r>
              <a:rPr lang="en-US" sz="1400" dirty="0">
                <a:solidFill>
                  <a:schemeClr val="bg1"/>
                </a:solidFill>
              </a:rPr>
              <a:t>HEALTH SAFETY ENVIRONMENT</a:t>
            </a:r>
            <a:endParaRPr lang="ru-RU" sz="1400" dirty="0">
              <a:solidFill>
                <a:schemeClr val="bg1"/>
              </a:solidFill>
            </a:endParaRPr>
          </a:p>
        </p:txBody>
      </p:sp>
      <p:sp>
        <p:nvSpPr>
          <p:cNvPr id="21" name="Прямоугольник 20">
            <a:extLst>
              <a:ext uri="{FF2B5EF4-FFF2-40B4-BE49-F238E27FC236}">
                <a16:creationId xmlns:a16="http://schemas.microsoft.com/office/drawing/2014/main" id="{E442297F-1D26-4693-92DE-E1A9906A0489}"/>
              </a:ext>
            </a:extLst>
          </p:cNvPr>
          <p:cNvSpPr/>
          <p:nvPr/>
        </p:nvSpPr>
        <p:spPr>
          <a:xfrm>
            <a:off x="1676400" y="1176702"/>
            <a:ext cx="9009832" cy="892244"/>
          </a:xfrm>
          <a:prstGeom prst="rect">
            <a:avLst/>
          </a:prstGeom>
          <a:noFill/>
          <a:ln w="2222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Прямоугольник 1">
            <a:extLst>
              <a:ext uri="{FF2B5EF4-FFF2-40B4-BE49-F238E27FC236}">
                <a16:creationId xmlns:a16="http://schemas.microsoft.com/office/drawing/2014/main" id="{D7CB3E55-EE89-4DB0-8439-044C6C3D28E0}"/>
              </a:ext>
            </a:extLst>
          </p:cNvPr>
          <p:cNvSpPr/>
          <p:nvPr/>
        </p:nvSpPr>
        <p:spPr>
          <a:xfrm>
            <a:off x="2189018" y="1401587"/>
            <a:ext cx="8772419" cy="400110"/>
          </a:xfrm>
          <a:prstGeom prst="rect">
            <a:avLst/>
          </a:prstGeom>
        </p:spPr>
        <p:txBody>
          <a:bodyPr wrap="square">
            <a:spAutoFit/>
          </a:bodyPr>
          <a:lstStyle/>
          <a:p>
            <a:r>
              <a:rPr lang="kk-KZ" sz="2000" b="1" dirty="0">
                <a:solidFill>
                  <a:srgbClr val="003F7E"/>
                </a:solidFill>
                <a:latin typeface="Arial Narrow" panose="020B0606020202030204" pitchFamily="34" charset="0"/>
              </a:rPr>
              <a:t>ЕҚжЕҚ қызметінің немесе ЕҚжЕҚ маманының қандай міндеттері айқындалған?</a:t>
            </a:r>
          </a:p>
        </p:txBody>
      </p:sp>
      <p:sp>
        <p:nvSpPr>
          <p:cNvPr id="18" name="Прямоугольник 17">
            <a:extLst>
              <a:ext uri="{FF2B5EF4-FFF2-40B4-BE49-F238E27FC236}">
                <a16:creationId xmlns:a16="http://schemas.microsoft.com/office/drawing/2014/main" id="{7704CC48-3BCC-4548-B2F6-9A71D5A018C9}"/>
              </a:ext>
            </a:extLst>
          </p:cNvPr>
          <p:cNvSpPr/>
          <p:nvPr/>
        </p:nvSpPr>
        <p:spPr>
          <a:xfrm>
            <a:off x="1676399" y="2613891"/>
            <a:ext cx="9009831" cy="1911928"/>
          </a:xfrm>
          <a:prstGeom prst="rect">
            <a:avLst/>
          </a:prstGeom>
          <a:noFill/>
          <a:ln w="2222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угольник 4">
            <a:extLst>
              <a:ext uri="{FF2B5EF4-FFF2-40B4-BE49-F238E27FC236}">
                <a16:creationId xmlns:a16="http://schemas.microsoft.com/office/drawing/2014/main" id="{0D58614F-F700-4197-B12B-F79042D62B04}"/>
              </a:ext>
            </a:extLst>
          </p:cNvPr>
          <p:cNvSpPr/>
          <p:nvPr/>
        </p:nvSpPr>
        <p:spPr>
          <a:xfrm>
            <a:off x="1758083" y="2787584"/>
            <a:ext cx="8852371" cy="1631216"/>
          </a:xfrm>
          <a:prstGeom prst="rect">
            <a:avLst/>
          </a:prstGeom>
        </p:spPr>
        <p:txBody>
          <a:bodyPr wrap="square">
            <a:spAutoFit/>
          </a:bodyPr>
          <a:lstStyle/>
          <a:p>
            <a:r>
              <a:rPr lang="kk-KZ" sz="2000" dirty="0">
                <a:solidFill>
                  <a:srgbClr val="003F7E"/>
                </a:solidFill>
                <a:latin typeface="Arial Narrow" panose="020B0606020202030204" pitchFamily="34" charset="0"/>
              </a:rPr>
              <a:t>1) еңбек қауіпсіздігі және еңбекті қорғау бойынша ішкі бақылауды жүзеге асыру;</a:t>
            </a:r>
          </a:p>
          <a:p>
            <a:r>
              <a:rPr lang="kk-KZ" sz="2000" dirty="0">
                <a:solidFill>
                  <a:srgbClr val="003F7E"/>
                </a:solidFill>
                <a:latin typeface="Arial Narrow" panose="020B0606020202030204" pitchFamily="34" charset="0"/>
              </a:rPr>
              <a:t>2) ай сайын өндірістік жарақаттанудың жай-күйі мен себептерін талдау;</a:t>
            </a:r>
          </a:p>
          <a:p>
            <a:r>
              <a:rPr lang="kk-KZ" sz="2000" dirty="0">
                <a:solidFill>
                  <a:srgbClr val="003F7E"/>
                </a:solidFill>
                <a:latin typeface="Arial Narrow" panose="020B0606020202030204" pitchFamily="34" charset="0"/>
              </a:rPr>
              <a:t>3) жарақаттанудың алдын алу жөніндегі іс-шараларды әзірлеу;</a:t>
            </a:r>
          </a:p>
          <a:p>
            <a:r>
              <a:rPr lang="kk-KZ" sz="2000" dirty="0">
                <a:solidFill>
                  <a:srgbClr val="003F7E"/>
                </a:solidFill>
                <a:latin typeface="Arial Narrow" panose="020B0606020202030204" pitchFamily="34" charset="0"/>
              </a:rPr>
              <a:t>4) ЕҚжЕҚ бойынша оқытуды, нұсқама беруді және білімді тексеруді ұйымдастыру;</a:t>
            </a:r>
          </a:p>
          <a:p>
            <a:r>
              <a:rPr lang="kk-KZ" sz="2000" dirty="0">
                <a:solidFill>
                  <a:srgbClr val="003F7E"/>
                </a:solidFill>
                <a:latin typeface="Arial Narrow" panose="020B0606020202030204" pitchFamily="34" charset="0"/>
              </a:rPr>
              <a:t>5) жазатайым оқиғаларды тергеп-тексеру тәртібінің сақталуын қамтамасыз ету.</a:t>
            </a:r>
          </a:p>
        </p:txBody>
      </p:sp>
      <p:pic>
        <p:nvPicPr>
          <p:cNvPr id="4" name="Рисунок 3">
            <a:extLst>
              <a:ext uri="{FF2B5EF4-FFF2-40B4-BE49-F238E27FC236}">
                <a16:creationId xmlns:a16="http://schemas.microsoft.com/office/drawing/2014/main" id="{1AE6E8E0-58FF-F708-97A3-D7813B57D3D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19854" y="1350395"/>
            <a:ext cx="659500" cy="659500"/>
          </a:xfrm>
          <a:prstGeom prst="rect">
            <a:avLst/>
          </a:prstGeom>
        </p:spPr>
      </p:pic>
      <p:pic>
        <p:nvPicPr>
          <p:cNvPr id="6" name="Рисунок 5">
            <a:extLst>
              <a:ext uri="{FF2B5EF4-FFF2-40B4-BE49-F238E27FC236}">
                <a16:creationId xmlns:a16="http://schemas.microsoft.com/office/drawing/2014/main" id="{C0153E29-413E-0EC4-47A0-B076325BD9B6}"/>
              </a:ext>
            </a:extLst>
          </p:cNvPr>
          <p:cNvPicPr>
            <a:picLocks noChangeAspect="1"/>
          </p:cNvPicPr>
          <p:nvPr/>
        </p:nvPicPr>
        <p:blipFill>
          <a:blip r:embed="rId5"/>
          <a:stretch>
            <a:fillRect/>
          </a:stretch>
        </p:blipFill>
        <p:spPr>
          <a:xfrm>
            <a:off x="11176706" y="50696"/>
            <a:ext cx="1015294" cy="883895"/>
          </a:xfrm>
          <a:prstGeom prst="rect">
            <a:avLst/>
          </a:prstGeom>
        </p:spPr>
      </p:pic>
    </p:spTree>
    <p:custDataLst>
      <p:tags r:id="rId1"/>
    </p:custDataLst>
    <p:extLst>
      <p:ext uri="{BB962C8B-B14F-4D97-AF65-F5344CB8AC3E}">
        <p14:creationId xmlns:p14="http://schemas.microsoft.com/office/powerpoint/2010/main" val="2487385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16A676-F1B3-F406-0294-4DA009C4ECE8}"/>
            </a:ext>
          </a:extLst>
        </p:cNvPr>
        <p:cNvGrpSpPr/>
        <p:nvPr/>
      </p:nvGrpSpPr>
      <p:grpSpPr>
        <a:xfrm>
          <a:off x="0" y="0"/>
          <a:ext cx="0" cy="0"/>
          <a:chOff x="0" y="0"/>
          <a:chExt cx="0" cy="0"/>
        </a:xfrm>
      </p:grpSpPr>
      <p:sp>
        <p:nvSpPr>
          <p:cNvPr id="19" name="Google Shape;121;p3">
            <a:extLst>
              <a:ext uri="{FF2B5EF4-FFF2-40B4-BE49-F238E27FC236}">
                <a16:creationId xmlns:a16="http://schemas.microsoft.com/office/drawing/2014/main" id="{A0FF2A16-8E75-6CB1-CB76-A2EFBD529AB8}"/>
              </a:ext>
            </a:extLst>
          </p:cNvPr>
          <p:cNvSpPr/>
          <p:nvPr/>
        </p:nvSpPr>
        <p:spPr>
          <a:xfrm>
            <a:off x="95838" y="60332"/>
            <a:ext cx="1973107" cy="529533"/>
          </a:xfrm>
          <a:prstGeom prst="roundRect">
            <a:avLst>
              <a:gd name="adj" fmla="val 50000"/>
            </a:avLst>
          </a:prstGeom>
          <a:gradFill>
            <a:gsLst>
              <a:gs pos="0">
                <a:schemeClr val="dk2"/>
              </a:gs>
              <a:gs pos="100000">
                <a:srgbClr val="2AB0EF"/>
              </a:gs>
            </a:gsLst>
            <a:lin ang="27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Narrow" panose="020B0606020202030204" pitchFamily="34" charset="0"/>
              <a:ea typeface="Arial"/>
              <a:cs typeface="Arial"/>
              <a:sym typeface="Arial"/>
            </a:endParaRPr>
          </a:p>
        </p:txBody>
      </p:sp>
      <p:sp>
        <p:nvSpPr>
          <p:cNvPr id="3" name="Прямоугольник 2">
            <a:extLst>
              <a:ext uri="{FF2B5EF4-FFF2-40B4-BE49-F238E27FC236}">
                <a16:creationId xmlns:a16="http://schemas.microsoft.com/office/drawing/2014/main" id="{37D5B158-DE41-A5D0-4389-10B8D78A7581}"/>
              </a:ext>
            </a:extLst>
          </p:cNvPr>
          <p:cNvSpPr/>
          <p:nvPr/>
        </p:nvSpPr>
        <p:spPr>
          <a:xfrm>
            <a:off x="2419927" y="169479"/>
            <a:ext cx="7499927" cy="646331"/>
          </a:xfrm>
          <a:prstGeom prst="rect">
            <a:avLst/>
          </a:prstGeom>
        </p:spPr>
        <p:txBody>
          <a:bodyPr wrap="square">
            <a:spAutoFit/>
          </a:bodyPr>
          <a:lstStyle/>
          <a:p>
            <a:pPr algn="ctr">
              <a:spcAft>
                <a:spcPts val="0"/>
              </a:spcAft>
            </a:pPr>
            <a:r>
              <a:rPr lang="kk-KZ" sz="1600" b="1" dirty="0">
                <a:solidFill>
                  <a:srgbClr val="547094"/>
                </a:solidFill>
                <a:latin typeface=" arial narrow"/>
                <a:cs typeface="Arial" panose="020B0604020202020204" pitchFamily="34" charset="0"/>
              </a:rPr>
              <a:t>Еңбек қауіпсіздігі және еңбекті қорғау мәселелері бойынша кәсіби құзыреттерді дамыту</a:t>
            </a:r>
          </a:p>
          <a:p>
            <a:pPr algn="ctr">
              <a:spcAft>
                <a:spcPts val="0"/>
              </a:spcAft>
            </a:pPr>
            <a:endParaRPr lang="ru-RU" sz="2000" b="1" dirty="0">
              <a:solidFill>
                <a:srgbClr val="547094"/>
              </a:solidFill>
              <a:latin typeface=" arial narrow"/>
              <a:cs typeface="Arial" panose="020B0604020202020204" pitchFamily="34" charset="0"/>
            </a:endParaRPr>
          </a:p>
        </p:txBody>
      </p:sp>
      <p:cxnSp>
        <p:nvCxnSpPr>
          <p:cNvPr id="20" name="Google Shape;123;p3">
            <a:extLst>
              <a:ext uri="{FF2B5EF4-FFF2-40B4-BE49-F238E27FC236}">
                <a16:creationId xmlns:a16="http://schemas.microsoft.com/office/drawing/2014/main" id="{A25F5C41-D27E-F4C9-86D5-3F49A154A82C}"/>
              </a:ext>
            </a:extLst>
          </p:cNvPr>
          <p:cNvCxnSpPr>
            <a:cxnSpLocks/>
          </p:cNvCxnSpPr>
          <p:nvPr/>
        </p:nvCxnSpPr>
        <p:spPr>
          <a:xfrm>
            <a:off x="0" y="642116"/>
            <a:ext cx="12192000" cy="1"/>
          </a:xfrm>
          <a:prstGeom prst="straightConnector1">
            <a:avLst/>
          </a:prstGeom>
          <a:noFill/>
          <a:ln w="28575" cap="flat" cmpd="sng">
            <a:solidFill>
              <a:srgbClr val="2AB0EF"/>
            </a:solidFill>
            <a:prstDash val="solid"/>
            <a:round/>
            <a:headEnd type="none" w="sm" len="sm"/>
            <a:tailEnd type="none" w="sm" len="sm"/>
          </a:ln>
        </p:spPr>
      </p:cxnSp>
      <p:sp>
        <p:nvSpPr>
          <p:cNvPr id="11" name="TextBox 10">
            <a:extLst>
              <a:ext uri="{FF2B5EF4-FFF2-40B4-BE49-F238E27FC236}">
                <a16:creationId xmlns:a16="http://schemas.microsoft.com/office/drawing/2014/main" id="{B25D0BF5-D532-577D-0FD4-37999F69A46B}"/>
              </a:ext>
            </a:extLst>
          </p:cNvPr>
          <p:cNvSpPr txBox="1"/>
          <p:nvPr/>
        </p:nvSpPr>
        <p:spPr>
          <a:xfrm>
            <a:off x="378931" y="66645"/>
            <a:ext cx="2244197" cy="523220"/>
          </a:xfrm>
          <a:prstGeom prst="rect">
            <a:avLst/>
          </a:prstGeom>
          <a:noFill/>
        </p:spPr>
        <p:txBody>
          <a:bodyPr wrap="square" rtlCol="0">
            <a:spAutoFit/>
          </a:bodyPr>
          <a:lstStyle/>
          <a:p>
            <a:r>
              <a:rPr lang="en-US" sz="1400" dirty="0">
                <a:solidFill>
                  <a:schemeClr val="bg1"/>
                </a:solidFill>
              </a:rPr>
              <a:t>HEALTH SAFETY ENVIRONMENT</a:t>
            </a:r>
            <a:endParaRPr lang="ru-RU" sz="1400" dirty="0">
              <a:solidFill>
                <a:schemeClr val="bg1"/>
              </a:solidFill>
            </a:endParaRPr>
          </a:p>
        </p:txBody>
      </p:sp>
      <p:sp>
        <p:nvSpPr>
          <p:cNvPr id="21" name="Прямоугольник 20">
            <a:extLst>
              <a:ext uri="{FF2B5EF4-FFF2-40B4-BE49-F238E27FC236}">
                <a16:creationId xmlns:a16="http://schemas.microsoft.com/office/drawing/2014/main" id="{6979C933-1BDC-E603-1E60-896D0B794665}"/>
              </a:ext>
            </a:extLst>
          </p:cNvPr>
          <p:cNvSpPr/>
          <p:nvPr/>
        </p:nvSpPr>
        <p:spPr>
          <a:xfrm>
            <a:off x="1676400" y="1176702"/>
            <a:ext cx="9009832" cy="892244"/>
          </a:xfrm>
          <a:prstGeom prst="rect">
            <a:avLst/>
          </a:prstGeom>
          <a:noFill/>
          <a:ln w="2222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Прямоугольник 1">
            <a:extLst>
              <a:ext uri="{FF2B5EF4-FFF2-40B4-BE49-F238E27FC236}">
                <a16:creationId xmlns:a16="http://schemas.microsoft.com/office/drawing/2014/main" id="{C17C01BB-E041-1185-2578-A723B69E1197}"/>
              </a:ext>
            </a:extLst>
          </p:cNvPr>
          <p:cNvSpPr/>
          <p:nvPr/>
        </p:nvSpPr>
        <p:spPr>
          <a:xfrm>
            <a:off x="2189018" y="1401587"/>
            <a:ext cx="8772419" cy="400110"/>
          </a:xfrm>
          <a:prstGeom prst="rect">
            <a:avLst/>
          </a:prstGeom>
        </p:spPr>
        <p:txBody>
          <a:bodyPr wrap="square">
            <a:spAutoFit/>
          </a:bodyPr>
          <a:lstStyle/>
          <a:p>
            <a:r>
              <a:rPr lang="kk-KZ" sz="2000" b="1" dirty="0">
                <a:solidFill>
                  <a:srgbClr val="003F7E"/>
                </a:solidFill>
                <a:latin typeface="Arial Narrow" panose="020B0606020202030204" pitchFamily="34" charset="0"/>
              </a:rPr>
              <a:t>ЕҚжЕҚ инженері үшін қандай міндеттер айқындалған?</a:t>
            </a:r>
          </a:p>
        </p:txBody>
      </p:sp>
      <p:sp>
        <p:nvSpPr>
          <p:cNvPr id="18" name="Прямоугольник 17">
            <a:extLst>
              <a:ext uri="{FF2B5EF4-FFF2-40B4-BE49-F238E27FC236}">
                <a16:creationId xmlns:a16="http://schemas.microsoft.com/office/drawing/2014/main" id="{8DF3604C-2BCB-6FDC-AD8C-BFB8CE8DE8DC}"/>
              </a:ext>
            </a:extLst>
          </p:cNvPr>
          <p:cNvSpPr/>
          <p:nvPr/>
        </p:nvSpPr>
        <p:spPr>
          <a:xfrm>
            <a:off x="233965" y="2120138"/>
            <a:ext cx="11241111" cy="4370814"/>
          </a:xfrm>
          <a:prstGeom prst="rect">
            <a:avLst/>
          </a:prstGeom>
          <a:noFill/>
          <a:ln w="2222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угольник 4">
            <a:extLst>
              <a:ext uri="{FF2B5EF4-FFF2-40B4-BE49-F238E27FC236}">
                <a16:creationId xmlns:a16="http://schemas.microsoft.com/office/drawing/2014/main" id="{AC3BF24D-C461-FB88-136C-6E54E6FA06AC}"/>
              </a:ext>
            </a:extLst>
          </p:cNvPr>
          <p:cNvSpPr/>
          <p:nvPr/>
        </p:nvSpPr>
        <p:spPr>
          <a:xfrm>
            <a:off x="306448" y="2188299"/>
            <a:ext cx="11579104" cy="4093428"/>
          </a:xfrm>
          <a:prstGeom prst="rect">
            <a:avLst/>
          </a:prstGeom>
        </p:spPr>
        <p:txBody>
          <a:bodyPr wrap="square">
            <a:spAutoFit/>
          </a:bodyPr>
          <a:lstStyle/>
          <a:p>
            <a:pPr marL="342900" indent="-342900">
              <a:buFont typeface="Wingdings" panose="05000000000000000000" pitchFamily="2" charset="2"/>
              <a:buChar char="§"/>
            </a:pPr>
            <a:r>
              <a:rPr lang="kk-KZ" sz="2000" dirty="0">
                <a:solidFill>
                  <a:srgbClr val="003F7E"/>
                </a:solidFill>
                <a:latin typeface="Arial Narrow" panose="020B0606020202030204" pitchFamily="34" charset="0"/>
              </a:rPr>
              <a:t>жұмыс орындарындағы еңбек жағдайларын зерделейді, ұсыныстар дайындайды және енгізеді </a:t>
            </a:r>
          </a:p>
          <a:p>
            <a:pPr marL="342900" indent="-342900">
              <a:buFont typeface="Wingdings" panose="05000000000000000000" pitchFamily="2" charset="2"/>
              <a:buChar char="§"/>
            </a:pPr>
            <a:r>
              <a:rPr lang="kk-KZ" sz="2000" dirty="0">
                <a:solidFill>
                  <a:srgbClr val="003F7E"/>
                </a:solidFill>
                <a:latin typeface="Arial Narrow" panose="020B0606020202030204" pitchFamily="34" charset="0"/>
              </a:rPr>
              <a:t>ЕҚжЕҚ бойынша НҚА-ны (нұсқаулықтар мен стандарттарды) әзірлеуге қатысады және бөлімшелерді олармен қамтамасыз етеді</a:t>
            </a:r>
          </a:p>
          <a:p>
            <a:pPr marL="342900" indent="-342900">
              <a:buFont typeface="Wingdings" panose="05000000000000000000" pitchFamily="2" charset="2"/>
              <a:buChar char="§"/>
            </a:pPr>
            <a:r>
              <a:rPr lang="kk-KZ" sz="2000" dirty="0">
                <a:solidFill>
                  <a:srgbClr val="003F7E"/>
                </a:solidFill>
                <a:latin typeface="Arial Narrow" panose="020B0606020202030204" pitchFamily="34" charset="0"/>
              </a:rPr>
              <a:t>тексерулерге, ғимараттардың, құрылыстардың және т.б. техникалық жай-күйін тексеруге қатысады</a:t>
            </a:r>
          </a:p>
          <a:p>
            <a:pPr marL="342900" indent="-342900">
              <a:buFont typeface="Wingdings" panose="05000000000000000000" pitchFamily="2" charset="2"/>
              <a:buChar char="§"/>
            </a:pPr>
            <a:r>
              <a:rPr lang="kk-KZ" sz="2000" dirty="0">
                <a:solidFill>
                  <a:srgbClr val="003F7E"/>
                </a:solidFill>
                <a:latin typeface="Arial Narrow" panose="020B0606020202030204" pitchFamily="34" charset="0"/>
              </a:rPr>
              <a:t>жарақаттану тәуекелі болған кезде машиналарды, жабдықтарды пайдалануды және жұмыстарды тоқтату жөнінде шаралар қабылдайды</a:t>
            </a:r>
          </a:p>
          <a:p>
            <a:pPr marL="342900" indent="-342900">
              <a:buFont typeface="Wingdings" panose="05000000000000000000" pitchFamily="2" charset="2"/>
              <a:buChar char="§"/>
            </a:pPr>
            <a:r>
              <a:rPr lang="kk-KZ" sz="2000" dirty="0">
                <a:solidFill>
                  <a:srgbClr val="003F7E"/>
                </a:solidFill>
                <a:latin typeface="Arial Narrow" panose="020B0606020202030204" pitchFamily="34" charset="0"/>
              </a:rPr>
              <a:t>ұйымның басқа бөлімшелерімен бірлесіп жұмыс орындарын аттестаттау бойынша жұмыс жүргізеді</a:t>
            </a:r>
          </a:p>
          <a:p>
            <a:pPr marL="342900" indent="-342900">
              <a:buFont typeface="Wingdings" panose="05000000000000000000" pitchFamily="2" charset="2"/>
              <a:buChar char="§"/>
            </a:pPr>
            <a:r>
              <a:rPr lang="kk-KZ" sz="2000" dirty="0">
                <a:solidFill>
                  <a:srgbClr val="003F7E"/>
                </a:solidFill>
                <a:latin typeface="Arial Narrow" panose="020B0606020202030204" pitchFamily="34" charset="0"/>
              </a:rPr>
              <a:t>ЕҚжЕҚ жөніндегі іс-шараларды әзірлеуге қатысады</a:t>
            </a:r>
            <a:endParaRPr lang="ru-RU" sz="2000" dirty="0">
              <a:solidFill>
                <a:srgbClr val="003F7E"/>
              </a:solidFill>
              <a:latin typeface="Arial Narrow" panose="020B0606020202030204" pitchFamily="34" charset="0"/>
            </a:endParaRPr>
          </a:p>
          <a:p>
            <a:pPr marL="342900" indent="-342900">
              <a:buFont typeface="Wingdings" panose="05000000000000000000" pitchFamily="2" charset="2"/>
              <a:buChar char="§"/>
            </a:pPr>
            <a:r>
              <a:rPr lang="kk-KZ" sz="2000" dirty="0">
                <a:solidFill>
                  <a:srgbClr val="003F7E"/>
                </a:solidFill>
                <a:latin typeface="Arial Narrow" panose="020B0606020202030204" pitchFamily="34" charset="0"/>
              </a:rPr>
              <a:t>сынақтар мен техникалық куәландырулардың уақтылы өткізілуін бақылайды</a:t>
            </a:r>
          </a:p>
          <a:p>
            <a:pPr marL="342900" indent="-342900">
              <a:buFont typeface="Wingdings" panose="05000000000000000000" pitchFamily="2" charset="2"/>
              <a:buChar char="§"/>
            </a:pPr>
            <a:r>
              <a:rPr lang="kk-KZ" sz="2000" dirty="0">
                <a:solidFill>
                  <a:srgbClr val="003F7E"/>
                </a:solidFill>
                <a:latin typeface="Arial Narrow" panose="020B0606020202030204" pitchFamily="34" charset="0"/>
              </a:rPr>
              <a:t>жұмыс берушінің зиянды өтеуі туралы мәселені қарауға қатысады</a:t>
            </a:r>
          </a:p>
          <a:p>
            <a:pPr marL="342900" indent="-342900">
              <a:buFont typeface="Wingdings" panose="05000000000000000000" pitchFamily="2" charset="2"/>
              <a:buChar char="§"/>
            </a:pPr>
            <a:r>
              <a:rPr lang="kk-KZ" sz="2000" dirty="0">
                <a:solidFill>
                  <a:srgbClr val="003F7E"/>
                </a:solidFill>
                <a:latin typeface="Arial Narrow" panose="020B0606020202030204" pitchFamily="34" charset="0"/>
              </a:rPr>
              <a:t>ұйым бөлімшелеріне әдістемелік көмек көрсетеді</a:t>
            </a:r>
          </a:p>
          <a:p>
            <a:pPr marL="342900" indent="-342900">
              <a:buFont typeface="Wingdings" panose="05000000000000000000" pitchFamily="2" charset="2"/>
              <a:buChar char="§"/>
            </a:pPr>
            <a:r>
              <a:rPr lang="kk-KZ" sz="2000" dirty="0">
                <a:solidFill>
                  <a:srgbClr val="003F7E"/>
                </a:solidFill>
                <a:latin typeface="Arial Narrow" panose="020B0606020202030204" pitchFamily="34" charset="0"/>
              </a:rPr>
              <a:t>кіріспе нұсқамалар өткізеді</a:t>
            </a:r>
          </a:p>
          <a:p>
            <a:pPr marL="342900" indent="-342900">
              <a:buFont typeface="Wingdings" panose="05000000000000000000" pitchFamily="2" charset="2"/>
              <a:buChar char="§"/>
            </a:pPr>
            <a:r>
              <a:rPr lang="kk-KZ" sz="2000" dirty="0">
                <a:solidFill>
                  <a:srgbClr val="003F7E"/>
                </a:solidFill>
                <a:latin typeface="Arial Narrow" panose="020B0606020202030204" pitchFamily="34" charset="0"/>
              </a:rPr>
              <a:t>ЖҚҚ-ны сақтау, беру, жөндеу және жай-күйін тексеруді ұйымдастыруды бақылайды</a:t>
            </a:r>
          </a:p>
          <a:p>
            <a:pPr marL="342900" indent="-342900">
              <a:buFont typeface="Wingdings" panose="05000000000000000000" pitchFamily="2" charset="2"/>
              <a:buChar char="§"/>
            </a:pPr>
            <a:r>
              <a:rPr lang="kk-KZ" sz="2000" dirty="0">
                <a:solidFill>
                  <a:srgbClr val="003F7E"/>
                </a:solidFill>
                <a:latin typeface="Arial Narrow" panose="020B0606020202030204" pitchFamily="34" charset="0"/>
              </a:rPr>
              <a:t>ЕҚжЕҚ іс-шараларына қаражаттың дұрыс жұмсалуын бақылайды </a:t>
            </a:r>
          </a:p>
          <a:p>
            <a:pPr marL="342900" indent="-342900">
              <a:buFont typeface="Wingdings" panose="05000000000000000000" pitchFamily="2" charset="2"/>
              <a:buChar char="§"/>
            </a:pPr>
            <a:r>
              <a:rPr lang="kk-KZ" sz="2000" dirty="0">
                <a:solidFill>
                  <a:srgbClr val="003F7E"/>
                </a:solidFill>
                <a:latin typeface="Arial Narrow" panose="020B0606020202030204" pitchFamily="34" charset="0"/>
              </a:rPr>
              <a:t>ЕҚжЕҚ бойынша есептілік жасайды</a:t>
            </a:r>
            <a:endParaRPr lang="ru-RU" sz="2000" dirty="0">
              <a:solidFill>
                <a:srgbClr val="003F7E"/>
              </a:solidFill>
              <a:latin typeface="Arial Narrow" panose="020B0606020202030204" pitchFamily="34" charset="0"/>
            </a:endParaRPr>
          </a:p>
        </p:txBody>
      </p:sp>
      <p:pic>
        <p:nvPicPr>
          <p:cNvPr id="4" name="Рисунок 3">
            <a:extLst>
              <a:ext uri="{FF2B5EF4-FFF2-40B4-BE49-F238E27FC236}">
                <a16:creationId xmlns:a16="http://schemas.microsoft.com/office/drawing/2014/main" id="{6F84E6F9-3693-BA8A-E98E-76AC470AEF7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19854" y="1350395"/>
            <a:ext cx="659500" cy="659500"/>
          </a:xfrm>
          <a:prstGeom prst="rect">
            <a:avLst/>
          </a:prstGeom>
        </p:spPr>
      </p:pic>
      <p:pic>
        <p:nvPicPr>
          <p:cNvPr id="6" name="Рисунок 5">
            <a:extLst>
              <a:ext uri="{FF2B5EF4-FFF2-40B4-BE49-F238E27FC236}">
                <a16:creationId xmlns:a16="http://schemas.microsoft.com/office/drawing/2014/main" id="{4E368D81-C225-B10A-26CA-71D9B5E6C320}"/>
              </a:ext>
            </a:extLst>
          </p:cNvPr>
          <p:cNvPicPr>
            <a:picLocks noChangeAspect="1"/>
          </p:cNvPicPr>
          <p:nvPr/>
        </p:nvPicPr>
        <p:blipFill>
          <a:blip r:embed="rId5"/>
          <a:stretch>
            <a:fillRect/>
          </a:stretch>
        </p:blipFill>
        <p:spPr>
          <a:xfrm>
            <a:off x="11176706" y="50696"/>
            <a:ext cx="1015294" cy="883895"/>
          </a:xfrm>
          <a:prstGeom prst="rect">
            <a:avLst/>
          </a:prstGeom>
        </p:spPr>
      </p:pic>
    </p:spTree>
    <p:custDataLst>
      <p:tags r:id="rId1"/>
    </p:custDataLst>
    <p:extLst>
      <p:ext uri="{BB962C8B-B14F-4D97-AF65-F5344CB8AC3E}">
        <p14:creationId xmlns:p14="http://schemas.microsoft.com/office/powerpoint/2010/main" val="17159809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Google Shape;121;p3">
            <a:extLst>
              <a:ext uri="{FF2B5EF4-FFF2-40B4-BE49-F238E27FC236}">
                <a16:creationId xmlns:a16="http://schemas.microsoft.com/office/drawing/2014/main" id="{10FC2256-A40A-41FB-8BFE-EA51BEAAAAD8}"/>
              </a:ext>
            </a:extLst>
          </p:cNvPr>
          <p:cNvSpPr/>
          <p:nvPr/>
        </p:nvSpPr>
        <p:spPr>
          <a:xfrm>
            <a:off x="95838" y="60332"/>
            <a:ext cx="1973107" cy="529533"/>
          </a:xfrm>
          <a:prstGeom prst="roundRect">
            <a:avLst>
              <a:gd name="adj" fmla="val 50000"/>
            </a:avLst>
          </a:prstGeom>
          <a:gradFill>
            <a:gsLst>
              <a:gs pos="0">
                <a:schemeClr val="dk2"/>
              </a:gs>
              <a:gs pos="100000">
                <a:srgbClr val="2AB0EF"/>
              </a:gs>
            </a:gsLst>
            <a:lin ang="27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Narrow" panose="020B0606020202030204" pitchFamily="34" charset="0"/>
              <a:ea typeface="Arial"/>
              <a:cs typeface="Arial"/>
              <a:sym typeface="Arial"/>
            </a:endParaRPr>
          </a:p>
        </p:txBody>
      </p:sp>
      <p:sp>
        <p:nvSpPr>
          <p:cNvPr id="3" name="Прямоугольник 2">
            <a:extLst>
              <a:ext uri="{FF2B5EF4-FFF2-40B4-BE49-F238E27FC236}">
                <a16:creationId xmlns:a16="http://schemas.microsoft.com/office/drawing/2014/main" id="{3353705C-F4A3-4E1E-B86F-FC033C8BBF93}"/>
              </a:ext>
            </a:extLst>
          </p:cNvPr>
          <p:cNvSpPr/>
          <p:nvPr/>
        </p:nvSpPr>
        <p:spPr>
          <a:xfrm>
            <a:off x="2419927" y="169479"/>
            <a:ext cx="7499927" cy="646331"/>
          </a:xfrm>
          <a:prstGeom prst="rect">
            <a:avLst/>
          </a:prstGeom>
        </p:spPr>
        <p:txBody>
          <a:bodyPr wrap="square">
            <a:spAutoFit/>
          </a:bodyPr>
          <a:lstStyle/>
          <a:p>
            <a:pPr algn="ctr">
              <a:spcAft>
                <a:spcPts val="0"/>
              </a:spcAft>
            </a:pPr>
            <a:r>
              <a:rPr lang="kk-KZ" sz="1600" b="1" dirty="0">
                <a:solidFill>
                  <a:srgbClr val="547094"/>
                </a:solidFill>
                <a:latin typeface=" arial narrow"/>
                <a:cs typeface="Arial" panose="020B0604020202020204" pitchFamily="34" charset="0"/>
              </a:rPr>
              <a:t>Еңбек қауіпсіздігі және еңбекті қорғау мәселелері бойынша кәсіби құзыреттерді дамыту</a:t>
            </a:r>
          </a:p>
          <a:p>
            <a:pPr algn="ctr">
              <a:spcAft>
                <a:spcPts val="0"/>
              </a:spcAft>
            </a:pPr>
            <a:endParaRPr lang="ru-RU" sz="2000" b="1" dirty="0">
              <a:solidFill>
                <a:srgbClr val="547094"/>
              </a:solidFill>
              <a:latin typeface=" arial narrow"/>
              <a:cs typeface="Arial" panose="020B0604020202020204" pitchFamily="34" charset="0"/>
            </a:endParaRPr>
          </a:p>
        </p:txBody>
      </p:sp>
      <p:cxnSp>
        <p:nvCxnSpPr>
          <p:cNvPr id="20" name="Google Shape;123;p3">
            <a:extLst>
              <a:ext uri="{FF2B5EF4-FFF2-40B4-BE49-F238E27FC236}">
                <a16:creationId xmlns:a16="http://schemas.microsoft.com/office/drawing/2014/main" id="{081E6B87-773A-49CA-B80D-33C6E8DBC980}"/>
              </a:ext>
            </a:extLst>
          </p:cNvPr>
          <p:cNvCxnSpPr>
            <a:cxnSpLocks/>
          </p:cNvCxnSpPr>
          <p:nvPr/>
        </p:nvCxnSpPr>
        <p:spPr>
          <a:xfrm>
            <a:off x="0" y="642116"/>
            <a:ext cx="12192000" cy="1"/>
          </a:xfrm>
          <a:prstGeom prst="straightConnector1">
            <a:avLst/>
          </a:prstGeom>
          <a:noFill/>
          <a:ln w="28575" cap="flat" cmpd="sng">
            <a:solidFill>
              <a:srgbClr val="2AB0EF"/>
            </a:solidFill>
            <a:prstDash val="solid"/>
            <a:round/>
            <a:headEnd type="none" w="sm" len="sm"/>
            <a:tailEnd type="none" w="sm" len="sm"/>
          </a:ln>
        </p:spPr>
      </p:cxnSp>
      <p:sp>
        <p:nvSpPr>
          <p:cNvPr id="11" name="TextBox 10">
            <a:extLst>
              <a:ext uri="{FF2B5EF4-FFF2-40B4-BE49-F238E27FC236}">
                <a16:creationId xmlns:a16="http://schemas.microsoft.com/office/drawing/2014/main" id="{2F327ACF-10F3-4651-820D-8A700C42D091}"/>
              </a:ext>
            </a:extLst>
          </p:cNvPr>
          <p:cNvSpPr txBox="1"/>
          <p:nvPr/>
        </p:nvSpPr>
        <p:spPr>
          <a:xfrm>
            <a:off x="378931" y="66645"/>
            <a:ext cx="2244197" cy="523220"/>
          </a:xfrm>
          <a:prstGeom prst="rect">
            <a:avLst/>
          </a:prstGeom>
          <a:noFill/>
        </p:spPr>
        <p:txBody>
          <a:bodyPr wrap="square" rtlCol="0">
            <a:spAutoFit/>
          </a:bodyPr>
          <a:lstStyle/>
          <a:p>
            <a:r>
              <a:rPr lang="en-US" sz="1400" dirty="0">
                <a:solidFill>
                  <a:schemeClr val="bg1"/>
                </a:solidFill>
              </a:rPr>
              <a:t>HEALTH SAFETY ENVIRONMENT</a:t>
            </a:r>
            <a:endParaRPr lang="ru-RU" sz="1400" dirty="0">
              <a:solidFill>
                <a:schemeClr val="bg1"/>
              </a:solidFill>
            </a:endParaRPr>
          </a:p>
        </p:txBody>
      </p:sp>
      <p:sp>
        <p:nvSpPr>
          <p:cNvPr id="18" name="Прямоугольник 17">
            <a:extLst>
              <a:ext uri="{FF2B5EF4-FFF2-40B4-BE49-F238E27FC236}">
                <a16:creationId xmlns:a16="http://schemas.microsoft.com/office/drawing/2014/main" id="{7704CC48-3BCC-4548-B2F6-9A71D5A018C9}"/>
              </a:ext>
            </a:extLst>
          </p:cNvPr>
          <p:cNvSpPr/>
          <p:nvPr/>
        </p:nvSpPr>
        <p:spPr>
          <a:xfrm>
            <a:off x="1082390" y="815810"/>
            <a:ext cx="9922321" cy="728886"/>
          </a:xfrm>
          <a:prstGeom prst="rect">
            <a:avLst/>
          </a:prstGeom>
          <a:noFill/>
          <a:ln w="2222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Прямоугольник 1">
            <a:extLst>
              <a:ext uri="{FF2B5EF4-FFF2-40B4-BE49-F238E27FC236}">
                <a16:creationId xmlns:a16="http://schemas.microsoft.com/office/drawing/2014/main" id="{7D614E9E-7FBC-4765-A0B8-791EEB0BBFE2}"/>
              </a:ext>
            </a:extLst>
          </p:cNvPr>
          <p:cNvSpPr/>
          <p:nvPr/>
        </p:nvSpPr>
        <p:spPr>
          <a:xfrm>
            <a:off x="1157918" y="918644"/>
            <a:ext cx="8761936" cy="646331"/>
          </a:xfrm>
          <a:prstGeom prst="rect">
            <a:avLst/>
          </a:prstGeom>
        </p:spPr>
        <p:txBody>
          <a:bodyPr wrap="square">
            <a:spAutoFit/>
          </a:bodyPr>
          <a:lstStyle/>
          <a:p>
            <a:r>
              <a:rPr lang="kk-KZ" b="1" dirty="0">
                <a:solidFill>
                  <a:schemeClr val="accent1">
                    <a:lumMod val="50000"/>
                  </a:schemeClr>
                </a:solidFill>
              </a:rPr>
              <a:t>Еңбекті қорғау қызметтері жұмыскерлерінің сан нормативтері Қазақстан Республикасы Еңбек және халықты әлеуметтік қорғау министрінің 2020 жылғы 2 қыркүйектегі № 349 бұйрығымен бекітілген </a:t>
            </a:r>
          </a:p>
        </p:txBody>
      </p:sp>
      <p:graphicFrame>
        <p:nvGraphicFramePr>
          <p:cNvPr id="4" name="Таблица 3">
            <a:extLst>
              <a:ext uri="{FF2B5EF4-FFF2-40B4-BE49-F238E27FC236}">
                <a16:creationId xmlns:a16="http://schemas.microsoft.com/office/drawing/2014/main" id="{9437C6E2-91DB-42D6-911C-89EB9631465E}"/>
              </a:ext>
            </a:extLst>
          </p:cNvPr>
          <p:cNvGraphicFramePr>
            <a:graphicFrameLocks noGrp="1"/>
          </p:cNvGraphicFramePr>
          <p:nvPr>
            <p:extLst>
              <p:ext uri="{D42A27DB-BD31-4B8C-83A1-F6EECF244321}">
                <p14:modId xmlns:p14="http://schemas.microsoft.com/office/powerpoint/2010/main" val="2003929124"/>
              </p:ext>
            </p:extLst>
          </p:nvPr>
        </p:nvGraphicFramePr>
        <p:xfrm>
          <a:off x="1082392" y="1667809"/>
          <a:ext cx="6269753" cy="5074859"/>
        </p:xfrm>
        <a:graphic>
          <a:graphicData uri="http://schemas.openxmlformats.org/drawingml/2006/table">
            <a:tbl>
              <a:tblPr/>
              <a:tblGrid>
                <a:gridCol w="354536">
                  <a:extLst>
                    <a:ext uri="{9D8B030D-6E8A-4147-A177-3AD203B41FA5}">
                      <a16:colId xmlns:a16="http://schemas.microsoft.com/office/drawing/2014/main" val="4043974760"/>
                    </a:ext>
                  </a:extLst>
                </a:gridCol>
                <a:gridCol w="3868126">
                  <a:extLst>
                    <a:ext uri="{9D8B030D-6E8A-4147-A177-3AD203B41FA5}">
                      <a16:colId xmlns:a16="http://schemas.microsoft.com/office/drawing/2014/main" val="3855806266"/>
                    </a:ext>
                  </a:extLst>
                </a:gridCol>
                <a:gridCol w="2047091">
                  <a:extLst>
                    <a:ext uri="{9D8B030D-6E8A-4147-A177-3AD203B41FA5}">
                      <a16:colId xmlns:a16="http://schemas.microsoft.com/office/drawing/2014/main" val="3896929746"/>
                    </a:ext>
                  </a:extLst>
                </a:gridCol>
              </a:tblGrid>
              <a:tr h="298739">
                <a:tc>
                  <a:txBody>
                    <a:bodyPr/>
                    <a:lstStyle/>
                    <a:p>
                      <a:pPr fontAlgn="base"/>
                      <a:r>
                        <a:rPr lang="kk-KZ" sz="1200" kern="1200" dirty="0">
                          <a:solidFill>
                            <a:schemeClr val="accent1">
                              <a:lumMod val="50000"/>
                            </a:schemeClr>
                          </a:solidFill>
                          <a:latin typeface="Arial Narrow" panose="020B0606020202030204" pitchFamily="34" charset="0"/>
                          <a:ea typeface="+mn-ea"/>
                          <a:cs typeface="+mn-cs"/>
                        </a:rPr>
                        <a:t>№ р/с</a:t>
                      </a:r>
                      <a:endParaRPr lang="ru-RU" sz="1200" kern="1200" dirty="0">
                        <a:solidFill>
                          <a:schemeClr val="accent1">
                            <a:lumMod val="50000"/>
                          </a:schemeClr>
                        </a:solidFill>
                        <a:latin typeface="Arial Narrow" panose="020B0606020202030204" pitchFamily="34" charset="0"/>
                        <a:ea typeface="+mn-ea"/>
                        <a:cs typeface="+mn-cs"/>
                      </a:endParaRPr>
                    </a:p>
                  </a:txBody>
                  <a:tcPr marL="21205" marR="21205" marT="12723" marB="12723">
                    <a:lnL w="7620" cap="flat" cmpd="sng" algn="ctr">
                      <a:solidFill>
                        <a:srgbClr val="CFCFCF"/>
                      </a:solidFill>
                      <a:prstDash val="solid"/>
                      <a:round/>
                      <a:headEnd type="none" w="med" len="med"/>
                      <a:tailEnd type="none" w="med" len="med"/>
                    </a:lnL>
                    <a:lnR w="7620" cap="flat" cmpd="sng" algn="ctr">
                      <a:solidFill>
                        <a:srgbClr val="CFCFCF"/>
                      </a:solidFill>
                      <a:prstDash val="solid"/>
                      <a:round/>
                      <a:headEnd type="none" w="med" len="med"/>
                      <a:tailEnd type="none" w="med" len="med"/>
                    </a:lnR>
                    <a:lnT w="7620" cap="flat" cmpd="sng" algn="ctr">
                      <a:solidFill>
                        <a:srgbClr val="CFCFCF"/>
                      </a:solidFill>
                      <a:prstDash val="solid"/>
                      <a:round/>
                      <a:headEnd type="none" w="med" len="med"/>
                      <a:tailEnd type="none" w="med" len="med"/>
                    </a:lnT>
                    <a:lnB w="7620" cap="flat" cmpd="sng" algn="ctr">
                      <a:solidFill>
                        <a:srgbClr val="CFCFCF"/>
                      </a:solidFill>
                      <a:prstDash val="solid"/>
                      <a:round/>
                      <a:headEnd type="none" w="med" len="med"/>
                      <a:tailEnd type="none" w="med" len="med"/>
                    </a:lnB>
                    <a:solidFill>
                      <a:srgbClr val="FFFFFF"/>
                    </a:solidFill>
                  </a:tcPr>
                </a:tc>
                <a:tc>
                  <a:txBody>
                    <a:bodyPr/>
                    <a:lstStyle/>
                    <a:p>
                      <a:pPr algn="ctr" fontAlgn="base"/>
                      <a:r>
                        <a:rPr lang="kk-KZ" sz="1200" kern="1200" dirty="0">
                          <a:solidFill>
                            <a:schemeClr val="accent1">
                              <a:lumMod val="50000"/>
                            </a:schemeClr>
                          </a:solidFill>
                          <a:latin typeface="Arial Narrow" panose="020B0606020202030204" pitchFamily="34" charset="0"/>
                          <a:ea typeface="+mn-ea"/>
                          <a:cs typeface="+mn-cs"/>
                        </a:rPr>
                        <a:t>Ұйым жұмыскерлерінің орташа жылдық саны, бірлік</a:t>
                      </a:r>
                    </a:p>
                  </a:txBody>
                  <a:tcPr marL="21205" marR="21205" marT="12723" marB="12723">
                    <a:lnL w="7620" cap="flat" cmpd="sng" algn="ctr">
                      <a:solidFill>
                        <a:srgbClr val="CFCFCF"/>
                      </a:solidFill>
                      <a:prstDash val="solid"/>
                      <a:round/>
                      <a:headEnd type="none" w="med" len="med"/>
                      <a:tailEnd type="none" w="med" len="med"/>
                    </a:lnL>
                    <a:lnR w="7620" cap="flat" cmpd="sng" algn="ctr">
                      <a:solidFill>
                        <a:srgbClr val="CFCFCF"/>
                      </a:solidFill>
                      <a:prstDash val="solid"/>
                      <a:round/>
                      <a:headEnd type="none" w="med" len="med"/>
                      <a:tailEnd type="none" w="med" len="med"/>
                    </a:lnR>
                    <a:lnT w="7620" cap="flat" cmpd="sng" algn="ctr">
                      <a:solidFill>
                        <a:srgbClr val="CFCFCF"/>
                      </a:solidFill>
                      <a:prstDash val="solid"/>
                      <a:round/>
                      <a:headEnd type="none" w="med" len="med"/>
                      <a:tailEnd type="none" w="med" len="med"/>
                    </a:lnT>
                    <a:lnB w="7620" cap="flat" cmpd="sng" algn="ctr">
                      <a:solidFill>
                        <a:srgbClr val="CFCFCF"/>
                      </a:solidFill>
                      <a:prstDash val="solid"/>
                      <a:round/>
                      <a:headEnd type="none" w="med" len="med"/>
                      <a:tailEnd type="none" w="med" len="med"/>
                    </a:lnB>
                    <a:solidFill>
                      <a:srgbClr val="FFFFFF"/>
                    </a:solidFill>
                  </a:tcPr>
                </a:tc>
                <a:tc>
                  <a:txBody>
                    <a:bodyPr/>
                    <a:lstStyle/>
                    <a:p>
                      <a:pPr algn="ctr" fontAlgn="base"/>
                      <a:r>
                        <a:rPr lang="kk-KZ" sz="1200" kern="1200" dirty="0">
                          <a:solidFill>
                            <a:schemeClr val="accent1">
                              <a:lumMod val="50000"/>
                            </a:schemeClr>
                          </a:solidFill>
                          <a:latin typeface="Arial Narrow" panose="020B0606020202030204" pitchFamily="34" charset="0"/>
                          <a:ea typeface="+mn-ea"/>
                          <a:cs typeface="+mn-cs"/>
                        </a:rPr>
                        <a:t>Сан нормативтері, бірлік</a:t>
                      </a:r>
                    </a:p>
                  </a:txBody>
                  <a:tcPr marL="21205" marR="21205" marT="12723" marB="12723">
                    <a:lnL w="7620" cap="flat" cmpd="sng" algn="ctr">
                      <a:solidFill>
                        <a:srgbClr val="CFCFCF"/>
                      </a:solidFill>
                      <a:prstDash val="solid"/>
                      <a:round/>
                      <a:headEnd type="none" w="med" len="med"/>
                      <a:tailEnd type="none" w="med" len="med"/>
                    </a:lnL>
                    <a:lnR w="7620" cap="flat" cmpd="sng" algn="ctr">
                      <a:solidFill>
                        <a:srgbClr val="CFCFCF"/>
                      </a:solidFill>
                      <a:prstDash val="solid"/>
                      <a:round/>
                      <a:headEnd type="none" w="med" len="med"/>
                      <a:tailEnd type="none" w="med" len="med"/>
                    </a:lnR>
                    <a:lnT w="7620" cap="flat" cmpd="sng" algn="ctr">
                      <a:solidFill>
                        <a:srgbClr val="CFCFCF"/>
                      </a:solidFill>
                      <a:prstDash val="solid"/>
                      <a:round/>
                      <a:headEnd type="none" w="med" len="med"/>
                      <a:tailEnd type="none" w="med" len="med"/>
                    </a:lnT>
                    <a:lnB w="7620" cap="flat" cmpd="sng" algn="ctr">
                      <a:solidFill>
                        <a:srgbClr val="CFCFCF"/>
                      </a:solidFill>
                      <a:prstDash val="solid"/>
                      <a:round/>
                      <a:headEnd type="none" w="med" len="med"/>
                      <a:tailEnd type="none" w="med" len="med"/>
                    </a:lnB>
                    <a:solidFill>
                      <a:srgbClr val="FFFFFF"/>
                    </a:solidFill>
                  </a:tcPr>
                </a:tc>
                <a:extLst>
                  <a:ext uri="{0D108BD9-81ED-4DB2-BD59-A6C34878D82A}">
                    <a16:rowId xmlns:a16="http://schemas.microsoft.com/office/drawing/2014/main" val="3674625259"/>
                  </a:ext>
                </a:extLst>
              </a:tr>
              <a:tr h="178125">
                <a:tc>
                  <a:txBody>
                    <a:bodyPr/>
                    <a:lstStyle/>
                    <a:p>
                      <a:pPr fontAlgn="base"/>
                      <a:r>
                        <a:rPr lang="ru-RU" sz="1400" kern="1200" dirty="0">
                          <a:solidFill>
                            <a:schemeClr val="accent1">
                              <a:lumMod val="50000"/>
                            </a:schemeClr>
                          </a:solidFill>
                          <a:latin typeface="Arial Narrow" panose="020B0606020202030204" pitchFamily="34" charset="0"/>
                          <a:ea typeface="+mn-ea"/>
                          <a:cs typeface="+mn-cs"/>
                        </a:rPr>
                        <a:t>1</a:t>
                      </a:r>
                    </a:p>
                  </a:txBody>
                  <a:tcPr marL="21205" marR="21205" marT="12723" marB="12723">
                    <a:lnL w="7620" cap="flat" cmpd="sng" algn="ctr">
                      <a:solidFill>
                        <a:srgbClr val="CFCFCF"/>
                      </a:solidFill>
                      <a:prstDash val="solid"/>
                      <a:round/>
                      <a:headEnd type="none" w="med" len="med"/>
                      <a:tailEnd type="none" w="med" len="med"/>
                    </a:lnL>
                    <a:lnR w="7620" cap="flat" cmpd="sng" algn="ctr">
                      <a:solidFill>
                        <a:srgbClr val="CFCFCF"/>
                      </a:solidFill>
                      <a:prstDash val="solid"/>
                      <a:round/>
                      <a:headEnd type="none" w="med" len="med"/>
                      <a:tailEnd type="none" w="med" len="med"/>
                    </a:lnR>
                    <a:lnT w="7620" cap="flat" cmpd="sng" algn="ctr">
                      <a:solidFill>
                        <a:srgbClr val="CFCFCF"/>
                      </a:solidFill>
                      <a:prstDash val="solid"/>
                      <a:round/>
                      <a:headEnd type="none" w="med" len="med"/>
                      <a:tailEnd type="none" w="med" len="med"/>
                    </a:lnT>
                    <a:lnB w="7620" cap="flat" cmpd="sng" algn="ctr">
                      <a:solidFill>
                        <a:srgbClr val="CFCFCF"/>
                      </a:solidFill>
                      <a:prstDash val="solid"/>
                      <a:round/>
                      <a:headEnd type="none" w="med" len="med"/>
                      <a:tailEnd type="none" w="med" len="med"/>
                    </a:lnB>
                    <a:solidFill>
                      <a:srgbClr val="FFFFFF"/>
                    </a:solidFill>
                  </a:tcPr>
                </a:tc>
                <a:tc>
                  <a:txBody>
                    <a:bodyPr/>
                    <a:lstStyle/>
                    <a:p>
                      <a:pPr algn="ctr" fontAlgn="base"/>
                      <a:r>
                        <a:rPr lang="kk-KZ" sz="1400" kern="1200" dirty="0">
                          <a:solidFill>
                            <a:schemeClr val="accent1">
                              <a:lumMod val="50000"/>
                            </a:schemeClr>
                          </a:solidFill>
                          <a:latin typeface="Arial Narrow" panose="020B0606020202030204" pitchFamily="34" charset="0"/>
                          <a:ea typeface="+mn-ea"/>
                          <a:cs typeface="+mn-cs"/>
                        </a:rPr>
                        <a:t>50-ге дейін</a:t>
                      </a:r>
                    </a:p>
                  </a:txBody>
                  <a:tcPr marL="21205" marR="21205" marT="12723" marB="12723">
                    <a:lnL w="7620" cap="flat" cmpd="sng" algn="ctr">
                      <a:solidFill>
                        <a:srgbClr val="CFCFCF"/>
                      </a:solidFill>
                      <a:prstDash val="solid"/>
                      <a:round/>
                      <a:headEnd type="none" w="med" len="med"/>
                      <a:tailEnd type="none" w="med" len="med"/>
                    </a:lnL>
                    <a:lnR w="7620" cap="flat" cmpd="sng" algn="ctr">
                      <a:solidFill>
                        <a:srgbClr val="CFCFCF"/>
                      </a:solidFill>
                      <a:prstDash val="solid"/>
                      <a:round/>
                      <a:headEnd type="none" w="med" len="med"/>
                      <a:tailEnd type="none" w="med" len="med"/>
                    </a:lnR>
                    <a:lnT w="7620" cap="flat" cmpd="sng" algn="ctr">
                      <a:solidFill>
                        <a:srgbClr val="CFCFCF"/>
                      </a:solidFill>
                      <a:prstDash val="solid"/>
                      <a:round/>
                      <a:headEnd type="none" w="med" len="med"/>
                      <a:tailEnd type="none" w="med" len="med"/>
                    </a:lnT>
                    <a:lnB w="7620" cap="flat" cmpd="sng" algn="ctr">
                      <a:solidFill>
                        <a:srgbClr val="CFCFCF"/>
                      </a:solidFill>
                      <a:prstDash val="solid"/>
                      <a:round/>
                      <a:headEnd type="none" w="med" len="med"/>
                      <a:tailEnd type="none" w="med" len="med"/>
                    </a:lnB>
                    <a:solidFill>
                      <a:srgbClr val="FFFFFF"/>
                    </a:solidFill>
                  </a:tcPr>
                </a:tc>
                <a:tc>
                  <a:txBody>
                    <a:bodyPr/>
                    <a:lstStyle/>
                    <a:p>
                      <a:pPr algn="ctr" fontAlgn="base"/>
                      <a:r>
                        <a:rPr lang="ru-RU" sz="1400" kern="1200">
                          <a:solidFill>
                            <a:schemeClr val="accent1">
                              <a:lumMod val="50000"/>
                            </a:schemeClr>
                          </a:solidFill>
                          <a:latin typeface="Arial Narrow" panose="020B0606020202030204" pitchFamily="34" charset="0"/>
                          <a:ea typeface="+mn-ea"/>
                          <a:cs typeface="+mn-cs"/>
                        </a:rPr>
                        <a:t>0,5</a:t>
                      </a:r>
                    </a:p>
                  </a:txBody>
                  <a:tcPr marL="21205" marR="21205" marT="12723" marB="12723">
                    <a:lnL w="7620" cap="flat" cmpd="sng" algn="ctr">
                      <a:solidFill>
                        <a:srgbClr val="CFCFCF"/>
                      </a:solidFill>
                      <a:prstDash val="solid"/>
                      <a:round/>
                      <a:headEnd type="none" w="med" len="med"/>
                      <a:tailEnd type="none" w="med" len="med"/>
                    </a:lnL>
                    <a:lnR w="7620" cap="flat" cmpd="sng" algn="ctr">
                      <a:solidFill>
                        <a:srgbClr val="CFCFCF"/>
                      </a:solidFill>
                      <a:prstDash val="solid"/>
                      <a:round/>
                      <a:headEnd type="none" w="med" len="med"/>
                      <a:tailEnd type="none" w="med" len="med"/>
                    </a:lnR>
                    <a:lnT w="7620" cap="flat" cmpd="sng" algn="ctr">
                      <a:solidFill>
                        <a:srgbClr val="CFCFCF"/>
                      </a:solidFill>
                      <a:prstDash val="solid"/>
                      <a:round/>
                      <a:headEnd type="none" w="med" len="med"/>
                      <a:tailEnd type="none" w="med" len="med"/>
                    </a:lnT>
                    <a:lnB w="7620" cap="flat" cmpd="sng" algn="ctr">
                      <a:solidFill>
                        <a:srgbClr val="CFCFCF"/>
                      </a:solidFill>
                      <a:prstDash val="solid"/>
                      <a:round/>
                      <a:headEnd type="none" w="med" len="med"/>
                      <a:tailEnd type="none" w="med" len="med"/>
                    </a:lnB>
                    <a:solidFill>
                      <a:srgbClr val="FFFFFF"/>
                    </a:solidFill>
                  </a:tcPr>
                </a:tc>
                <a:extLst>
                  <a:ext uri="{0D108BD9-81ED-4DB2-BD59-A6C34878D82A}">
                    <a16:rowId xmlns:a16="http://schemas.microsoft.com/office/drawing/2014/main" val="1274428454"/>
                  </a:ext>
                </a:extLst>
              </a:tr>
              <a:tr h="144553">
                <a:tc>
                  <a:txBody>
                    <a:bodyPr/>
                    <a:lstStyle/>
                    <a:p>
                      <a:pPr fontAlgn="base"/>
                      <a:r>
                        <a:rPr lang="ru-RU" sz="1400" kern="1200" dirty="0">
                          <a:solidFill>
                            <a:schemeClr val="accent1">
                              <a:lumMod val="50000"/>
                            </a:schemeClr>
                          </a:solidFill>
                          <a:latin typeface="Arial Narrow" panose="020B0606020202030204" pitchFamily="34" charset="0"/>
                          <a:ea typeface="+mn-ea"/>
                          <a:cs typeface="+mn-cs"/>
                        </a:rPr>
                        <a:t>2</a:t>
                      </a:r>
                    </a:p>
                  </a:txBody>
                  <a:tcPr marL="21205" marR="21205" marT="12723" marB="12723">
                    <a:lnL w="7620" cap="flat" cmpd="sng" algn="ctr">
                      <a:solidFill>
                        <a:srgbClr val="CFCFCF"/>
                      </a:solidFill>
                      <a:prstDash val="solid"/>
                      <a:round/>
                      <a:headEnd type="none" w="med" len="med"/>
                      <a:tailEnd type="none" w="med" len="med"/>
                    </a:lnL>
                    <a:lnR w="7620" cap="flat" cmpd="sng" algn="ctr">
                      <a:solidFill>
                        <a:srgbClr val="CFCFCF"/>
                      </a:solidFill>
                      <a:prstDash val="solid"/>
                      <a:round/>
                      <a:headEnd type="none" w="med" len="med"/>
                      <a:tailEnd type="none" w="med" len="med"/>
                    </a:lnR>
                    <a:lnT w="7620" cap="flat" cmpd="sng" algn="ctr">
                      <a:solidFill>
                        <a:srgbClr val="CFCFCF"/>
                      </a:solidFill>
                      <a:prstDash val="solid"/>
                      <a:round/>
                      <a:headEnd type="none" w="med" len="med"/>
                      <a:tailEnd type="none" w="med" len="med"/>
                    </a:lnT>
                    <a:lnB w="7620" cap="flat" cmpd="sng" algn="ctr">
                      <a:solidFill>
                        <a:srgbClr val="CFCFCF"/>
                      </a:solidFill>
                      <a:prstDash val="solid"/>
                      <a:round/>
                      <a:headEnd type="none" w="med" len="med"/>
                      <a:tailEnd type="none" w="med" len="med"/>
                    </a:lnB>
                    <a:solidFill>
                      <a:srgbClr val="FFFFFF"/>
                    </a:solidFill>
                  </a:tcPr>
                </a:tc>
                <a:tc>
                  <a:txBody>
                    <a:bodyPr/>
                    <a:lstStyle/>
                    <a:p>
                      <a:pPr algn="ctr" fontAlgn="base"/>
                      <a:r>
                        <a:rPr lang="ru-RU" sz="1400" kern="1200" dirty="0">
                          <a:solidFill>
                            <a:schemeClr val="accent1">
                              <a:lumMod val="50000"/>
                            </a:schemeClr>
                          </a:solidFill>
                          <a:latin typeface="Arial Narrow" panose="020B0606020202030204" pitchFamily="34" charset="0"/>
                          <a:ea typeface="+mn-ea"/>
                          <a:cs typeface="+mn-cs"/>
                        </a:rPr>
                        <a:t>51-100</a:t>
                      </a:r>
                    </a:p>
                  </a:txBody>
                  <a:tcPr marL="21205" marR="21205" marT="12723" marB="12723">
                    <a:lnL w="7620" cap="flat" cmpd="sng" algn="ctr">
                      <a:solidFill>
                        <a:srgbClr val="CFCFCF"/>
                      </a:solidFill>
                      <a:prstDash val="solid"/>
                      <a:round/>
                      <a:headEnd type="none" w="med" len="med"/>
                      <a:tailEnd type="none" w="med" len="med"/>
                    </a:lnL>
                    <a:lnR w="7620" cap="flat" cmpd="sng" algn="ctr">
                      <a:solidFill>
                        <a:srgbClr val="CFCFCF"/>
                      </a:solidFill>
                      <a:prstDash val="solid"/>
                      <a:round/>
                      <a:headEnd type="none" w="med" len="med"/>
                      <a:tailEnd type="none" w="med" len="med"/>
                    </a:lnR>
                    <a:lnT w="7620" cap="flat" cmpd="sng" algn="ctr">
                      <a:solidFill>
                        <a:srgbClr val="CFCFCF"/>
                      </a:solidFill>
                      <a:prstDash val="solid"/>
                      <a:round/>
                      <a:headEnd type="none" w="med" len="med"/>
                      <a:tailEnd type="none" w="med" len="med"/>
                    </a:lnT>
                    <a:lnB w="7620" cap="flat" cmpd="sng" algn="ctr">
                      <a:solidFill>
                        <a:srgbClr val="CFCFCF"/>
                      </a:solidFill>
                      <a:prstDash val="solid"/>
                      <a:round/>
                      <a:headEnd type="none" w="med" len="med"/>
                      <a:tailEnd type="none" w="med" len="med"/>
                    </a:lnB>
                    <a:solidFill>
                      <a:srgbClr val="FFFFFF"/>
                    </a:solidFill>
                  </a:tcPr>
                </a:tc>
                <a:tc>
                  <a:txBody>
                    <a:bodyPr/>
                    <a:lstStyle/>
                    <a:p>
                      <a:pPr algn="ctr" fontAlgn="base"/>
                      <a:r>
                        <a:rPr lang="ru-RU" sz="1400" kern="1200">
                          <a:solidFill>
                            <a:schemeClr val="accent1">
                              <a:lumMod val="50000"/>
                            </a:schemeClr>
                          </a:solidFill>
                          <a:latin typeface="Arial Narrow" panose="020B0606020202030204" pitchFamily="34" charset="0"/>
                          <a:ea typeface="+mn-ea"/>
                          <a:cs typeface="+mn-cs"/>
                        </a:rPr>
                        <a:t>1</a:t>
                      </a:r>
                    </a:p>
                  </a:txBody>
                  <a:tcPr marL="21205" marR="21205" marT="12723" marB="12723">
                    <a:lnL w="7620" cap="flat" cmpd="sng" algn="ctr">
                      <a:solidFill>
                        <a:srgbClr val="CFCFCF"/>
                      </a:solidFill>
                      <a:prstDash val="solid"/>
                      <a:round/>
                      <a:headEnd type="none" w="med" len="med"/>
                      <a:tailEnd type="none" w="med" len="med"/>
                    </a:lnL>
                    <a:lnR w="7620" cap="flat" cmpd="sng" algn="ctr">
                      <a:solidFill>
                        <a:srgbClr val="CFCFCF"/>
                      </a:solidFill>
                      <a:prstDash val="solid"/>
                      <a:round/>
                      <a:headEnd type="none" w="med" len="med"/>
                      <a:tailEnd type="none" w="med" len="med"/>
                    </a:lnR>
                    <a:lnT w="7620" cap="flat" cmpd="sng" algn="ctr">
                      <a:solidFill>
                        <a:srgbClr val="CFCFCF"/>
                      </a:solidFill>
                      <a:prstDash val="solid"/>
                      <a:round/>
                      <a:headEnd type="none" w="med" len="med"/>
                      <a:tailEnd type="none" w="med" len="med"/>
                    </a:lnT>
                    <a:lnB w="7620" cap="flat" cmpd="sng" algn="ctr">
                      <a:solidFill>
                        <a:srgbClr val="CFCFCF"/>
                      </a:solidFill>
                      <a:prstDash val="solid"/>
                      <a:round/>
                      <a:headEnd type="none" w="med" len="med"/>
                      <a:tailEnd type="none" w="med" len="med"/>
                    </a:lnB>
                    <a:solidFill>
                      <a:srgbClr val="FFFFFF"/>
                    </a:solidFill>
                  </a:tcPr>
                </a:tc>
                <a:extLst>
                  <a:ext uri="{0D108BD9-81ED-4DB2-BD59-A6C34878D82A}">
                    <a16:rowId xmlns:a16="http://schemas.microsoft.com/office/drawing/2014/main" val="3332205492"/>
                  </a:ext>
                </a:extLst>
              </a:tr>
              <a:tr h="178125">
                <a:tc>
                  <a:txBody>
                    <a:bodyPr/>
                    <a:lstStyle/>
                    <a:p>
                      <a:pPr fontAlgn="base"/>
                      <a:r>
                        <a:rPr lang="ru-RU" sz="1400" kern="1200">
                          <a:solidFill>
                            <a:schemeClr val="accent1">
                              <a:lumMod val="50000"/>
                            </a:schemeClr>
                          </a:solidFill>
                          <a:latin typeface="Arial Narrow" panose="020B0606020202030204" pitchFamily="34" charset="0"/>
                          <a:ea typeface="+mn-ea"/>
                          <a:cs typeface="+mn-cs"/>
                        </a:rPr>
                        <a:t>3</a:t>
                      </a:r>
                    </a:p>
                  </a:txBody>
                  <a:tcPr marL="21205" marR="21205" marT="12723" marB="12723">
                    <a:lnL w="7620" cap="flat" cmpd="sng" algn="ctr">
                      <a:solidFill>
                        <a:srgbClr val="CFCFCF"/>
                      </a:solidFill>
                      <a:prstDash val="solid"/>
                      <a:round/>
                      <a:headEnd type="none" w="med" len="med"/>
                      <a:tailEnd type="none" w="med" len="med"/>
                    </a:lnL>
                    <a:lnR w="7620" cap="flat" cmpd="sng" algn="ctr">
                      <a:solidFill>
                        <a:srgbClr val="CFCFCF"/>
                      </a:solidFill>
                      <a:prstDash val="solid"/>
                      <a:round/>
                      <a:headEnd type="none" w="med" len="med"/>
                      <a:tailEnd type="none" w="med" len="med"/>
                    </a:lnR>
                    <a:lnT w="7620" cap="flat" cmpd="sng" algn="ctr">
                      <a:solidFill>
                        <a:srgbClr val="CFCFCF"/>
                      </a:solidFill>
                      <a:prstDash val="solid"/>
                      <a:round/>
                      <a:headEnd type="none" w="med" len="med"/>
                      <a:tailEnd type="none" w="med" len="med"/>
                    </a:lnT>
                    <a:lnB w="7620" cap="flat" cmpd="sng" algn="ctr">
                      <a:solidFill>
                        <a:srgbClr val="CFCFCF"/>
                      </a:solidFill>
                      <a:prstDash val="solid"/>
                      <a:round/>
                      <a:headEnd type="none" w="med" len="med"/>
                      <a:tailEnd type="none" w="med" len="med"/>
                    </a:lnB>
                    <a:solidFill>
                      <a:srgbClr val="FFFFFF"/>
                    </a:solidFill>
                  </a:tcPr>
                </a:tc>
                <a:tc>
                  <a:txBody>
                    <a:bodyPr/>
                    <a:lstStyle/>
                    <a:p>
                      <a:pPr algn="ctr" fontAlgn="base"/>
                      <a:r>
                        <a:rPr lang="ru-RU" sz="1400" kern="1200" dirty="0">
                          <a:solidFill>
                            <a:schemeClr val="accent1">
                              <a:lumMod val="50000"/>
                            </a:schemeClr>
                          </a:solidFill>
                          <a:latin typeface="Arial Narrow" panose="020B0606020202030204" pitchFamily="34" charset="0"/>
                          <a:ea typeface="+mn-ea"/>
                          <a:cs typeface="+mn-cs"/>
                        </a:rPr>
                        <a:t>101-150</a:t>
                      </a:r>
                    </a:p>
                  </a:txBody>
                  <a:tcPr marL="21205" marR="21205" marT="12723" marB="12723">
                    <a:lnL w="7620" cap="flat" cmpd="sng" algn="ctr">
                      <a:solidFill>
                        <a:srgbClr val="CFCFCF"/>
                      </a:solidFill>
                      <a:prstDash val="solid"/>
                      <a:round/>
                      <a:headEnd type="none" w="med" len="med"/>
                      <a:tailEnd type="none" w="med" len="med"/>
                    </a:lnL>
                    <a:lnR w="7620" cap="flat" cmpd="sng" algn="ctr">
                      <a:solidFill>
                        <a:srgbClr val="CFCFCF"/>
                      </a:solidFill>
                      <a:prstDash val="solid"/>
                      <a:round/>
                      <a:headEnd type="none" w="med" len="med"/>
                      <a:tailEnd type="none" w="med" len="med"/>
                    </a:lnR>
                    <a:lnT w="7620" cap="flat" cmpd="sng" algn="ctr">
                      <a:solidFill>
                        <a:srgbClr val="CFCFCF"/>
                      </a:solidFill>
                      <a:prstDash val="solid"/>
                      <a:round/>
                      <a:headEnd type="none" w="med" len="med"/>
                      <a:tailEnd type="none" w="med" len="med"/>
                    </a:lnT>
                    <a:lnB w="7620" cap="flat" cmpd="sng" algn="ctr">
                      <a:solidFill>
                        <a:srgbClr val="CFCFCF"/>
                      </a:solidFill>
                      <a:prstDash val="solid"/>
                      <a:round/>
                      <a:headEnd type="none" w="med" len="med"/>
                      <a:tailEnd type="none" w="med" len="med"/>
                    </a:lnB>
                    <a:solidFill>
                      <a:srgbClr val="FFFFFF"/>
                    </a:solidFill>
                  </a:tcPr>
                </a:tc>
                <a:tc>
                  <a:txBody>
                    <a:bodyPr/>
                    <a:lstStyle/>
                    <a:p>
                      <a:pPr algn="ctr" fontAlgn="base"/>
                      <a:r>
                        <a:rPr lang="ru-RU" sz="1400" kern="1200" dirty="0">
                          <a:solidFill>
                            <a:schemeClr val="accent1">
                              <a:lumMod val="50000"/>
                            </a:schemeClr>
                          </a:solidFill>
                          <a:latin typeface="Arial Narrow" panose="020B0606020202030204" pitchFamily="34" charset="0"/>
                          <a:ea typeface="+mn-ea"/>
                          <a:cs typeface="+mn-cs"/>
                        </a:rPr>
                        <a:t>1,5</a:t>
                      </a:r>
                    </a:p>
                  </a:txBody>
                  <a:tcPr marL="21205" marR="21205" marT="12723" marB="12723">
                    <a:lnL w="7620" cap="flat" cmpd="sng" algn="ctr">
                      <a:solidFill>
                        <a:srgbClr val="CFCFCF"/>
                      </a:solidFill>
                      <a:prstDash val="solid"/>
                      <a:round/>
                      <a:headEnd type="none" w="med" len="med"/>
                      <a:tailEnd type="none" w="med" len="med"/>
                    </a:lnL>
                    <a:lnR w="7620" cap="flat" cmpd="sng" algn="ctr">
                      <a:solidFill>
                        <a:srgbClr val="CFCFCF"/>
                      </a:solidFill>
                      <a:prstDash val="solid"/>
                      <a:round/>
                      <a:headEnd type="none" w="med" len="med"/>
                      <a:tailEnd type="none" w="med" len="med"/>
                    </a:lnR>
                    <a:lnT w="7620" cap="flat" cmpd="sng" algn="ctr">
                      <a:solidFill>
                        <a:srgbClr val="CFCFCF"/>
                      </a:solidFill>
                      <a:prstDash val="solid"/>
                      <a:round/>
                      <a:headEnd type="none" w="med" len="med"/>
                      <a:tailEnd type="none" w="med" len="med"/>
                    </a:lnT>
                    <a:lnB w="7620" cap="flat" cmpd="sng" algn="ctr">
                      <a:solidFill>
                        <a:srgbClr val="CFCFCF"/>
                      </a:solidFill>
                      <a:prstDash val="solid"/>
                      <a:round/>
                      <a:headEnd type="none" w="med" len="med"/>
                      <a:tailEnd type="none" w="med" len="med"/>
                    </a:lnB>
                    <a:solidFill>
                      <a:srgbClr val="FFFFFF"/>
                    </a:solidFill>
                  </a:tcPr>
                </a:tc>
                <a:extLst>
                  <a:ext uri="{0D108BD9-81ED-4DB2-BD59-A6C34878D82A}">
                    <a16:rowId xmlns:a16="http://schemas.microsoft.com/office/drawing/2014/main" val="1506406571"/>
                  </a:ext>
                </a:extLst>
              </a:tr>
              <a:tr h="178125">
                <a:tc>
                  <a:txBody>
                    <a:bodyPr/>
                    <a:lstStyle/>
                    <a:p>
                      <a:pPr fontAlgn="base"/>
                      <a:r>
                        <a:rPr lang="ru-RU" sz="1400" kern="1200">
                          <a:solidFill>
                            <a:schemeClr val="accent1">
                              <a:lumMod val="50000"/>
                            </a:schemeClr>
                          </a:solidFill>
                          <a:latin typeface="Arial Narrow" panose="020B0606020202030204" pitchFamily="34" charset="0"/>
                          <a:ea typeface="+mn-ea"/>
                          <a:cs typeface="+mn-cs"/>
                        </a:rPr>
                        <a:t>4</a:t>
                      </a:r>
                    </a:p>
                  </a:txBody>
                  <a:tcPr marL="21205" marR="21205" marT="12723" marB="12723">
                    <a:lnL w="7620" cap="flat" cmpd="sng" algn="ctr">
                      <a:solidFill>
                        <a:srgbClr val="CFCFCF"/>
                      </a:solidFill>
                      <a:prstDash val="solid"/>
                      <a:round/>
                      <a:headEnd type="none" w="med" len="med"/>
                      <a:tailEnd type="none" w="med" len="med"/>
                    </a:lnL>
                    <a:lnR w="7620" cap="flat" cmpd="sng" algn="ctr">
                      <a:solidFill>
                        <a:srgbClr val="CFCFCF"/>
                      </a:solidFill>
                      <a:prstDash val="solid"/>
                      <a:round/>
                      <a:headEnd type="none" w="med" len="med"/>
                      <a:tailEnd type="none" w="med" len="med"/>
                    </a:lnR>
                    <a:lnT w="7620" cap="flat" cmpd="sng" algn="ctr">
                      <a:solidFill>
                        <a:srgbClr val="CFCFCF"/>
                      </a:solidFill>
                      <a:prstDash val="solid"/>
                      <a:round/>
                      <a:headEnd type="none" w="med" len="med"/>
                      <a:tailEnd type="none" w="med" len="med"/>
                    </a:lnT>
                    <a:lnB w="7620" cap="flat" cmpd="sng" algn="ctr">
                      <a:solidFill>
                        <a:srgbClr val="CFCFCF"/>
                      </a:solidFill>
                      <a:prstDash val="solid"/>
                      <a:round/>
                      <a:headEnd type="none" w="med" len="med"/>
                      <a:tailEnd type="none" w="med" len="med"/>
                    </a:lnB>
                    <a:solidFill>
                      <a:srgbClr val="FFFFFF"/>
                    </a:solidFill>
                  </a:tcPr>
                </a:tc>
                <a:tc>
                  <a:txBody>
                    <a:bodyPr/>
                    <a:lstStyle/>
                    <a:p>
                      <a:pPr algn="ctr" fontAlgn="base"/>
                      <a:r>
                        <a:rPr lang="ru-RU" sz="1400" kern="1200" dirty="0">
                          <a:solidFill>
                            <a:schemeClr val="accent1">
                              <a:lumMod val="50000"/>
                            </a:schemeClr>
                          </a:solidFill>
                          <a:latin typeface="Arial Narrow" panose="020B0606020202030204" pitchFamily="34" charset="0"/>
                          <a:ea typeface="+mn-ea"/>
                          <a:cs typeface="+mn-cs"/>
                        </a:rPr>
                        <a:t>151-200</a:t>
                      </a:r>
                    </a:p>
                  </a:txBody>
                  <a:tcPr marL="21205" marR="21205" marT="12723" marB="12723">
                    <a:lnL w="7620" cap="flat" cmpd="sng" algn="ctr">
                      <a:solidFill>
                        <a:srgbClr val="CFCFCF"/>
                      </a:solidFill>
                      <a:prstDash val="solid"/>
                      <a:round/>
                      <a:headEnd type="none" w="med" len="med"/>
                      <a:tailEnd type="none" w="med" len="med"/>
                    </a:lnL>
                    <a:lnR w="7620" cap="flat" cmpd="sng" algn="ctr">
                      <a:solidFill>
                        <a:srgbClr val="CFCFCF"/>
                      </a:solidFill>
                      <a:prstDash val="solid"/>
                      <a:round/>
                      <a:headEnd type="none" w="med" len="med"/>
                      <a:tailEnd type="none" w="med" len="med"/>
                    </a:lnR>
                    <a:lnT w="7620" cap="flat" cmpd="sng" algn="ctr">
                      <a:solidFill>
                        <a:srgbClr val="CFCFCF"/>
                      </a:solidFill>
                      <a:prstDash val="solid"/>
                      <a:round/>
                      <a:headEnd type="none" w="med" len="med"/>
                      <a:tailEnd type="none" w="med" len="med"/>
                    </a:lnT>
                    <a:lnB w="7620" cap="flat" cmpd="sng" algn="ctr">
                      <a:solidFill>
                        <a:srgbClr val="CFCFCF"/>
                      </a:solidFill>
                      <a:prstDash val="solid"/>
                      <a:round/>
                      <a:headEnd type="none" w="med" len="med"/>
                      <a:tailEnd type="none" w="med" len="med"/>
                    </a:lnB>
                    <a:solidFill>
                      <a:srgbClr val="FFFFFF"/>
                    </a:solidFill>
                  </a:tcPr>
                </a:tc>
                <a:tc>
                  <a:txBody>
                    <a:bodyPr/>
                    <a:lstStyle/>
                    <a:p>
                      <a:pPr algn="ctr" fontAlgn="base"/>
                      <a:r>
                        <a:rPr lang="ru-RU" sz="1400" kern="1200" dirty="0">
                          <a:solidFill>
                            <a:schemeClr val="accent1">
                              <a:lumMod val="50000"/>
                            </a:schemeClr>
                          </a:solidFill>
                          <a:latin typeface="Arial Narrow" panose="020B0606020202030204" pitchFamily="34" charset="0"/>
                          <a:ea typeface="+mn-ea"/>
                          <a:cs typeface="+mn-cs"/>
                        </a:rPr>
                        <a:t>2</a:t>
                      </a:r>
                    </a:p>
                  </a:txBody>
                  <a:tcPr marL="21205" marR="21205" marT="12723" marB="12723">
                    <a:lnL w="7620" cap="flat" cmpd="sng" algn="ctr">
                      <a:solidFill>
                        <a:srgbClr val="CFCFCF"/>
                      </a:solidFill>
                      <a:prstDash val="solid"/>
                      <a:round/>
                      <a:headEnd type="none" w="med" len="med"/>
                      <a:tailEnd type="none" w="med" len="med"/>
                    </a:lnL>
                    <a:lnR w="7620" cap="flat" cmpd="sng" algn="ctr">
                      <a:solidFill>
                        <a:srgbClr val="CFCFCF"/>
                      </a:solidFill>
                      <a:prstDash val="solid"/>
                      <a:round/>
                      <a:headEnd type="none" w="med" len="med"/>
                      <a:tailEnd type="none" w="med" len="med"/>
                    </a:lnR>
                    <a:lnT w="7620" cap="flat" cmpd="sng" algn="ctr">
                      <a:solidFill>
                        <a:srgbClr val="CFCFCF"/>
                      </a:solidFill>
                      <a:prstDash val="solid"/>
                      <a:round/>
                      <a:headEnd type="none" w="med" len="med"/>
                      <a:tailEnd type="none" w="med" len="med"/>
                    </a:lnT>
                    <a:lnB w="7620" cap="flat" cmpd="sng" algn="ctr">
                      <a:solidFill>
                        <a:srgbClr val="CFCFCF"/>
                      </a:solidFill>
                      <a:prstDash val="solid"/>
                      <a:round/>
                      <a:headEnd type="none" w="med" len="med"/>
                      <a:tailEnd type="none" w="med" len="med"/>
                    </a:lnB>
                    <a:solidFill>
                      <a:srgbClr val="FFFFFF"/>
                    </a:solidFill>
                  </a:tcPr>
                </a:tc>
                <a:extLst>
                  <a:ext uri="{0D108BD9-81ED-4DB2-BD59-A6C34878D82A}">
                    <a16:rowId xmlns:a16="http://schemas.microsoft.com/office/drawing/2014/main" val="3885035715"/>
                  </a:ext>
                </a:extLst>
              </a:tr>
              <a:tr h="178125">
                <a:tc>
                  <a:txBody>
                    <a:bodyPr/>
                    <a:lstStyle/>
                    <a:p>
                      <a:pPr fontAlgn="base"/>
                      <a:r>
                        <a:rPr lang="ru-RU" sz="1400" kern="1200">
                          <a:solidFill>
                            <a:schemeClr val="accent1">
                              <a:lumMod val="50000"/>
                            </a:schemeClr>
                          </a:solidFill>
                          <a:latin typeface="Arial Narrow" panose="020B0606020202030204" pitchFamily="34" charset="0"/>
                          <a:ea typeface="+mn-ea"/>
                          <a:cs typeface="+mn-cs"/>
                        </a:rPr>
                        <a:t>5</a:t>
                      </a:r>
                    </a:p>
                  </a:txBody>
                  <a:tcPr marL="21205" marR="21205" marT="12723" marB="12723">
                    <a:lnL w="7620" cap="flat" cmpd="sng" algn="ctr">
                      <a:solidFill>
                        <a:srgbClr val="CFCFCF"/>
                      </a:solidFill>
                      <a:prstDash val="solid"/>
                      <a:round/>
                      <a:headEnd type="none" w="med" len="med"/>
                      <a:tailEnd type="none" w="med" len="med"/>
                    </a:lnL>
                    <a:lnR w="7620" cap="flat" cmpd="sng" algn="ctr">
                      <a:solidFill>
                        <a:srgbClr val="CFCFCF"/>
                      </a:solidFill>
                      <a:prstDash val="solid"/>
                      <a:round/>
                      <a:headEnd type="none" w="med" len="med"/>
                      <a:tailEnd type="none" w="med" len="med"/>
                    </a:lnR>
                    <a:lnT w="7620" cap="flat" cmpd="sng" algn="ctr">
                      <a:solidFill>
                        <a:srgbClr val="CFCFCF"/>
                      </a:solidFill>
                      <a:prstDash val="solid"/>
                      <a:round/>
                      <a:headEnd type="none" w="med" len="med"/>
                      <a:tailEnd type="none" w="med" len="med"/>
                    </a:lnT>
                    <a:lnB w="7620" cap="flat" cmpd="sng" algn="ctr">
                      <a:solidFill>
                        <a:srgbClr val="CFCFCF"/>
                      </a:solidFill>
                      <a:prstDash val="solid"/>
                      <a:round/>
                      <a:headEnd type="none" w="med" len="med"/>
                      <a:tailEnd type="none" w="med" len="med"/>
                    </a:lnB>
                    <a:solidFill>
                      <a:srgbClr val="FFFFFF"/>
                    </a:solidFill>
                  </a:tcPr>
                </a:tc>
                <a:tc>
                  <a:txBody>
                    <a:bodyPr/>
                    <a:lstStyle/>
                    <a:p>
                      <a:pPr algn="ctr" fontAlgn="base"/>
                      <a:r>
                        <a:rPr lang="ru-RU" sz="1400" kern="1200" dirty="0">
                          <a:solidFill>
                            <a:schemeClr val="accent1">
                              <a:lumMod val="50000"/>
                            </a:schemeClr>
                          </a:solidFill>
                          <a:latin typeface="Arial Narrow" panose="020B0606020202030204" pitchFamily="34" charset="0"/>
                          <a:ea typeface="+mn-ea"/>
                          <a:cs typeface="+mn-cs"/>
                        </a:rPr>
                        <a:t>201-250</a:t>
                      </a:r>
                    </a:p>
                  </a:txBody>
                  <a:tcPr marL="21205" marR="21205" marT="12723" marB="12723">
                    <a:lnL w="7620" cap="flat" cmpd="sng" algn="ctr">
                      <a:solidFill>
                        <a:srgbClr val="CFCFCF"/>
                      </a:solidFill>
                      <a:prstDash val="solid"/>
                      <a:round/>
                      <a:headEnd type="none" w="med" len="med"/>
                      <a:tailEnd type="none" w="med" len="med"/>
                    </a:lnL>
                    <a:lnR w="7620" cap="flat" cmpd="sng" algn="ctr">
                      <a:solidFill>
                        <a:srgbClr val="CFCFCF"/>
                      </a:solidFill>
                      <a:prstDash val="solid"/>
                      <a:round/>
                      <a:headEnd type="none" w="med" len="med"/>
                      <a:tailEnd type="none" w="med" len="med"/>
                    </a:lnR>
                    <a:lnT w="7620" cap="flat" cmpd="sng" algn="ctr">
                      <a:solidFill>
                        <a:srgbClr val="CFCFCF"/>
                      </a:solidFill>
                      <a:prstDash val="solid"/>
                      <a:round/>
                      <a:headEnd type="none" w="med" len="med"/>
                      <a:tailEnd type="none" w="med" len="med"/>
                    </a:lnT>
                    <a:lnB w="7620" cap="flat" cmpd="sng" algn="ctr">
                      <a:solidFill>
                        <a:srgbClr val="CFCFCF"/>
                      </a:solidFill>
                      <a:prstDash val="solid"/>
                      <a:round/>
                      <a:headEnd type="none" w="med" len="med"/>
                      <a:tailEnd type="none" w="med" len="med"/>
                    </a:lnB>
                    <a:solidFill>
                      <a:srgbClr val="FFFFFF"/>
                    </a:solidFill>
                  </a:tcPr>
                </a:tc>
                <a:tc>
                  <a:txBody>
                    <a:bodyPr/>
                    <a:lstStyle/>
                    <a:p>
                      <a:pPr algn="ctr" fontAlgn="base"/>
                      <a:r>
                        <a:rPr lang="ru-RU" sz="1400" kern="1200">
                          <a:solidFill>
                            <a:schemeClr val="accent1">
                              <a:lumMod val="50000"/>
                            </a:schemeClr>
                          </a:solidFill>
                          <a:latin typeface="Arial Narrow" panose="020B0606020202030204" pitchFamily="34" charset="0"/>
                          <a:ea typeface="+mn-ea"/>
                          <a:cs typeface="+mn-cs"/>
                        </a:rPr>
                        <a:t>2,5</a:t>
                      </a:r>
                    </a:p>
                  </a:txBody>
                  <a:tcPr marL="21205" marR="21205" marT="12723" marB="12723">
                    <a:lnL w="7620" cap="flat" cmpd="sng" algn="ctr">
                      <a:solidFill>
                        <a:srgbClr val="CFCFCF"/>
                      </a:solidFill>
                      <a:prstDash val="solid"/>
                      <a:round/>
                      <a:headEnd type="none" w="med" len="med"/>
                      <a:tailEnd type="none" w="med" len="med"/>
                    </a:lnL>
                    <a:lnR w="7620" cap="flat" cmpd="sng" algn="ctr">
                      <a:solidFill>
                        <a:srgbClr val="CFCFCF"/>
                      </a:solidFill>
                      <a:prstDash val="solid"/>
                      <a:round/>
                      <a:headEnd type="none" w="med" len="med"/>
                      <a:tailEnd type="none" w="med" len="med"/>
                    </a:lnR>
                    <a:lnT w="7620" cap="flat" cmpd="sng" algn="ctr">
                      <a:solidFill>
                        <a:srgbClr val="CFCFCF"/>
                      </a:solidFill>
                      <a:prstDash val="solid"/>
                      <a:round/>
                      <a:headEnd type="none" w="med" len="med"/>
                      <a:tailEnd type="none" w="med" len="med"/>
                    </a:lnT>
                    <a:lnB w="7620" cap="flat" cmpd="sng" algn="ctr">
                      <a:solidFill>
                        <a:srgbClr val="CFCFCF"/>
                      </a:solidFill>
                      <a:prstDash val="solid"/>
                      <a:round/>
                      <a:headEnd type="none" w="med" len="med"/>
                      <a:tailEnd type="none" w="med" len="med"/>
                    </a:lnB>
                    <a:solidFill>
                      <a:srgbClr val="FFFFFF"/>
                    </a:solidFill>
                  </a:tcPr>
                </a:tc>
                <a:extLst>
                  <a:ext uri="{0D108BD9-81ED-4DB2-BD59-A6C34878D82A}">
                    <a16:rowId xmlns:a16="http://schemas.microsoft.com/office/drawing/2014/main" val="2776879307"/>
                  </a:ext>
                </a:extLst>
              </a:tr>
              <a:tr h="178125">
                <a:tc>
                  <a:txBody>
                    <a:bodyPr/>
                    <a:lstStyle/>
                    <a:p>
                      <a:pPr fontAlgn="base"/>
                      <a:r>
                        <a:rPr lang="ru-RU" sz="1400" kern="1200">
                          <a:solidFill>
                            <a:schemeClr val="accent1">
                              <a:lumMod val="50000"/>
                            </a:schemeClr>
                          </a:solidFill>
                          <a:latin typeface="Arial Narrow" panose="020B0606020202030204" pitchFamily="34" charset="0"/>
                          <a:ea typeface="+mn-ea"/>
                          <a:cs typeface="+mn-cs"/>
                        </a:rPr>
                        <a:t>6</a:t>
                      </a:r>
                    </a:p>
                  </a:txBody>
                  <a:tcPr marL="21205" marR="21205" marT="12723" marB="12723">
                    <a:lnL w="7620" cap="flat" cmpd="sng" algn="ctr">
                      <a:solidFill>
                        <a:srgbClr val="CFCFCF"/>
                      </a:solidFill>
                      <a:prstDash val="solid"/>
                      <a:round/>
                      <a:headEnd type="none" w="med" len="med"/>
                      <a:tailEnd type="none" w="med" len="med"/>
                    </a:lnL>
                    <a:lnR w="7620" cap="flat" cmpd="sng" algn="ctr">
                      <a:solidFill>
                        <a:srgbClr val="CFCFCF"/>
                      </a:solidFill>
                      <a:prstDash val="solid"/>
                      <a:round/>
                      <a:headEnd type="none" w="med" len="med"/>
                      <a:tailEnd type="none" w="med" len="med"/>
                    </a:lnR>
                    <a:lnT w="7620" cap="flat" cmpd="sng" algn="ctr">
                      <a:solidFill>
                        <a:srgbClr val="CFCFCF"/>
                      </a:solidFill>
                      <a:prstDash val="solid"/>
                      <a:round/>
                      <a:headEnd type="none" w="med" len="med"/>
                      <a:tailEnd type="none" w="med" len="med"/>
                    </a:lnT>
                    <a:lnB w="7620" cap="flat" cmpd="sng" algn="ctr">
                      <a:solidFill>
                        <a:srgbClr val="CFCFCF"/>
                      </a:solidFill>
                      <a:prstDash val="solid"/>
                      <a:round/>
                      <a:headEnd type="none" w="med" len="med"/>
                      <a:tailEnd type="none" w="med" len="med"/>
                    </a:lnB>
                    <a:solidFill>
                      <a:srgbClr val="FFFFFF"/>
                    </a:solidFill>
                  </a:tcPr>
                </a:tc>
                <a:tc>
                  <a:txBody>
                    <a:bodyPr/>
                    <a:lstStyle/>
                    <a:p>
                      <a:pPr algn="ctr" fontAlgn="base"/>
                      <a:r>
                        <a:rPr lang="ru-RU" sz="1400" kern="1200" dirty="0">
                          <a:solidFill>
                            <a:schemeClr val="accent1">
                              <a:lumMod val="50000"/>
                            </a:schemeClr>
                          </a:solidFill>
                          <a:latin typeface="Arial Narrow" panose="020B0606020202030204" pitchFamily="34" charset="0"/>
                          <a:ea typeface="+mn-ea"/>
                          <a:cs typeface="+mn-cs"/>
                        </a:rPr>
                        <a:t>251-300</a:t>
                      </a:r>
                    </a:p>
                  </a:txBody>
                  <a:tcPr marL="21205" marR="21205" marT="12723" marB="12723">
                    <a:lnL w="7620" cap="flat" cmpd="sng" algn="ctr">
                      <a:solidFill>
                        <a:srgbClr val="CFCFCF"/>
                      </a:solidFill>
                      <a:prstDash val="solid"/>
                      <a:round/>
                      <a:headEnd type="none" w="med" len="med"/>
                      <a:tailEnd type="none" w="med" len="med"/>
                    </a:lnL>
                    <a:lnR w="7620" cap="flat" cmpd="sng" algn="ctr">
                      <a:solidFill>
                        <a:srgbClr val="CFCFCF"/>
                      </a:solidFill>
                      <a:prstDash val="solid"/>
                      <a:round/>
                      <a:headEnd type="none" w="med" len="med"/>
                      <a:tailEnd type="none" w="med" len="med"/>
                    </a:lnR>
                    <a:lnT w="7620" cap="flat" cmpd="sng" algn="ctr">
                      <a:solidFill>
                        <a:srgbClr val="CFCFCF"/>
                      </a:solidFill>
                      <a:prstDash val="solid"/>
                      <a:round/>
                      <a:headEnd type="none" w="med" len="med"/>
                      <a:tailEnd type="none" w="med" len="med"/>
                    </a:lnT>
                    <a:lnB w="7620" cap="flat" cmpd="sng" algn="ctr">
                      <a:solidFill>
                        <a:srgbClr val="CFCFCF"/>
                      </a:solidFill>
                      <a:prstDash val="solid"/>
                      <a:round/>
                      <a:headEnd type="none" w="med" len="med"/>
                      <a:tailEnd type="none" w="med" len="med"/>
                    </a:lnB>
                    <a:solidFill>
                      <a:srgbClr val="FFFFFF"/>
                    </a:solidFill>
                  </a:tcPr>
                </a:tc>
                <a:tc>
                  <a:txBody>
                    <a:bodyPr/>
                    <a:lstStyle/>
                    <a:p>
                      <a:pPr algn="ctr" fontAlgn="base"/>
                      <a:r>
                        <a:rPr lang="ru-RU" sz="1400" kern="1200">
                          <a:solidFill>
                            <a:schemeClr val="accent1">
                              <a:lumMod val="50000"/>
                            </a:schemeClr>
                          </a:solidFill>
                          <a:latin typeface="Arial Narrow" panose="020B0606020202030204" pitchFamily="34" charset="0"/>
                          <a:ea typeface="+mn-ea"/>
                          <a:cs typeface="+mn-cs"/>
                        </a:rPr>
                        <a:t>3</a:t>
                      </a:r>
                    </a:p>
                  </a:txBody>
                  <a:tcPr marL="21205" marR="21205" marT="12723" marB="12723">
                    <a:lnL w="7620" cap="flat" cmpd="sng" algn="ctr">
                      <a:solidFill>
                        <a:srgbClr val="CFCFCF"/>
                      </a:solidFill>
                      <a:prstDash val="solid"/>
                      <a:round/>
                      <a:headEnd type="none" w="med" len="med"/>
                      <a:tailEnd type="none" w="med" len="med"/>
                    </a:lnL>
                    <a:lnR w="7620" cap="flat" cmpd="sng" algn="ctr">
                      <a:solidFill>
                        <a:srgbClr val="CFCFCF"/>
                      </a:solidFill>
                      <a:prstDash val="solid"/>
                      <a:round/>
                      <a:headEnd type="none" w="med" len="med"/>
                      <a:tailEnd type="none" w="med" len="med"/>
                    </a:lnR>
                    <a:lnT w="7620" cap="flat" cmpd="sng" algn="ctr">
                      <a:solidFill>
                        <a:srgbClr val="CFCFCF"/>
                      </a:solidFill>
                      <a:prstDash val="solid"/>
                      <a:round/>
                      <a:headEnd type="none" w="med" len="med"/>
                      <a:tailEnd type="none" w="med" len="med"/>
                    </a:lnT>
                    <a:lnB w="7620" cap="flat" cmpd="sng" algn="ctr">
                      <a:solidFill>
                        <a:srgbClr val="CFCFCF"/>
                      </a:solidFill>
                      <a:prstDash val="solid"/>
                      <a:round/>
                      <a:headEnd type="none" w="med" len="med"/>
                      <a:tailEnd type="none" w="med" len="med"/>
                    </a:lnB>
                    <a:solidFill>
                      <a:srgbClr val="FFFFFF"/>
                    </a:solidFill>
                  </a:tcPr>
                </a:tc>
                <a:extLst>
                  <a:ext uri="{0D108BD9-81ED-4DB2-BD59-A6C34878D82A}">
                    <a16:rowId xmlns:a16="http://schemas.microsoft.com/office/drawing/2014/main" val="1088693785"/>
                  </a:ext>
                </a:extLst>
              </a:tr>
              <a:tr h="178125">
                <a:tc>
                  <a:txBody>
                    <a:bodyPr/>
                    <a:lstStyle/>
                    <a:p>
                      <a:pPr fontAlgn="base"/>
                      <a:r>
                        <a:rPr lang="ru-RU" sz="1400" kern="1200">
                          <a:solidFill>
                            <a:schemeClr val="accent1">
                              <a:lumMod val="50000"/>
                            </a:schemeClr>
                          </a:solidFill>
                          <a:latin typeface="Arial Narrow" panose="020B0606020202030204" pitchFamily="34" charset="0"/>
                          <a:ea typeface="+mn-ea"/>
                          <a:cs typeface="+mn-cs"/>
                        </a:rPr>
                        <a:t>7</a:t>
                      </a:r>
                    </a:p>
                  </a:txBody>
                  <a:tcPr marL="21205" marR="21205" marT="12723" marB="12723">
                    <a:lnL w="7620" cap="flat" cmpd="sng" algn="ctr">
                      <a:solidFill>
                        <a:srgbClr val="CFCFCF"/>
                      </a:solidFill>
                      <a:prstDash val="solid"/>
                      <a:round/>
                      <a:headEnd type="none" w="med" len="med"/>
                      <a:tailEnd type="none" w="med" len="med"/>
                    </a:lnL>
                    <a:lnR w="7620" cap="flat" cmpd="sng" algn="ctr">
                      <a:solidFill>
                        <a:srgbClr val="CFCFCF"/>
                      </a:solidFill>
                      <a:prstDash val="solid"/>
                      <a:round/>
                      <a:headEnd type="none" w="med" len="med"/>
                      <a:tailEnd type="none" w="med" len="med"/>
                    </a:lnR>
                    <a:lnT w="7620" cap="flat" cmpd="sng" algn="ctr">
                      <a:solidFill>
                        <a:srgbClr val="CFCFCF"/>
                      </a:solidFill>
                      <a:prstDash val="solid"/>
                      <a:round/>
                      <a:headEnd type="none" w="med" len="med"/>
                      <a:tailEnd type="none" w="med" len="med"/>
                    </a:lnT>
                    <a:lnB w="7620" cap="flat" cmpd="sng" algn="ctr">
                      <a:solidFill>
                        <a:srgbClr val="CFCFCF"/>
                      </a:solidFill>
                      <a:prstDash val="solid"/>
                      <a:round/>
                      <a:headEnd type="none" w="med" len="med"/>
                      <a:tailEnd type="none" w="med" len="med"/>
                    </a:lnB>
                    <a:solidFill>
                      <a:srgbClr val="FFFFFF"/>
                    </a:solidFill>
                  </a:tcPr>
                </a:tc>
                <a:tc>
                  <a:txBody>
                    <a:bodyPr/>
                    <a:lstStyle/>
                    <a:p>
                      <a:pPr algn="ctr" fontAlgn="base"/>
                      <a:r>
                        <a:rPr lang="ru-RU" sz="1400" kern="1200" dirty="0">
                          <a:solidFill>
                            <a:schemeClr val="accent1">
                              <a:lumMod val="50000"/>
                            </a:schemeClr>
                          </a:solidFill>
                          <a:latin typeface="Arial Narrow" panose="020B0606020202030204" pitchFamily="34" charset="0"/>
                          <a:ea typeface="+mn-ea"/>
                          <a:cs typeface="+mn-cs"/>
                        </a:rPr>
                        <a:t>301-350</a:t>
                      </a:r>
                    </a:p>
                  </a:txBody>
                  <a:tcPr marL="21205" marR="21205" marT="12723" marB="12723">
                    <a:lnL w="7620" cap="flat" cmpd="sng" algn="ctr">
                      <a:solidFill>
                        <a:srgbClr val="CFCFCF"/>
                      </a:solidFill>
                      <a:prstDash val="solid"/>
                      <a:round/>
                      <a:headEnd type="none" w="med" len="med"/>
                      <a:tailEnd type="none" w="med" len="med"/>
                    </a:lnL>
                    <a:lnR w="7620" cap="flat" cmpd="sng" algn="ctr">
                      <a:solidFill>
                        <a:srgbClr val="CFCFCF"/>
                      </a:solidFill>
                      <a:prstDash val="solid"/>
                      <a:round/>
                      <a:headEnd type="none" w="med" len="med"/>
                      <a:tailEnd type="none" w="med" len="med"/>
                    </a:lnR>
                    <a:lnT w="7620" cap="flat" cmpd="sng" algn="ctr">
                      <a:solidFill>
                        <a:srgbClr val="CFCFCF"/>
                      </a:solidFill>
                      <a:prstDash val="solid"/>
                      <a:round/>
                      <a:headEnd type="none" w="med" len="med"/>
                      <a:tailEnd type="none" w="med" len="med"/>
                    </a:lnT>
                    <a:lnB w="7620" cap="flat" cmpd="sng" algn="ctr">
                      <a:solidFill>
                        <a:srgbClr val="CFCFCF"/>
                      </a:solidFill>
                      <a:prstDash val="solid"/>
                      <a:round/>
                      <a:headEnd type="none" w="med" len="med"/>
                      <a:tailEnd type="none" w="med" len="med"/>
                    </a:lnB>
                    <a:solidFill>
                      <a:srgbClr val="FFFFFF"/>
                    </a:solidFill>
                  </a:tcPr>
                </a:tc>
                <a:tc>
                  <a:txBody>
                    <a:bodyPr/>
                    <a:lstStyle/>
                    <a:p>
                      <a:pPr algn="ctr" fontAlgn="base"/>
                      <a:r>
                        <a:rPr lang="ru-RU" sz="1400" kern="1200">
                          <a:solidFill>
                            <a:schemeClr val="accent1">
                              <a:lumMod val="50000"/>
                            </a:schemeClr>
                          </a:solidFill>
                          <a:latin typeface="Arial Narrow" panose="020B0606020202030204" pitchFamily="34" charset="0"/>
                          <a:ea typeface="+mn-ea"/>
                          <a:cs typeface="+mn-cs"/>
                        </a:rPr>
                        <a:t>3,5</a:t>
                      </a:r>
                    </a:p>
                  </a:txBody>
                  <a:tcPr marL="21205" marR="21205" marT="12723" marB="12723">
                    <a:lnL w="7620" cap="flat" cmpd="sng" algn="ctr">
                      <a:solidFill>
                        <a:srgbClr val="CFCFCF"/>
                      </a:solidFill>
                      <a:prstDash val="solid"/>
                      <a:round/>
                      <a:headEnd type="none" w="med" len="med"/>
                      <a:tailEnd type="none" w="med" len="med"/>
                    </a:lnL>
                    <a:lnR w="7620" cap="flat" cmpd="sng" algn="ctr">
                      <a:solidFill>
                        <a:srgbClr val="CFCFCF"/>
                      </a:solidFill>
                      <a:prstDash val="solid"/>
                      <a:round/>
                      <a:headEnd type="none" w="med" len="med"/>
                      <a:tailEnd type="none" w="med" len="med"/>
                    </a:lnR>
                    <a:lnT w="7620" cap="flat" cmpd="sng" algn="ctr">
                      <a:solidFill>
                        <a:srgbClr val="CFCFCF"/>
                      </a:solidFill>
                      <a:prstDash val="solid"/>
                      <a:round/>
                      <a:headEnd type="none" w="med" len="med"/>
                      <a:tailEnd type="none" w="med" len="med"/>
                    </a:lnT>
                    <a:lnB w="7620" cap="flat" cmpd="sng" algn="ctr">
                      <a:solidFill>
                        <a:srgbClr val="CFCFCF"/>
                      </a:solidFill>
                      <a:prstDash val="solid"/>
                      <a:round/>
                      <a:headEnd type="none" w="med" len="med"/>
                      <a:tailEnd type="none" w="med" len="med"/>
                    </a:lnB>
                    <a:solidFill>
                      <a:srgbClr val="FFFFFF"/>
                    </a:solidFill>
                  </a:tcPr>
                </a:tc>
                <a:extLst>
                  <a:ext uri="{0D108BD9-81ED-4DB2-BD59-A6C34878D82A}">
                    <a16:rowId xmlns:a16="http://schemas.microsoft.com/office/drawing/2014/main" val="3810754034"/>
                  </a:ext>
                </a:extLst>
              </a:tr>
              <a:tr h="178125">
                <a:tc>
                  <a:txBody>
                    <a:bodyPr/>
                    <a:lstStyle/>
                    <a:p>
                      <a:pPr fontAlgn="base"/>
                      <a:r>
                        <a:rPr lang="ru-RU" sz="1400" kern="1200">
                          <a:solidFill>
                            <a:schemeClr val="accent1">
                              <a:lumMod val="50000"/>
                            </a:schemeClr>
                          </a:solidFill>
                          <a:latin typeface="Arial Narrow" panose="020B0606020202030204" pitchFamily="34" charset="0"/>
                          <a:ea typeface="+mn-ea"/>
                          <a:cs typeface="+mn-cs"/>
                        </a:rPr>
                        <a:t>8</a:t>
                      </a:r>
                    </a:p>
                  </a:txBody>
                  <a:tcPr marL="21205" marR="21205" marT="12723" marB="12723">
                    <a:lnL w="7620" cap="flat" cmpd="sng" algn="ctr">
                      <a:solidFill>
                        <a:srgbClr val="CFCFCF"/>
                      </a:solidFill>
                      <a:prstDash val="solid"/>
                      <a:round/>
                      <a:headEnd type="none" w="med" len="med"/>
                      <a:tailEnd type="none" w="med" len="med"/>
                    </a:lnL>
                    <a:lnR w="7620" cap="flat" cmpd="sng" algn="ctr">
                      <a:solidFill>
                        <a:srgbClr val="CFCFCF"/>
                      </a:solidFill>
                      <a:prstDash val="solid"/>
                      <a:round/>
                      <a:headEnd type="none" w="med" len="med"/>
                      <a:tailEnd type="none" w="med" len="med"/>
                    </a:lnR>
                    <a:lnT w="7620" cap="flat" cmpd="sng" algn="ctr">
                      <a:solidFill>
                        <a:srgbClr val="CFCFCF"/>
                      </a:solidFill>
                      <a:prstDash val="solid"/>
                      <a:round/>
                      <a:headEnd type="none" w="med" len="med"/>
                      <a:tailEnd type="none" w="med" len="med"/>
                    </a:lnT>
                    <a:lnB w="7620" cap="flat" cmpd="sng" algn="ctr">
                      <a:solidFill>
                        <a:srgbClr val="CFCFCF"/>
                      </a:solidFill>
                      <a:prstDash val="solid"/>
                      <a:round/>
                      <a:headEnd type="none" w="med" len="med"/>
                      <a:tailEnd type="none" w="med" len="med"/>
                    </a:lnB>
                    <a:solidFill>
                      <a:srgbClr val="FFFFFF"/>
                    </a:solidFill>
                  </a:tcPr>
                </a:tc>
                <a:tc>
                  <a:txBody>
                    <a:bodyPr/>
                    <a:lstStyle/>
                    <a:p>
                      <a:pPr algn="ctr" fontAlgn="base"/>
                      <a:r>
                        <a:rPr lang="ru-RU" sz="1400" kern="1200" dirty="0">
                          <a:solidFill>
                            <a:schemeClr val="accent1">
                              <a:lumMod val="50000"/>
                            </a:schemeClr>
                          </a:solidFill>
                          <a:latin typeface="Arial Narrow" panose="020B0606020202030204" pitchFamily="34" charset="0"/>
                          <a:ea typeface="+mn-ea"/>
                          <a:cs typeface="+mn-cs"/>
                        </a:rPr>
                        <a:t>351-400</a:t>
                      </a:r>
                    </a:p>
                  </a:txBody>
                  <a:tcPr marL="21205" marR="21205" marT="12723" marB="12723">
                    <a:lnL w="7620" cap="flat" cmpd="sng" algn="ctr">
                      <a:solidFill>
                        <a:srgbClr val="CFCFCF"/>
                      </a:solidFill>
                      <a:prstDash val="solid"/>
                      <a:round/>
                      <a:headEnd type="none" w="med" len="med"/>
                      <a:tailEnd type="none" w="med" len="med"/>
                    </a:lnL>
                    <a:lnR w="7620" cap="flat" cmpd="sng" algn="ctr">
                      <a:solidFill>
                        <a:srgbClr val="CFCFCF"/>
                      </a:solidFill>
                      <a:prstDash val="solid"/>
                      <a:round/>
                      <a:headEnd type="none" w="med" len="med"/>
                      <a:tailEnd type="none" w="med" len="med"/>
                    </a:lnR>
                    <a:lnT w="7620" cap="flat" cmpd="sng" algn="ctr">
                      <a:solidFill>
                        <a:srgbClr val="CFCFCF"/>
                      </a:solidFill>
                      <a:prstDash val="solid"/>
                      <a:round/>
                      <a:headEnd type="none" w="med" len="med"/>
                      <a:tailEnd type="none" w="med" len="med"/>
                    </a:lnT>
                    <a:lnB w="7620" cap="flat" cmpd="sng" algn="ctr">
                      <a:solidFill>
                        <a:srgbClr val="CFCFCF"/>
                      </a:solidFill>
                      <a:prstDash val="solid"/>
                      <a:round/>
                      <a:headEnd type="none" w="med" len="med"/>
                      <a:tailEnd type="none" w="med" len="med"/>
                    </a:lnB>
                    <a:solidFill>
                      <a:srgbClr val="FFFFFF"/>
                    </a:solidFill>
                  </a:tcPr>
                </a:tc>
                <a:tc>
                  <a:txBody>
                    <a:bodyPr/>
                    <a:lstStyle/>
                    <a:p>
                      <a:pPr algn="ctr" fontAlgn="base"/>
                      <a:r>
                        <a:rPr lang="ru-RU" sz="1400" kern="1200" dirty="0">
                          <a:solidFill>
                            <a:schemeClr val="accent1">
                              <a:lumMod val="50000"/>
                            </a:schemeClr>
                          </a:solidFill>
                          <a:latin typeface="Arial Narrow" panose="020B0606020202030204" pitchFamily="34" charset="0"/>
                          <a:ea typeface="+mn-ea"/>
                          <a:cs typeface="+mn-cs"/>
                        </a:rPr>
                        <a:t>4</a:t>
                      </a:r>
                    </a:p>
                  </a:txBody>
                  <a:tcPr marL="21205" marR="21205" marT="12723" marB="12723">
                    <a:lnL w="7620" cap="flat" cmpd="sng" algn="ctr">
                      <a:solidFill>
                        <a:srgbClr val="CFCFCF"/>
                      </a:solidFill>
                      <a:prstDash val="solid"/>
                      <a:round/>
                      <a:headEnd type="none" w="med" len="med"/>
                      <a:tailEnd type="none" w="med" len="med"/>
                    </a:lnL>
                    <a:lnR w="7620" cap="flat" cmpd="sng" algn="ctr">
                      <a:solidFill>
                        <a:srgbClr val="CFCFCF"/>
                      </a:solidFill>
                      <a:prstDash val="solid"/>
                      <a:round/>
                      <a:headEnd type="none" w="med" len="med"/>
                      <a:tailEnd type="none" w="med" len="med"/>
                    </a:lnR>
                    <a:lnT w="7620" cap="flat" cmpd="sng" algn="ctr">
                      <a:solidFill>
                        <a:srgbClr val="CFCFCF"/>
                      </a:solidFill>
                      <a:prstDash val="solid"/>
                      <a:round/>
                      <a:headEnd type="none" w="med" len="med"/>
                      <a:tailEnd type="none" w="med" len="med"/>
                    </a:lnT>
                    <a:lnB w="7620" cap="flat" cmpd="sng" algn="ctr">
                      <a:solidFill>
                        <a:srgbClr val="CFCFCF"/>
                      </a:solidFill>
                      <a:prstDash val="solid"/>
                      <a:round/>
                      <a:headEnd type="none" w="med" len="med"/>
                      <a:tailEnd type="none" w="med" len="med"/>
                    </a:lnB>
                    <a:solidFill>
                      <a:srgbClr val="FFFFFF"/>
                    </a:solidFill>
                  </a:tcPr>
                </a:tc>
                <a:extLst>
                  <a:ext uri="{0D108BD9-81ED-4DB2-BD59-A6C34878D82A}">
                    <a16:rowId xmlns:a16="http://schemas.microsoft.com/office/drawing/2014/main" val="3372204559"/>
                  </a:ext>
                </a:extLst>
              </a:tr>
              <a:tr h="178125">
                <a:tc>
                  <a:txBody>
                    <a:bodyPr/>
                    <a:lstStyle/>
                    <a:p>
                      <a:pPr fontAlgn="base"/>
                      <a:r>
                        <a:rPr lang="ru-RU" sz="1400" kern="1200">
                          <a:solidFill>
                            <a:schemeClr val="accent1">
                              <a:lumMod val="50000"/>
                            </a:schemeClr>
                          </a:solidFill>
                          <a:latin typeface="Arial Narrow" panose="020B0606020202030204" pitchFamily="34" charset="0"/>
                          <a:ea typeface="+mn-ea"/>
                          <a:cs typeface="+mn-cs"/>
                        </a:rPr>
                        <a:t>9</a:t>
                      </a:r>
                    </a:p>
                  </a:txBody>
                  <a:tcPr marL="21205" marR="21205" marT="12723" marB="12723">
                    <a:lnL w="7620" cap="flat" cmpd="sng" algn="ctr">
                      <a:solidFill>
                        <a:srgbClr val="CFCFCF"/>
                      </a:solidFill>
                      <a:prstDash val="solid"/>
                      <a:round/>
                      <a:headEnd type="none" w="med" len="med"/>
                      <a:tailEnd type="none" w="med" len="med"/>
                    </a:lnL>
                    <a:lnR w="7620" cap="flat" cmpd="sng" algn="ctr">
                      <a:solidFill>
                        <a:srgbClr val="CFCFCF"/>
                      </a:solidFill>
                      <a:prstDash val="solid"/>
                      <a:round/>
                      <a:headEnd type="none" w="med" len="med"/>
                      <a:tailEnd type="none" w="med" len="med"/>
                    </a:lnR>
                    <a:lnT w="7620" cap="flat" cmpd="sng" algn="ctr">
                      <a:solidFill>
                        <a:srgbClr val="CFCFCF"/>
                      </a:solidFill>
                      <a:prstDash val="solid"/>
                      <a:round/>
                      <a:headEnd type="none" w="med" len="med"/>
                      <a:tailEnd type="none" w="med" len="med"/>
                    </a:lnT>
                    <a:lnB w="7620" cap="flat" cmpd="sng" algn="ctr">
                      <a:solidFill>
                        <a:srgbClr val="CFCFCF"/>
                      </a:solidFill>
                      <a:prstDash val="solid"/>
                      <a:round/>
                      <a:headEnd type="none" w="med" len="med"/>
                      <a:tailEnd type="none" w="med" len="med"/>
                    </a:lnB>
                    <a:solidFill>
                      <a:srgbClr val="FFFFFF"/>
                    </a:solidFill>
                  </a:tcPr>
                </a:tc>
                <a:tc>
                  <a:txBody>
                    <a:bodyPr/>
                    <a:lstStyle/>
                    <a:p>
                      <a:pPr algn="ctr" fontAlgn="base"/>
                      <a:r>
                        <a:rPr lang="ru-RU" sz="1400" kern="1200" dirty="0">
                          <a:solidFill>
                            <a:schemeClr val="accent1">
                              <a:lumMod val="50000"/>
                            </a:schemeClr>
                          </a:solidFill>
                          <a:latin typeface="Arial Narrow" panose="020B0606020202030204" pitchFamily="34" charset="0"/>
                          <a:ea typeface="+mn-ea"/>
                          <a:cs typeface="+mn-cs"/>
                        </a:rPr>
                        <a:t>401-450</a:t>
                      </a:r>
                    </a:p>
                  </a:txBody>
                  <a:tcPr marL="21205" marR="21205" marT="12723" marB="12723">
                    <a:lnL w="7620" cap="flat" cmpd="sng" algn="ctr">
                      <a:solidFill>
                        <a:srgbClr val="CFCFCF"/>
                      </a:solidFill>
                      <a:prstDash val="solid"/>
                      <a:round/>
                      <a:headEnd type="none" w="med" len="med"/>
                      <a:tailEnd type="none" w="med" len="med"/>
                    </a:lnL>
                    <a:lnR w="7620" cap="flat" cmpd="sng" algn="ctr">
                      <a:solidFill>
                        <a:srgbClr val="CFCFCF"/>
                      </a:solidFill>
                      <a:prstDash val="solid"/>
                      <a:round/>
                      <a:headEnd type="none" w="med" len="med"/>
                      <a:tailEnd type="none" w="med" len="med"/>
                    </a:lnR>
                    <a:lnT w="7620" cap="flat" cmpd="sng" algn="ctr">
                      <a:solidFill>
                        <a:srgbClr val="CFCFCF"/>
                      </a:solidFill>
                      <a:prstDash val="solid"/>
                      <a:round/>
                      <a:headEnd type="none" w="med" len="med"/>
                      <a:tailEnd type="none" w="med" len="med"/>
                    </a:lnT>
                    <a:lnB w="7620" cap="flat" cmpd="sng" algn="ctr">
                      <a:solidFill>
                        <a:srgbClr val="CFCFCF"/>
                      </a:solidFill>
                      <a:prstDash val="solid"/>
                      <a:round/>
                      <a:headEnd type="none" w="med" len="med"/>
                      <a:tailEnd type="none" w="med" len="med"/>
                    </a:lnB>
                    <a:solidFill>
                      <a:srgbClr val="FFFFFF"/>
                    </a:solidFill>
                  </a:tcPr>
                </a:tc>
                <a:tc>
                  <a:txBody>
                    <a:bodyPr/>
                    <a:lstStyle/>
                    <a:p>
                      <a:pPr algn="ctr" fontAlgn="base"/>
                      <a:r>
                        <a:rPr lang="ru-RU" sz="1400" kern="1200" dirty="0">
                          <a:solidFill>
                            <a:schemeClr val="accent1">
                              <a:lumMod val="50000"/>
                            </a:schemeClr>
                          </a:solidFill>
                          <a:latin typeface="Arial Narrow" panose="020B0606020202030204" pitchFamily="34" charset="0"/>
                          <a:ea typeface="+mn-ea"/>
                          <a:cs typeface="+mn-cs"/>
                        </a:rPr>
                        <a:t>4,5</a:t>
                      </a:r>
                    </a:p>
                  </a:txBody>
                  <a:tcPr marL="21205" marR="21205" marT="12723" marB="12723">
                    <a:lnL w="7620" cap="flat" cmpd="sng" algn="ctr">
                      <a:solidFill>
                        <a:srgbClr val="CFCFCF"/>
                      </a:solidFill>
                      <a:prstDash val="solid"/>
                      <a:round/>
                      <a:headEnd type="none" w="med" len="med"/>
                      <a:tailEnd type="none" w="med" len="med"/>
                    </a:lnL>
                    <a:lnR w="7620" cap="flat" cmpd="sng" algn="ctr">
                      <a:solidFill>
                        <a:srgbClr val="CFCFCF"/>
                      </a:solidFill>
                      <a:prstDash val="solid"/>
                      <a:round/>
                      <a:headEnd type="none" w="med" len="med"/>
                      <a:tailEnd type="none" w="med" len="med"/>
                    </a:lnR>
                    <a:lnT w="7620" cap="flat" cmpd="sng" algn="ctr">
                      <a:solidFill>
                        <a:srgbClr val="CFCFCF"/>
                      </a:solidFill>
                      <a:prstDash val="solid"/>
                      <a:round/>
                      <a:headEnd type="none" w="med" len="med"/>
                      <a:tailEnd type="none" w="med" len="med"/>
                    </a:lnT>
                    <a:lnB w="7620" cap="flat" cmpd="sng" algn="ctr">
                      <a:solidFill>
                        <a:srgbClr val="CFCFCF"/>
                      </a:solidFill>
                      <a:prstDash val="solid"/>
                      <a:round/>
                      <a:headEnd type="none" w="med" len="med"/>
                      <a:tailEnd type="none" w="med" len="med"/>
                    </a:lnB>
                    <a:solidFill>
                      <a:srgbClr val="FFFFFF"/>
                    </a:solidFill>
                  </a:tcPr>
                </a:tc>
                <a:extLst>
                  <a:ext uri="{0D108BD9-81ED-4DB2-BD59-A6C34878D82A}">
                    <a16:rowId xmlns:a16="http://schemas.microsoft.com/office/drawing/2014/main" val="2853965500"/>
                  </a:ext>
                </a:extLst>
              </a:tr>
              <a:tr h="178125">
                <a:tc>
                  <a:txBody>
                    <a:bodyPr/>
                    <a:lstStyle/>
                    <a:p>
                      <a:pPr fontAlgn="base"/>
                      <a:r>
                        <a:rPr lang="ru-RU" sz="1400" kern="1200">
                          <a:solidFill>
                            <a:schemeClr val="accent1">
                              <a:lumMod val="50000"/>
                            </a:schemeClr>
                          </a:solidFill>
                          <a:latin typeface="Arial Narrow" panose="020B0606020202030204" pitchFamily="34" charset="0"/>
                          <a:ea typeface="+mn-ea"/>
                          <a:cs typeface="+mn-cs"/>
                        </a:rPr>
                        <a:t>10</a:t>
                      </a:r>
                    </a:p>
                  </a:txBody>
                  <a:tcPr marL="21205" marR="21205" marT="12723" marB="12723">
                    <a:lnL w="7620" cap="flat" cmpd="sng" algn="ctr">
                      <a:solidFill>
                        <a:srgbClr val="CFCFCF"/>
                      </a:solidFill>
                      <a:prstDash val="solid"/>
                      <a:round/>
                      <a:headEnd type="none" w="med" len="med"/>
                      <a:tailEnd type="none" w="med" len="med"/>
                    </a:lnL>
                    <a:lnR w="7620" cap="flat" cmpd="sng" algn="ctr">
                      <a:solidFill>
                        <a:srgbClr val="CFCFCF"/>
                      </a:solidFill>
                      <a:prstDash val="solid"/>
                      <a:round/>
                      <a:headEnd type="none" w="med" len="med"/>
                      <a:tailEnd type="none" w="med" len="med"/>
                    </a:lnR>
                    <a:lnT w="7620" cap="flat" cmpd="sng" algn="ctr">
                      <a:solidFill>
                        <a:srgbClr val="CFCFCF"/>
                      </a:solidFill>
                      <a:prstDash val="solid"/>
                      <a:round/>
                      <a:headEnd type="none" w="med" len="med"/>
                      <a:tailEnd type="none" w="med" len="med"/>
                    </a:lnT>
                    <a:lnB w="7620" cap="flat" cmpd="sng" algn="ctr">
                      <a:solidFill>
                        <a:srgbClr val="CFCFCF"/>
                      </a:solidFill>
                      <a:prstDash val="solid"/>
                      <a:round/>
                      <a:headEnd type="none" w="med" len="med"/>
                      <a:tailEnd type="none" w="med" len="med"/>
                    </a:lnB>
                    <a:solidFill>
                      <a:srgbClr val="FFFFFF"/>
                    </a:solidFill>
                  </a:tcPr>
                </a:tc>
                <a:tc>
                  <a:txBody>
                    <a:bodyPr/>
                    <a:lstStyle/>
                    <a:p>
                      <a:pPr algn="ctr" fontAlgn="base"/>
                      <a:r>
                        <a:rPr lang="ru-RU" sz="1400" kern="1200" dirty="0">
                          <a:solidFill>
                            <a:schemeClr val="accent1">
                              <a:lumMod val="50000"/>
                            </a:schemeClr>
                          </a:solidFill>
                          <a:latin typeface="Arial Narrow" panose="020B0606020202030204" pitchFamily="34" charset="0"/>
                          <a:ea typeface="+mn-ea"/>
                          <a:cs typeface="+mn-cs"/>
                        </a:rPr>
                        <a:t>451-500</a:t>
                      </a:r>
                    </a:p>
                  </a:txBody>
                  <a:tcPr marL="21205" marR="21205" marT="12723" marB="12723">
                    <a:lnL w="7620" cap="flat" cmpd="sng" algn="ctr">
                      <a:solidFill>
                        <a:srgbClr val="CFCFCF"/>
                      </a:solidFill>
                      <a:prstDash val="solid"/>
                      <a:round/>
                      <a:headEnd type="none" w="med" len="med"/>
                      <a:tailEnd type="none" w="med" len="med"/>
                    </a:lnL>
                    <a:lnR w="7620" cap="flat" cmpd="sng" algn="ctr">
                      <a:solidFill>
                        <a:srgbClr val="CFCFCF"/>
                      </a:solidFill>
                      <a:prstDash val="solid"/>
                      <a:round/>
                      <a:headEnd type="none" w="med" len="med"/>
                      <a:tailEnd type="none" w="med" len="med"/>
                    </a:lnR>
                    <a:lnT w="7620" cap="flat" cmpd="sng" algn="ctr">
                      <a:solidFill>
                        <a:srgbClr val="CFCFCF"/>
                      </a:solidFill>
                      <a:prstDash val="solid"/>
                      <a:round/>
                      <a:headEnd type="none" w="med" len="med"/>
                      <a:tailEnd type="none" w="med" len="med"/>
                    </a:lnT>
                    <a:lnB w="7620" cap="flat" cmpd="sng" algn="ctr">
                      <a:solidFill>
                        <a:srgbClr val="CFCFCF"/>
                      </a:solidFill>
                      <a:prstDash val="solid"/>
                      <a:round/>
                      <a:headEnd type="none" w="med" len="med"/>
                      <a:tailEnd type="none" w="med" len="med"/>
                    </a:lnB>
                    <a:solidFill>
                      <a:srgbClr val="FFFFFF"/>
                    </a:solidFill>
                  </a:tcPr>
                </a:tc>
                <a:tc>
                  <a:txBody>
                    <a:bodyPr/>
                    <a:lstStyle/>
                    <a:p>
                      <a:pPr algn="ctr" fontAlgn="base"/>
                      <a:r>
                        <a:rPr lang="ru-RU" sz="1400" kern="1200" dirty="0">
                          <a:solidFill>
                            <a:schemeClr val="accent1">
                              <a:lumMod val="50000"/>
                            </a:schemeClr>
                          </a:solidFill>
                          <a:latin typeface="Arial Narrow" panose="020B0606020202030204" pitchFamily="34" charset="0"/>
                          <a:ea typeface="+mn-ea"/>
                          <a:cs typeface="+mn-cs"/>
                        </a:rPr>
                        <a:t>5</a:t>
                      </a:r>
                    </a:p>
                  </a:txBody>
                  <a:tcPr marL="21205" marR="21205" marT="12723" marB="12723">
                    <a:lnL w="7620" cap="flat" cmpd="sng" algn="ctr">
                      <a:solidFill>
                        <a:srgbClr val="CFCFCF"/>
                      </a:solidFill>
                      <a:prstDash val="solid"/>
                      <a:round/>
                      <a:headEnd type="none" w="med" len="med"/>
                      <a:tailEnd type="none" w="med" len="med"/>
                    </a:lnL>
                    <a:lnR w="7620" cap="flat" cmpd="sng" algn="ctr">
                      <a:solidFill>
                        <a:srgbClr val="CFCFCF"/>
                      </a:solidFill>
                      <a:prstDash val="solid"/>
                      <a:round/>
                      <a:headEnd type="none" w="med" len="med"/>
                      <a:tailEnd type="none" w="med" len="med"/>
                    </a:lnR>
                    <a:lnT w="7620" cap="flat" cmpd="sng" algn="ctr">
                      <a:solidFill>
                        <a:srgbClr val="CFCFCF"/>
                      </a:solidFill>
                      <a:prstDash val="solid"/>
                      <a:round/>
                      <a:headEnd type="none" w="med" len="med"/>
                      <a:tailEnd type="none" w="med" len="med"/>
                    </a:lnT>
                    <a:lnB w="7620" cap="flat" cmpd="sng" algn="ctr">
                      <a:solidFill>
                        <a:srgbClr val="CFCFCF"/>
                      </a:solidFill>
                      <a:prstDash val="solid"/>
                      <a:round/>
                      <a:headEnd type="none" w="med" len="med"/>
                      <a:tailEnd type="none" w="med" len="med"/>
                    </a:lnB>
                    <a:solidFill>
                      <a:srgbClr val="FFFFFF"/>
                    </a:solidFill>
                  </a:tcPr>
                </a:tc>
                <a:extLst>
                  <a:ext uri="{0D108BD9-81ED-4DB2-BD59-A6C34878D82A}">
                    <a16:rowId xmlns:a16="http://schemas.microsoft.com/office/drawing/2014/main" val="3670178148"/>
                  </a:ext>
                </a:extLst>
              </a:tr>
              <a:tr h="178125">
                <a:tc>
                  <a:txBody>
                    <a:bodyPr/>
                    <a:lstStyle/>
                    <a:p>
                      <a:pPr fontAlgn="base"/>
                      <a:r>
                        <a:rPr lang="ru-RU" sz="1400" kern="1200">
                          <a:solidFill>
                            <a:schemeClr val="accent1">
                              <a:lumMod val="50000"/>
                            </a:schemeClr>
                          </a:solidFill>
                          <a:latin typeface="Arial Narrow" panose="020B0606020202030204" pitchFamily="34" charset="0"/>
                          <a:ea typeface="+mn-ea"/>
                          <a:cs typeface="+mn-cs"/>
                        </a:rPr>
                        <a:t>11</a:t>
                      </a:r>
                    </a:p>
                  </a:txBody>
                  <a:tcPr marL="21205" marR="21205" marT="12723" marB="12723">
                    <a:lnL w="7620" cap="flat" cmpd="sng" algn="ctr">
                      <a:solidFill>
                        <a:srgbClr val="CFCFCF"/>
                      </a:solidFill>
                      <a:prstDash val="solid"/>
                      <a:round/>
                      <a:headEnd type="none" w="med" len="med"/>
                      <a:tailEnd type="none" w="med" len="med"/>
                    </a:lnL>
                    <a:lnR w="7620" cap="flat" cmpd="sng" algn="ctr">
                      <a:solidFill>
                        <a:srgbClr val="CFCFCF"/>
                      </a:solidFill>
                      <a:prstDash val="solid"/>
                      <a:round/>
                      <a:headEnd type="none" w="med" len="med"/>
                      <a:tailEnd type="none" w="med" len="med"/>
                    </a:lnR>
                    <a:lnT w="7620" cap="flat" cmpd="sng" algn="ctr">
                      <a:solidFill>
                        <a:srgbClr val="CFCFCF"/>
                      </a:solidFill>
                      <a:prstDash val="solid"/>
                      <a:round/>
                      <a:headEnd type="none" w="med" len="med"/>
                      <a:tailEnd type="none" w="med" len="med"/>
                    </a:lnT>
                    <a:lnB w="7620" cap="flat" cmpd="sng" algn="ctr">
                      <a:solidFill>
                        <a:srgbClr val="CFCFCF"/>
                      </a:solidFill>
                      <a:prstDash val="solid"/>
                      <a:round/>
                      <a:headEnd type="none" w="med" len="med"/>
                      <a:tailEnd type="none" w="med" len="med"/>
                    </a:lnB>
                    <a:solidFill>
                      <a:srgbClr val="FFFFFF"/>
                    </a:solidFill>
                  </a:tcPr>
                </a:tc>
                <a:tc>
                  <a:txBody>
                    <a:bodyPr/>
                    <a:lstStyle/>
                    <a:p>
                      <a:pPr algn="ctr" fontAlgn="base"/>
                      <a:r>
                        <a:rPr lang="ru-RU" sz="1400" kern="1200" dirty="0">
                          <a:solidFill>
                            <a:schemeClr val="accent1">
                              <a:lumMod val="50000"/>
                            </a:schemeClr>
                          </a:solidFill>
                          <a:latin typeface="Arial Narrow" panose="020B0606020202030204" pitchFamily="34" charset="0"/>
                          <a:ea typeface="+mn-ea"/>
                          <a:cs typeface="+mn-cs"/>
                        </a:rPr>
                        <a:t>500-1000</a:t>
                      </a:r>
                    </a:p>
                  </a:txBody>
                  <a:tcPr marL="21205" marR="21205" marT="12723" marB="12723">
                    <a:lnL w="7620" cap="flat" cmpd="sng" algn="ctr">
                      <a:solidFill>
                        <a:srgbClr val="CFCFCF"/>
                      </a:solidFill>
                      <a:prstDash val="solid"/>
                      <a:round/>
                      <a:headEnd type="none" w="med" len="med"/>
                      <a:tailEnd type="none" w="med" len="med"/>
                    </a:lnL>
                    <a:lnR w="7620" cap="flat" cmpd="sng" algn="ctr">
                      <a:solidFill>
                        <a:srgbClr val="CFCFCF"/>
                      </a:solidFill>
                      <a:prstDash val="solid"/>
                      <a:round/>
                      <a:headEnd type="none" w="med" len="med"/>
                      <a:tailEnd type="none" w="med" len="med"/>
                    </a:lnR>
                    <a:lnT w="7620" cap="flat" cmpd="sng" algn="ctr">
                      <a:solidFill>
                        <a:srgbClr val="CFCFCF"/>
                      </a:solidFill>
                      <a:prstDash val="solid"/>
                      <a:round/>
                      <a:headEnd type="none" w="med" len="med"/>
                      <a:tailEnd type="none" w="med" len="med"/>
                    </a:lnT>
                    <a:lnB w="7620" cap="flat" cmpd="sng" algn="ctr">
                      <a:solidFill>
                        <a:srgbClr val="CFCFCF"/>
                      </a:solidFill>
                      <a:prstDash val="solid"/>
                      <a:round/>
                      <a:headEnd type="none" w="med" len="med"/>
                      <a:tailEnd type="none" w="med" len="med"/>
                    </a:lnB>
                    <a:solidFill>
                      <a:srgbClr val="FFFFFF"/>
                    </a:solidFill>
                  </a:tcPr>
                </a:tc>
                <a:tc>
                  <a:txBody>
                    <a:bodyPr/>
                    <a:lstStyle/>
                    <a:p>
                      <a:pPr algn="ctr" fontAlgn="base"/>
                      <a:r>
                        <a:rPr lang="ru-RU" sz="1400" kern="1200" dirty="0">
                          <a:solidFill>
                            <a:schemeClr val="accent1">
                              <a:lumMod val="50000"/>
                            </a:schemeClr>
                          </a:solidFill>
                          <a:latin typeface="Arial Narrow" panose="020B0606020202030204" pitchFamily="34" charset="0"/>
                          <a:ea typeface="+mn-ea"/>
                          <a:cs typeface="+mn-cs"/>
                        </a:rPr>
                        <a:t>5,5</a:t>
                      </a:r>
                    </a:p>
                  </a:txBody>
                  <a:tcPr marL="21205" marR="21205" marT="12723" marB="12723">
                    <a:lnL w="7620" cap="flat" cmpd="sng" algn="ctr">
                      <a:solidFill>
                        <a:srgbClr val="CFCFCF"/>
                      </a:solidFill>
                      <a:prstDash val="solid"/>
                      <a:round/>
                      <a:headEnd type="none" w="med" len="med"/>
                      <a:tailEnd type="none" w="med" len="med"/>
                    </a:lnL>
                    <a:lnR w="7620" cap="flat" cmpd="sng" algn="ctr">
                      <a:solidFill>
                        <a:srgbClr val="CFCFCF"/>
                      </a:solidFill>
                      <a:prstDash val="solid"/>
                      <a:round/>
                      <a:headEnd type="none" w="med" len="med"/>
                      <a:tailEnd type="none" w="med" len="med"/>
                    </a:lnR>
                    <a:lnT w="7620" cap="flat" cmpd="sng" algn="ctr">
                      <a:solidFill>
                        <a:srgbClr val="CFCFCF"/>
                      </a:solidFill>
                      <a:prstDash val="solid"/>
                      <a:round/>
                      <a:headEnd type="none" w="med" len="med"/>
                      <a:tailEnd type="none" w="med" len="med"/>
                    </a:lnT>
                    <a:lnB w="7620" cap="flat" cmpd="sng" algn="ctr">
                      <a:solidFill>
                        <a:srgbClr val="CFCFCF"/>
                      </a:solidFill>
                      <a:prstDash val="solid"/>
                      <a:round/>
                      <a:headEnd type="none" w="med" len="med"/>
                      <a:tailEnd type="none" w="med" len="med"/>
                    </a:lnB>
                    <a:solidFill>
                      <a:srgbClr val="FFFFFF"/>
                    </a:solidFill>
                  </a:tcPr>
                </a:tc>
                <a:extLst>
                  <a:ext uri="{0D108BD9-81ED-4DB2-BD59-A6C34878D82A}">
                    <a16:rowId xmlns:a16="http://schemas.microsoft.com/office/drawing/2014/main" val="3570094586"/>
                  </a:ext>
                </a:extLst>
              </a:tr>
              <a:tr h="178125">
                <a:tc>
                  <a:txBody>
                    <a:bodyPr/>
                    <a:lstStyle/>
                    <a:p>
                      <a:pPr fontAlgn="base"/>
                      <a:r>
                        <a:rPr lang="ru-RU" sz="1400" kern="1200">
                          <a:solidFill>
                            <a:schemeClr val="accent1">
                              <a:lumMod val="50000"/>
                            </a:schemeClr>
                          </a:solidFill>
                          <a:latin typeface="Arial Narrow" panose="020B0606020202030204" pitchFamily="34" charset="0"/>
                          <a:ea typeface="+mn-ea"/>
                          <a:cs typeface="+mn-cs"/>
                        </a:rPr>
                        <a:t>12</a:t>
                      </a:r>
                    </a:p>
                  </a:txBody>
                  <a:tcPr marL="21205" marR="21205" marT="12723" marB="12723">
                    <a:lnL w="7620" cap="flat" cmpd="sng" algn="ctr">
                      <a:solidFill>
                        <a:srgbClr val="CFCFCF"/>
                      </a:solidFill>
                      <a:prstDash val="solid"/>
                      <a:round/>
                      <a:headEnd type="none" w="med" len="med"/>
                      <a:tailEnd type="none" w="med" len="med"/>
                    </a:lnL>
                    <a:lnR w="7620" cap="flat" cmpd="sng" algn="ctr">
                      <a:solidFill>
                        <a:srgbClr val="CFCFCF"/>
                      </a:solidFill>
                      <a:prstDash val="solid"/>
                      <a:round/>
                      <a:headEnd type="none" w="med" len="med"/>
                      <a:tailEnd type="none" w="med" len="med"/>
                    </a:lnR>
                    <a:lnT w="7620" cap="flat" cmpd="sng" algn="ctr">
                      <a:solidFill>
                        <a:srgbClr val="CFCFCF"/>
                      </a:solidFill>
                      <a:prstDash val="solid"/>
                      <a:round/>
                      <a:headEnd type="none" w="med" len="med"/>
                      <a:tailEnd type="none" w="med" len="med"/>
                    </a:lnT>
                    <a:lnB w="7620" cap="flat" cmpd="sng" algn="ctr">
                      <a:solidFill>
                        <a:srgbClr val="CFCFCF"/>
                      </a:solidFill>
                      <a:prstDash val="solid"/>
                      <a:round/>
                      <a:headEnd type="none" w="med" len="med"/>
                      <a:tailEnd type="none" w="med" len="med"/>
                    </a:lnB>
                    <a:solidFill>
                      <a:srgbClr val="FFFFFF"/>
                    </a:solidFill>
                  </a:tcPr>
                </a:tc>
                <a:tc>
                  <a:txBody>
                    <a:bodyPr/>
                    <a:lstStyle/>
                    <a:p>
                      <a:pPr algn="ctr" fontAlgn="base"/>
                      <a:r>
                        <a:rPr lang="ru-RU" sz="1400" kern="1200" dirty="0">
                          <a:solidFill>
                            <a:schemeClr val="accent1">
                              <a:lumMod val="50000"/>
                            </a:schemeClr>
                          </a:solidFill>
                          <a:latin typeface="Arial Narrow" panose="020B0606020202030204" pitchFamily="34" charset="0"/>
                          <a:ea typeface="+mn-ea"/>
                          <a:cs typeface="+mn-cs"/>
                        </a:rPr>
                        <a:t>1001-1500</a:t>
                      </a:r>
                    </a:p>
                  </a:txBody>
                  <a:tcPr marL="21205" marR="21205" marT="12723" marB="12723">
                    <a:lnL w="7620" cap="flat" cmpd="sng" algn="ctr">
                      <a:solidFill>
                        <a:srgbClr val="CFCFCF"/>
                      </a:solidFill>
                      <a:prstDash val="solid"/>
                      <a:round/>
                      <a:headEnd type="none" w="med" len="med"/>
                      <a:tailEnd type="none" w="med" len="med"/>
                    </a:lnL>
                    <a:lnR w="7620" cap="flat" cmpd="sng" algn="ctr">
                      <a:solidFill>
                        <a:srgbClr val="CFCFCF"/>
                      </a:solidFill>
                      <a:prstDash val="solid"/>
                      <a:round/>
                      <a:headEnd type="none" w="med" len="med"/>
                      <a:tailEnd type="none" w="med" len="med"/>
                    </a:lnR>
                    <a:lnT w="7620" cap="flat" cmpd="sng" algn="ctr">
                      <a:solidFill>
                        <a:srgbClr val="CFCFCF"/>
                      </a:solidFill>
                      <a:prstDash val="solid"/>
                      <a:round/>
                      <a:headEnd type="none" w="med" len="med"/>
                      <a:tailEnd type="none" w="med" len="med"/>
                    </a:lnT>
                    <a:lnB w="7620" cap="flat" cmpd="sng" algn="ctr">
                      <a:solidFill>
                        <a:srgbClr val="CFCFCF"/>
                      </a:solidFill>
                      <a:prstDash val="solid"/>
                      <a:round/>
                      <a:headEnd type="none" w="med" len="med"/>
                      <a:tailEnd type="none" w="med" len="med"/>
                    </a:lnB>
                    <a:solidFill>
                      <a:srgbClr val="FFFFFF"/>
                    </a:solidFill>
                  </a:tcPr>
                </a:tc>
                <a:tc>
                  <a:txBody>
                    <a:bodyPr/>
                    <a:lstStyle/>
                    <a:p>
                      <a:pPr algn="ctr" fontAlgn="base"/>
                      <a:r>
                        <a:rPr lang="ru-RU" sz="1400" kern="1200" dirty="0">
                          <a:solidFill>
                            <a:schemeClr val="accent1">
                              <a:lumMod val="50000"/>
                            </a:schemeClr>
                          </a:solidFill>
                          <a:latin typeface="Arial Narrow" panose="020B0606020202030204" pitchFamily="34" charset="0"/>
                          <a:ea typeface="+mn-ea"/>
                          <a:cs typeface="+mn-cs"/>
                        </a:rPr>
                        <a:t>6</a:t>
                      </a:r>
                    </a:p>
                  </a:txBody>
                  <a:tcPr marL="21205" marR="21205" marT="12723" marB="12723">
                    <a:lnL w="7620" cap="flat" cmpd="sng" algn="ctr">
                      <a:solidFill>
                        <a:srgbClr val="CFCFCF"/>
                      </a:solidFill>
                      <a:prstDash val="solid"/>
                      <a:round/>
                      <a:headEnd type="none" w="med" len="med"/>
                      <a:tailEnd type="none" w="med" len="med"/>
                    </a:lnL>
                    <a:lnR w="7620" cap="flat" cmpd="sng" algn="ctr">
                      <a:solidFill>
                        <a:srgbClr val="CFCFCF"/>
                      </a:solidFill>
                      <a:prstDash val="solid"/>
                      <a:round/>
                      <a:headEnd type="none" w="med" len="med"/>
                      <a:tailEnd type="none" w="med" len="med"/>
                    </a:lnR>
                    <a:lnT w="7620" cap="flat" cmpd="sng" algn="ctr">
                      <a:solidFill>
                        <a:srgbClr val="CFCFCF"/>
                      </a:solidFill>
                      <a:prstDash val="solid"/>
                      <a:round/>
                      <a:headEnd type="none" w="med" len="med"/>
                      <a:tailEnd type="none" w="med" len="med"/>
                    </a:lnT>
                    <a:lnB w="7620" cap="flat" cmpd="sng" algn="ctr">
                      <a:solidFill>
                        <a:srgbClr val="CFCFCF"/>
                      </a:solidFill>
                      <a:prstDash val="solid"/>
                      <a:round/>
                      <a:headEnd type="none" w="med" len="med"/>
                      <a:tailEnd type="none" w="med" len="med"/>
                    </a:lnB>
                    <a:solidFill>
                      <a:srgbClr val="FFFFFF"/>
                    </a:solidFill>
                  </a:tcPr>
                </a:tc>
                <a:extLst>
                  <a:ext uri="{0D108BD9-81ED-4DB2-BD59-A6C34878D82A}">
                    <a16:rowId xmlns:a16="http://schemas.microsoft.com/office/drawing/2014/main" val="3972939147"/>
                  </a:ext>
                </a:extLst>
              </a:tr>
              <a:tr h="178125">
                <a:tc>
                  <a:txBody>
                    <a:bodyPr/>
                    <a:lstStyle/>
                    <a:p>
                      <a:pPr fontAlgn="base"/>
                      <a:r>
                        <a:rPr lang="ru-RU" sz="1400" kern="1200">
                          <a:solidFill>
                            <a:schemeClr val="accent1">
                              <a:lumMod val="50000"/>
                            </a:schemeClr>
                          </a:solidFill>
                          <a:latin typeface="Arial Narrow" panose="020B0606020202030204" pitchFamily="34" charset="0"/>
                          <a:ea typeface="+mn-ea"/>
                          <a:cs typeface="+mn-cs"/>
                        </a:rPr>
                        <a:t>13</a:t>
                      </a:r>
                    </a:p>
                  </a:txBody>
                  <a:tcPr marL="21205" marR="21205" marT="12723" marB="12723">
                    <a:lnL w="7620" cap="flat" cmpd="sng" algn="ctr">
                      <a:solidFill>
                        <a:srgbClr val="CFCFCF"/>
                      </a:solidFill>
                      <a:prstDash val="solid"/>
                      <a:round/>
                      <a:headEnd type="none" w="med" len="med"/>
                      <a:tailEnd type="none" w="med" len="med"/>
                    </a:lnL>
                    <a:lnR w="7620" cap="flat" cmpd="sng" algn="ctr">
                      <a:solidFill>
                        <a:srgbClr val="CFCFCF"/>
                      </a:solidFill>
                      <a:prstDash val="solid"/>
                      <a:round/>
                      <a:headEnd type="none" w="med" len="med"/>
                      <a:tailEnd type="none" w="med" len="med"/>
                    </a:lnR>
                    <a:lnT w="7620" cap="flat" cmpd="sng" algn="ctr">
                      <a:solidFill>
                        <a:srgbClr val="CFCFCF"/>
                      </a:solidFill>
                      <a:prstDash val="solid"/>
                      <a:round/>
                      <a:headEnd type="none" w="med" len="med"/>
                      <a:tailEnd type="none" w="med" len="med"/>
                    </a:lnT>
                    <a:lnB w="7620" cap="flat" cmpd="sng" algn="ctr">
                      <a:solidFill>
                        <a:srgbClr val="CFCFCF"/>
                      </a:solidFill>
                      <a:prstDash val="solid"/>
                      <a:round/>
                      <a:headEnd type="none" w="med" len="med"/>
                      <a:tailEnd type="none" w="med" len="med"/>
                    </a:lnB>
                    <a:solidFill>
                      <a:srgbClr val="FFFFFF"/>
                    </a:solidFill>
                  </a:tcPr>
                </a:tc>
                <a:tc>
                  <a:txBody>
                    <a:bodyPr/>
                    <a:lstStyle/>
                    <a:p>
                      <a:pPr algn="ctr" fontAlgn="base"/>
                      <a:r>
                        <a:rPr lang="ru-RU" sz="1400" kern="1200" dirty="0">
                          <a:solidFill>
                            <a:schemeClr val="accent1">
                              <a:lumMod val="50000"/>
                            </a:schemeClr>
                          </a:solidFill>
                          <a:latin typeface="Arial Narrow" panose="020B0606020202030204" pitchFamily="34" charset="0"/>
                          <a:ea typeface="+mn-ea"/>
                          <a:cs typeface="+mn-cs"/>
                        </a:rPr>
                        <a:t>1501-2000</a:t>
                      </a:r>
                    </a:p>
                  </a:txBody>
                  <a:tcPr marL="21205" marR="21205" marT="12723" marB="12723">
                    <a:lnL w="7620" cap="flat" cmpd="sng" algn="ctr">
                      <a:solidFill>
                        <a:srgbClr val="CFCFCF"/>
                      </a:solidFill>
                      <a:prstDash val="solid"/>
                      <a:round/>
                      <a:headEnd type="none" w="med" len="med"/>
                      <a:tailEnd type="none" w="med" len="med"/>
                    </a:lnL>
                    <a:lnR w="7620" cap="flat" cmpd="sng" algn="ctr">
                      <a:solidFill>
                        <a:srgbClr val="CFCFCF"/>
                      </a:solidFill>
                      <a:prstDash val="solid"/>
                      <a:round/>
                      <a:headEnd type="none" w="med" len="med"/>
                      <a:tailEnd type="none" w="med" len="med"/>
                    </a:lnR>
                    <a:lnT w="7620" cap="flat" cmpd="sng" algn="ctr">
                      <a:solidFill>
                        <a:srgbClr val="CFCFCF"/>
                      </a:solidFill>
                      <a:prstDash val="solid"/>
                      <a:round/>
                      <a:headEnd type="none" w="med" len="med"/>
                      <a:tailEnd type="none" w="med" len="med"/>
                    </a:lnT>
                    <a:lnB w="7620" cap="flat" cmpd="sng" algn="ctr">
                      <a:solidFill>
                        <a:srgbClr val="CFCFCF"/>
                      </a:solidFill>
                      <a:prstDash val="solid"/>
                      <a:round/>
                      <a:headEnd type="none" w="med" len="med"/>
                      <a:tailEnd type="none" w="med" len="med"/>
                    </a:lnB>
                    <a:solidFill>
                      <a:srgbClr val="FFFFFF"/>
                    </a:solidFill>
                  </a:tcPr>
                </a:tc>
                <a:tc>
                  <a:txBody>
                    <a:bodyPr/>
                    <a:lstStyle/>
                    <a:p>
                      <a:pPr algn="ctr" fontAlgn="base"/>
                      <a:r>
                        <a:rPr lang="ru-RU" sz="1400" kern="1200" dirty="0">
                          <a:solidFill>
                            <a:schemeClr val="accent1">
                              <a:lumMod val="50000"/>
                            </a:schemeClr>
                          </a:solidFill>
                          <a:latin typeface="Arial Narrow" panose="020B0606020202030204" pitchFamily="34" charset="0"/>
                          <a:ea typeface="+mn-ea"/>
                          <a:cs typeface="+mn-cs"/>
                        </a:rPr>
                        <a:t>6,5</a:t>
                      </a:r>
                    </a:p>
                  </a:txBody>
                  <a:tcPr marL="21205" marR="21205" marT="12723" marB="12723">
                    <a:lnL w="7620" cap="flat" cmpd="sng" algn="ctr">
                      <a:solidFill>
                        <a:srgbClr val="CFCFCF"/>
                      </a:solidFill>
                      <a:prstDash val="solid"/>
                      <a:round/>
                      <a:headEnd type="none" w="med" len="med"/>
                      <a:tailEnd type="none" w="med" len="med"/>
                    </a:lnL>
                    <a:lnR w="7620" cap="flat" cmpd="sng" algn="ctr">
                      <a:solidFill>
                        <a:srgbClr val="CFCFCF"/>
                      </a:solidFill>
                      <a:prstDash val="solid"/>
                      <a:round/>
                      <a:headEnd type="none" w="med" len="med"/>
                      <a:tailEnd type="none" w="med" len="med"/>
                    </a:lnR>
                    <a:lnT w="7620" cap="flat" cmpd="sng" algn="ctr">
                      <a:solidFill>
                        <a:srgbClr val="CFCFCF"/>
                      </a:solidFill>
                      <a:prstDash val="solid"/>
                      <a:round/>
                      <a:headEnd type="none" w="med" len="med"/>
                      <a:tailEnd type="none" w="med" len="med"/>
                    </a:lnT>
                    <a:lnB w="7620" cap="flat" cmpd="sng" algn="ctr">
                      <a:solidFill>
                        <a:srgbClr val="CFCFCF"/>
                      </a:solidFill>
                      <a:prstDash val="solid"/>
                      <a:round/>
                      <a:headEnd type="none" w="med" len="med"/>
                      <a:tailEnd type="none" w="med" len="med"/>
                    </a:lnB>
                    <a:solidFill>
                      <a:srgbClr val="FFFFFF"/>
                    </a:solidFill>
                  </a:tcPr>
                </a:tc>
                <a:extLst>
                  <a:ext uri="{0D108BD9-81ED-4DB2-BD59-A6C34878D82A}">
                    <a16:rowId xmlns:a16="http://schemas.microsoft.com/office/drawing/2014/main" val="2415757838"/>
                  </a:ext>
                </a:extLst>
              </a:tr>
              <a:tr h="178125">
                <a:tc>
                  <a:txBody>
                    <a:bodyPr/>
                    <a:lstStyle/>
                    <a:p>
                      <a:pPr fontAlgn="base"/>
                      <a:r>
                        <a:rPr lang="ru-RU" sz="1400" kern="1200">
                          <a:solidFill>
                            <a:schemeClr val="accent1">
                              <a:lumMod val="50000"/>
                            </a:schemeClr>
                          </a:solidFill>
                          <a:latin typeface="Arial Narrow" panose="020B0606020202030204" pitchFamily="34" charset="0"/>
                          <a:ea typeface="+mn-ea"/>
                          <a:cs typeface="+mn-cs"/>
                        </a:rPr>
                        <a:t>14</a:t>
                      </a:r>
                    </a:p>
                  </a:txBody>
                  <a:tcPr marL="21205" marR="21205" marT="12723" marB="12723">
                    <a:lnL w="7620" cap="flat" cmpd="sng" algn="ctr">
                      <a:solidFill>
                        <a:srgbClr val="CFCFCF"/>
                      </a:solidFill>
                      <a:prstDash val="solid"/>
                      <a:round/>
                      <a:headEnd type="none" w="med" len="med"/>
                      <a:tailEnd type="none" w="med" len="med"/>
                    </a:lnL>
                    <a:lnR w="7620" cap="flat" cmpd="sng" algn="ctr">
                      <a:solidFill>
                        <a:srgbClr val="CFCFCF"/>
                      </a:solidFill>
                      <a:prstDash val="solid"/>
                      <a:round/>
                      <a:headEnd type="none" w="med" len="med"/>
                      <a:tailEnd type="none" w="med" len="med"/>
                    </a:lnR>
                    <a:lnT w="7620" cap="flat" cmpd="sng" algn="ctr">
                      <a:solidFill>
                        <a:srgbClr val="CFCFCF"/>
                      </a:solidFill>
                      <a:prstDash val="solid"/>
                      <a:round/>
                      <a:headEnd type="none" w="med" len="med"/>
                      <a:tailEnd type="none" w="med" len="med"/>
                    </a:lnT>
                    <a:lnB w="7620" cap="flat" cmpd="sng" algn="ctr">
                      <a:solidFill>
                        <a:srgbClr val="CFCFCF"/>
                      </a:solidFill>
                      <a:prstDash val="solid"/>
                      <a:round/>
                      <a:headEnd type="none" w="med" len="med"/>
                      <a:tailEnd type="none" w="med" len="med"/>
                    </a:lnB>
                    <a:solidFill>
                      <a:srgbClr val="FFFFFF"/>
                    </a:solidFill>
                  </a:tcPr>
                </a:tc>
                <a:tc>
                  <a:txBody>
                    <a:bodyPr/>
                    <a:lstStyle/>
                    <a:p>
                      <a:pPr algn="ctr" fontAlgn="base"/>
                      <a:r>
                        <a:rPr lang="ru-RU" sz="1400" kern="1200" dirty="0">
                          <a:solidFill>
                            <a:schemeClr val="accent1">
                              <a:lumMod val="50000"/>
                            </a:schemeClr>
                          </a:solidFill>
                          <a:latin typeface="Arial Narrow" panose="020B0606020202030204" pitchFamily="34" charset="0"/>
                          <a:ea typeface="+mn-ea"/>
                          <a:cs typeface="+mn-cs"/>
                        </a:rPr>
                        <a:t>2001-2500</a:t>
                      </a:r>
                    </a:p>
                  </a:txBody>
                  <a:tcPr marL="21205" marR="21205" marT="12723" marB="12723">
                    <a:lnL w="7620" cap="flat" cmpd="sng" algn="ctr">
                      <a:solidFill>
                        <a:srgbClr val="CFCFCF"/>
                      </a:solidFill>
                      <a:prstDash val="solid"/>
                      <a:round/>
                      <a:headEnd type="none" w="med" len="med"/>
                      <a:tailEnd type="none" w="med" len="med"/>
                    </a:lnL>
                    <a:lnR w="7620" cap="flat" cmpd="sng" algn="ctr">
                      <a:solidFill>
                        <a:srgbClr val="CFCFCF"/>
                      </a:solidFill>
                      <a:prstDash val="solid"/>
                      <a:round/>
                      <a:headEnd type="none" w="med" len="med"/>
                      <a:tailEnd type="none" w="med" len="med"/>
                    </a:lnR>
                    <a:lnT w="7620" cap="flat" cmpd="sng" algn="ctr">
                      <a:solidFill>
                        <a:srgbClr val="CFCFCF"/>
                      </a:solidFill>
                      <a:prstDash val="solid"/>
                      <a:round/>
                      <a:headEnd type="none" w="med" len="med"/>
                      <a:tailEnd type="none" w="med" len="med"/>
                    </a:lnT>
                    <a:lnB w="7620" cap="flat" cmpd="sng" algn="ctr">
                      <a:solidFill>
                        <a:srgbClr val="CFCFCF"/>
                      </a:solidFill>
                      <a:prstDash val="solid"/>
                      <a:round/>
                      <a:headEnd type="none" w="med" len="med"/>
                      <a:tailEnd type="none" w="med" len="med"/>
                    </a:lnB>
                    <a:solidFill>
                      <a:srgbClr val="FFFFFF"/>
                    </a:solidFill>
                  </a:tcPr>
                </a:tc>
                <a:tc>
                  <a:txBody>
                    <a:bodyPr/>
                    <a:lstStyle/>
                    <a:p>
                      <a:pPr algn="ctr" fontAlgn="base"/>
                      <a:r>
                        <a:rPr lang="ru-RU" sz="1400" kern="1200" dirty="0">
                          <a:solidFill>
                            <a:schemeClr val="accent1">
                              <a:lumMod val="50000"/>
                            </a:schemeClr>
                          </a:solidFill>
                          <a:latin typeface="Arial Narrow" panose="020B0606020202030204" pitchFamily="34" charset="0"/>
                          <a:ea typeface="+mn-ea"/>
                          <a:cs typeface="+mn-cs"/>
                        </a:rPr>
                        <a:t>7</a:t>
                      </a:r>
                    </a:p>
                  </a:txBody>
                  <a:tcPr marL="21205" marR="21205" marT="12723" marB="12723">
                    <a:lnL w="7620" cap="flat" cmpd="sng" algn="ctr">
                      <a:solidFill>
                        <a:srgbClr val="CFCFCF"/>
                      </a:solidFill>
                      <a:prstDash val="solid"/>
                      <a:round/>
                      <a:headEnd type="none" w="med" len="med"/>
                      <a:tailEnd type="none" w="med" len="med"/>
                    </a:lnL>
                    <a:lnR w="7620" cap="flat" cmpd="sng" algn="ctr">
                      <a:solidFill>
                        <a:srgbClr val="CFCFCF"/>
                      </a:solidFill>
                      <a:prstDash val="solid"/>
                      <a:round/>
                      <a:headEnd type="none" w="med" len="med"/>
                      <a:tailEnd type="none" w="med" len="med"/>
                    </a:lnR>
                    <a:lnT w="7620" cap="flat" cmpd="sng" algn="ctr">
                      <a:solidFill>
                        <a:srgbClr val="CFCFCF"/>
                      </a:solidFill>
                      <a:prstDash val="solid"/>
                      <a:round/>
                      <a:headEnd type="none" w="med" len="med"/>
                      <a:tailEnd type="none" w="med" len="med"/>
                    </a:lnT>
                    <a:lnB w="7620" cap="flat" cmpd="sng" algn="ctr">
                      <a:solidFill>
                        <a:srgbClr val="CFCFCF"/>
                      </a:solidFill>
                      <a:prstDash val="solid"/>
                      <a:round/>
                      <a:headEnd type="none" w="med" len="med"/>
                      <a:tailEnd type="none" w="med" len="med"/>
                    </a:lnB>
                    <a:solidFill>
                      <a:srgbClr val="FFFFFF"/>
                    </a:solidFill>
                  </a:tcPr>
                </a:tc>
                <a:extLst>
                  <a:ext uri="{0D108BD9-81ED-4DB2-BD59-A6C34878D82A}">
                    <a16:rowId xmlns:a16="http://schemas.microsoft.com/office/drawing/2014/main" val="2896569006"/>
                  </a:ext>
                </a:extLst>
              </a:tr>
              <a:tr h="178125">
                <a:tc>
                  <a:txBody>
                    <a:bodyPr/>
                    <a:lstStyle/>
                    <a:p>
                      <a:pPr fontAlgn="base"/>
                      <a:r>
                        <a:rPr lang="ru-RU" sz="1400" kern="1200">
                          <a:solidFill>
                            <a:schemeClr val="accent1">
                              <a:lumMod val="50000"/>
                            </a:schemeClr>
                          </a:solidFill>
                          <a:latin typeface="Arial Narrow" panose="020B0606020202030204" pitchFamily="34" charset="0"/>
                          <a:ea typeface="+mn-ea"/>
                          <a:cs typeface="+mn-cs"/>
                        </a:rPr>
                        <a:t>15</a:t>
                      </a:r>
                    </a:p>
                  </a:txBody>
                  <a:tcPr marL="21205" marR="21205" marT="12723" marB="12723">
                    <a:lnL w="7620" cap="flat" cmpd="sng" algn="ctr">
                      <a:solidFill>
                        <a:srgbClr val="CFCFCF"/>
                      </a:solidFill>
                      <a:prstDash val="solid"/>
                      <a:round/>
                      <a:headEnd type="none" w="med" len="med"/>
                      <a:tailEnd type="none" w="med" len="med"/>
                    </a:lnL>
                    <a:lnR w="7620" cap="flat" cmpd="sng" algn="ctr">
                      <a:solidFill>
                        <a:srgbClr val="CFCFCF"/>
                      </a:solidFill>
                      <a:prstDash val="solid"/>
                      <a:round/>
                      <a:headEnd type="none" w="med" len="med"/>
                      <a:tailEnd type="none" w="med" len="med"/>
                    </a:lnR>
                    <a:lnT w="7620" cap="flat" cmpd="sng" algn="ctr">
                      <a:solidFill>
                        <a:srgbClr val="CFCFCF"/>
                      </a:solidFill>
                      <a:prstDash val="solid"/>
                      <a:round/>
                      <a:headEnd type="none" w="med" len="med"/>
                      <a:tailEnd type="none" w="med" len="med"/>
                    </a:lnT>
                    <a:lnB w="7620" cap="flat" cmpd="sng" algn="ctr">
                      <a:solidFill>
                        <a:srgbClr val="CFCFCF"/>
                      </a:solidFill>
                      <a:prstDash val="solid"/>
                      <a:round/>
                      <a:headEnd type="none" w="med" len="med"/>
                      <a:tailEnd type="none" w="med" len="med"/>
                    </a:lnB>
                    <a:solidFill>
                      <a:srgbClr val="FFFFFF"/>
                    </a:solidFill>
                  </a:tcPr>
                </a:tc>
                <a:tc>
                  <a:txBody>
                    <a:bodyPr/>
                    <a:lstStyle/>
                    <a:p>
                      <a:pPr algn="ctr" fontAlgn="base"/>
                      <a:r>
                        <a:rPr lang="ru-RU" sz="1400" kern="1200" dirty="0">
                          <a:solidFill>
                            <a:schemeClr val="accent1">
                              <a:lumMod val="50000"/>
                            </a:schemeClr>
                          </a:solidFill>
                          <a:latin typeface="Arial Narrow" panose="020B0606020202030204" pitchFamily="34" charset="0"/>
                          <a:ea typeface="+mn-ea"/>
                          <a:cs typeface="+mn-cs"/>
                        </a:rPr>
                        <a:t>2501-3000</a:t>
                      </a:r>
                    </a:p>
                  </a:txBody>
                  <a:tcPr marL="21205" marR="21205" marT="12723" marB="12723">
                    <a:lnL w="7620" cap="flat" cmpd="sng" algn="ctr">
                      <a:solidFill>
                        <a:srgbClr val="CFCFCF"/>
                      </a:solidFill>
                      <a:prstDash val="solid"/>
                      <a:round/>
                      <a:headEnd type="none" w="med" len="med"/>
                      <a:tailEnd type="none" w="med" len="med"/>
                    </a:lnL>
                    <a:lnR w="7620" cap="flat" cmpd="sng" algn="ctr">
                      <a:solidFill>
                        <a:srgbClr val="CFCFCF"/>
                      </a:solidFill>
                      <a:prstDash val="solid"/>
                      <a:round/>
                      <a:headEnd type="none" w="med" len="med"/>
                      <a:tailEnd type="none" w="med" len="med"/>
                    </a:lnR>
                    <a:lnT w="7620" cap="flat" cmpd="sng" algn="ctr">
                      <a:solidFill>
                        <a:srgbClr val="CFCFCF"/>
                      </a:solidFill>
                      <a:prstDash val="solid"/>
                      <a:round/>
                      <a:headEnd type="none" w="med" len="med"/>
                      <a:tailEnd type="none" w="med" len="med"/>
                    </a:lnT>
                    <a:lnB w="7620" cap="flat" cmpd="sng" algn="ctr">
                      <a:solidFill>
                        <a:srgbClr val="CFCFCF"/>
                      </a:solidFill>
                      <a:prstDash val="solid"/>
                      <a:round/>
                      <a:headEnd type="none" w="med" len="med"/>
                      <a:tailEnd type="none" w="med" len="med"/>
                    </a:lnB>
                    <a:solidFill>
                      <a:srgbClr val="FFFFFF"/>
                    </a:solidFill>
                  </a:tcPr>
                </a:tc>
                <a:tc>
                  <a:txBody>
                    <a:bodyPr/>
                    <a:lstStyle/>
                    <a:p>
                      <a:pPr algn="ctr" fontAlgn="base"/>
                      <a:r>
                        <a:rPr lang="ru-RU" sz="1400" kern="1200" dirty="0">
                          <a:solidFill>
                            <a:schemeClr val="accent1">
                              <a:lumMod val="50000"/>
                            </a:schemeClr>
                          </a:solidFill>
                          <a:latin typeface="Arial Narrow" panose="020B0606020202030204" pitchFamily="34" charset="0"/>
                          <a:ea typeface="+mn-ea"/>
                          <a:cs typeface="+mn-cs"/>
                        </a:rPr>
                        <a:t>7,5</a:t>
                      </a:r>
                    </a:p>
                  </a:txBody>
                  <a:tcPr marL="21205" marR="21205" marT="12723" marB="12723">
                    <a:lnL w="7620" cap="flat" cmpd="sng" algn="ctr">
                      <a:solidFill>
                        <a:srgbClr val="CFCFCF"/>
                      </a:solidFill>
                      <a:prstDash val="solid"/>
                      <a:round/>
                      <a:headEnd type="none" w="med" len="med"/>
                      <a:tailEnd type="none" w="med" len="med"/>
                    </a:lnL>
                    <a:lnR w="7620" cap="flat" cmpd="sng" algn="ctr">
                      <a:solidFill>
                        <a:srgbClr val="CFCFCF"/>
                      </a:solidFill>
                      <a:prstDash val="solid"/>
                      <a:round/>
                      <a:headEnd type="none" w="med" len="med"/>
                      <a:tailEnd type="none" w="med" len="med"/>
                    </a:lnR>
                    <a:lnT w="7620" cap="flat" cmpd="sng" algn="ctr">
                      <a:solidFill>
                        <a:srgbClr val="CFCFCF"/>
                      </a:solidFill>
                      <a:prstDash val="solid"/>
                      <a:round/>
                      <a:headEnd type="none" w="med" len="med"/>
                      <a:tailEnd type="none" w="med" len="med"/>
                    </a:lnT>
                    <a:lnB w="7620" cap="flat" cmpd="sng" algn="ctr">
                      <a:solidFill>
                        <a:srgbClr val="CFCFCF"/>
                      </a:solidFill>
                      <a:prstDash val="solid"/>
                      <a:round/>
                      <a:headEnd type="none" w="med" len="med"/>
                      <a:tailEnd type="none" w="med" len="med"/>
                    </a:lnB>
                    <a:solidFill>
                      <a:srgbClr val="FFFFFF"/>
                    </a:solidFill>
                  </a:tcPr>
                </a:tc>
                <a:extLst>
                  <a:ext uri="{0D108BD9-81ED-4DB2-BD59-A6C34878D82A}">
                    <a16:rowId xmlns:a16="http://schemas.microsoft.com/office/drawing/2014/main" val="3837364620"/>
                  </a:ext>
                </a:extLst>
              </a:tr>
              <a:tr h="178125">
                <a:tc>
                  <a:txBody>
                    <a:bodyPr/>
                    <a:lstStyle/>
                    <a:p>
                      <a:pPr fontAlgn="base"/>
                      <a:r>
                        <a:rPr lang="ru-RU" sz="1400" kern="1200">
                          <a:solidFill>
                            <a:schemeClr val="accent1">
                              <a:lumMod val="50000"/>
                            </a:schemeClr>
                          </a:solidFill>
                          <a:latin typeface="Arial Narrow" panose="020B0606020202030204" pitchFamily="34" charset="0"/>
                          <a:ea typeface="+mn-ea"/>
                          <a:cs typeface="+mn-cs"/>
                        </a:rPr>
                        <a:t>16</a:t>
                      </a:r>
                    </a:p>
                  </a:txBody>
                  <a:tcPr marL="21205" marR="21205" marT="12723" marB="12723">
                    <a:lnL w="7620" cap="flat" cmpd="sng" algn="ctr">
                      <a:solidFill>
                        <a:srgbClr val="CFCFCF"/>
                      </a:solidFill>
                      <a:prstDash val="solid"/>
                      <a:round/>
                      <a:headEnd type="none" w="med" len="med"/>
                      <a:tailEnd type="none" w="med" len="med"/>
                    </a:lnL>
                    <a:lnR w="7620" cap="flat" cmpd="sng" algn="ctr">
                      <a:solidFill>
                        <a:srgbClr val="CFCFCF"/>
                      </a:solidFill>
                      <a:prstDash val="solid"/>
                      <a:round/>
                      <a:headEnd type="none" w="med" len="med"/>
                      <a:tailEnd type="none" w="med" len="med"/>
                    </a:lnR>
                    <a:lnT w="7620" cap="flat" cmpd="sng" algn="ctr">
                      <a:solidFill>
                        <a:srgbClr val="CFCFCF"/>
                      </a:solidFill>
                      <a:prstDash val="solid"/>
                      <a:round/>
                      <a:headEnd type="none" w="med" len="med"/>
                      <a:tailEnd type="none" w="med" len="med"/>
                    </a:lnT>
                    <a:lnB w="7620" cap="flat" cmpd="sng" algn="ctr">
                      <a:solidFill>
                        <a:srgbClr val="CFCFCF"/>
                      </a:solidFill>
                      <a:prstDash val="solid"/>
                      <a:round/>
                      <a:headEnd type="none" w="med" len="med"/>
                      <a:tailEnd type="none" w="med" len="med"/>
                    </a:lnB>
                    <a:solidFill>
                      <a:srgbClr val="FFFFFF"/>
                    </a:solidFill>
                  </a:tcPr>
                </a:tc>
                <a:tc>
                  <a:txBody>
                    <a:bodyPr/>
                    <a:lstStyle/>
                    <a:p>
                      <a:pPr algn="ctr" fontAlgn="base"/>
                      <a:r>
                        <a:rPr lang="ru-RU" sz="1400" kern="1200" dirty="0">
                          <a:solidFill>
                            <a:schemeClr val="accent1">
                              <a:lumMod val="50000"/>
                            </a:schemeClr>
                          </a:solidFill>
                          <a:latin typeface="Arial Narrow" panose="020B0606020202030204" pitchFamily="34" charset="0"/>
                          <a:ea typeface="+mn-ea"/>
                          <a:cs typeface="+mn-cs"/>
                        </a:rPr>
                        <a:t>3001-3500</a:t>
                      </a:r>
                    </a:p>
                  </a:txBody>
                  <a:tcPr marL="21205" marR="21205" marT="12723" marB="12723">
                    <a:lnL w="7620" cap="flat" cmpd="sng" algn="ctr">
                      <a:solidFill>
                        <a:srgbClr val="CFCFCF"/>
                      </a:solidFill>
                      <a:prstDash val="solid"/>
                      <a:round/>
                      <a:headEnd type="none" w="med" len="med"/>
                      <a:tailEnd type="none" w="med" len="med"/>
                    </a:lnL>
                    <a:lnR w="7620" cap="flat" cmpd="sng" algn="ctr">
                      <a:solidFill>
                        <a:srgbClr val="CFCFCF"/>
                      </a:solidFill>
                      <a:prstDash val="solid"/>
                      <a:round/>
                      <a:headEnd type="none" w="med" len="med"/>
                      <a:tailEnd type="none" w="med" len="med"/>
                    </a:lnR>
                    <a:lnT w="7620" cap="flat" cmpd="sng" algn="ctr">
                      <a:solidFill>
                        <a:srgbClr val="CFCFCF"/>
                      </a:solidFill>
                      <a:prstDash val="solid"/>
                      <a:round/>
                      <a:headEnd type="none" w="med" len="med"/>
                      <a:tailEnd type="none" w="med" len="med"/>
                    </a:lnT>
                    <a:lnB w="7620" cap="flat" cmpd="sng" algn="ctr">
                      <a:solidFill>
                        <a:srgbClr val="CFCFCF"/>
                      </a:solidFill>
                      <a:prstDash val="solid"/>
                      <a:round/>
                      <a:headEnd type="none" w="med" len="med"/>
                      <a:tailEnd type="none" w="med" len="med"/>
                    </a:lnB>
                    <a:solidFill>
                      <a:srgbClr val="FFFFFF"/>
                    </a:solidFill>
                  </a:tcPr>
                </a:tc>
                <a:tc>
                  <a:txBody>
                    <a:bodyPr/>
                    <a:lstStyle/>
                    <a:p>
                      <a:pPr algn="ctr" fontAlgn="base"/>
                      <a:r>
                        <a:rPr lang="ru-RU" sz="1400" kern="1200" dirty="0">
                          <a:solidFill>
                            <a:schemeClr val="accent1">
                              <a:lumMod val="50000"/>
                            </a:schemeClr>
                          </a:solidFill>
                          <a:latin typeface="Arial Narrow" panose="020B0606020202030204" pitchFamily="34" charset="0"/>
                          <a:ea typeface="+mn-ea"/>
                          <a:cs typeface="+mn-cs"/>
                        </a:rPr>
                        <a:t>8</a:t>
                      </a:r>
                    </a:p>
                  </a:txBody>
                  <a:tcPr marL="21205" marR="21205" marT="12723" marB="12723">
                    <a:lnL w="7620" cap="flat" cmpd="sng" algn="ctr">
                      <a:solidFill>
                        <a:srgbClr val="CFCFCF"/>
                      </a:solidFill>
                      <a:prstDash val="solid"/>
                      <a:round/>
                      <a:headEnd type="none" w="med" len="med"/>
                      <a:tailEnd type="none" w="med" len="med"/>
                    </a:lnL>
                    <a:lnR w="7620" cap="flat" cmpd="sng" algn="ctr">
                      <a:solidFill>
                        <a:srgbClr val="CFCFCF"/>
                      </a:solidFill>
                      <a:prstDash val="solid"/>
                      <a:round/>
                      <a:headEnd type="none" w="med" len="med"/>
                      <a:tailEnd type="none" w="med" len="med"/>
                    </a:lnR>
                    <a:lnT w="7620" cap="flat" cmpd="sng" algn="ctr">
                      <a:solidFill>
                        <a:srgbClr val="CFCFCF"/>
                      </a:solidFill>
                      <a:prstDash val="solid"/>
                      <a:round/>
                      <a:headEnd type="none" w="med" len="med"/>
                      <a:tailEnd type="none" w="med" len="med"/>
                    </a:lnT>
                    <a:lnB w="7620" cap="flat" cmpd="sng" algn="ctr">
                      <a:solidFill>
                        <a:srgbClr val="CFCFCF"/>
                      </a:solidFill>
                      <a:prstDash val="solid"/>
                      <a:round/>
                      <a:headEnd type="none" w="med" len="med"/>
                      <a:tailEnd type="none" w="med" len="med"/>
                    </a:lnB>
                    <a:solidFill>
                      <a:srgbClr val="FFFFFF"/>
                    </a:solidFill>
                  </a:tcPr>
                </a:tc>
                <a:extLst>
                  <a:ext uri="{0D108BD9-81ED-4DB2-BD59-A6C34878D82A}">
                    <a16:rowId xmlns:a16="http://schemas.microsoft.com/office/drawing/2014/main" val="3449826425"/>
                  </a:ext>
                </a:extLst>
              </a:tr>
              <a:tr h="178125">
                <a:tc>
                  <a:txBody>
                    <a:bodyPr/>
                    <a:lstStyle/>
                    <a:p>
                      <a:pPr fontAlgn="base"/>
                      <a:r>
                        <a:rPr lang="ru-RU" sz="1400" kern="1200">
                          <a:solidFill>
                            <a:schemeClr val="accent1">
                              <a:lumMod val="50000"/>
                            </a:schemeClr>
                          </a:solidFill>
                          <a:latin typeface="Arial Narrow" panose="020B0606020202030204" pitchFamily="34" charset="0"/>
                          <a:ea typeface="+mn-ea"/>
                          <a:cs typeface="+mn-cs"/>
                        </a:rPr>
                        <a:t>17</a:t>
                      </a:r>
                    </a:p>
                  </a:txBody>
                  <a:tcPr marL="21205" marR="21205" marT="12723" marB="12723">
                    <a:lnL w="7620" cap="flat" cmpd="sng" algn="ctr">
                      <a:solidFill>
                        <a:srgbClr val="CFCFCF"/>
                      </a:solidFill>
                      <a:prstDash val="solid"/>
                      <a:round/>
                      <a:headEnd type="none" w="med" len="med"/>
                      <a:tailEnd type="none" w="med" len="med"/>
                    </a:lnL>
                    <a:lnR w="7620" cap="flat" cmpd="sng" algn="ctr">
                      <a:solidFill>
                        <a:srgbClr val="CFCFCF"/>
                      </a:solidFill>
                      <a:prstDash val="solid"/>
                      <a:round/>
                      <a:headEnd type="none" w="med" len="med"/>
                      <a:tailEnd type="none" w="med" len="med"/>
                    </a:lnR>
                    <a:lnT w="7620" cap="flat" cmpd="sng" algn="ctr">
                      <a:solidFill>
                        <a:srgbClr val="CFCFCF"/>
                      </a:solidFill>
                      <a:prstDash val="solid"/>
                      <a:round/>
                      <a:headEnd type="none" w="med" len="med"/>
                      <a:tailEnd type="none" w="med" len="med"/>
                    </a:lnT>
                    <a:lnB w="7620" cap="flat" cmpd="sng" algn="ctr">
                      <a:solidFill>
                        <a:srgbClr val="CFCFCF"/>
                      </a:solidFill>
                      <a:prstDash val="solid"/>
                      <a:round/>
                      <a:headEnd type="none" w="med" len="med"/>
                      <a:tailEnd type="none" w="med" len="med"/>
                    </a:lnB>
                    <a:solidFill>
                      <a:srgbClr val="FFFFFF"/>
                    </a:solidFill>
                  </a:tcPr>
                </a:tc>
                <a:tc>
                  <a:txBody>
                    <a:bodyPr/>
                    <a:lstStyle/>
                    <a:p>
                      <a:pPr algn="ctr" fontAlgn="base"/>
                      <a:r>
                        <a:rPr lang="ru-RU" sz="1400" kern="1200" dirty="0">
                          <a:solidFill>
                            <a:schemeClr val="accent1">
                              <a:lumMod val="50000"/>
                            </a:schemeClr>
                          </a:solidFill>
                          <a:latin typeface="Arial Narrow" panose="020B0606020202030204" pitchFamily="34" charset="0"/>
                          <a:ea typeface="+mn-ea"/>
                          <a:cs typeface="+mn-cs"/>
                        </a:rPr>
                        <a:t>3501-4000</a:t>
                      </a:r>
                    </a:p>
                  </a:txBody>
                  <a:tcPr marL="21205" marR="21205" marT="12723" marB="12723">
                    <a:lnL w="7620" cap="flat" cmpd="sng" algn="ctr">
                      <a:solidFill>
                        <a:srgbClr val="CFCFCF"/>
                      </a:solidFill>
                      <a:prstDash val="solid"/>
                      <a:round/>
                      <a:headEnd type="none" w="med" len="med"/>
                      <a:tailEnd type="none" w="med" len="med"/>
                    </a:lnL>
                    <a:lnR w="7620" cap="flat" cmpd="sng" algn="ctr">
                      <a:solidFill>
                        <a:srgbClr val="CFCFCF"/>
                      </a:solidFill>
                      <a:prstDash val="solid"/>
                      <a:round/>
                      <a:headEnd type="none" w="med" len="med"/>
                      <a:tailEnd type="none" w="med" len="med"/>
                    </a:lnR>
                    <a:lnT w="7620" cap="flat" cmpd="sng" algn="ctr">
                      <a:solidFill>
                        <a:srgbClr val="CFCFCF"/>
                      </a:solidFill>
                      <a:prstDash val="solid"/>
                      <a:round/>
                      <a:headEnd type="none" w="med" len="med"/>
                      <a:tailEnd type="none" w="med" len="med"/>
                    </a:lnT>
                    <a:lnB w="7620" cap="flat" cmpd="sng" algn="ctr">
                      <a:solidFill>
                        <a:srgbClr val="CFCFCF"/>
                      </a:solidFill>
                      <a:prstDash val="solid"/>
                      <a:round/>
                      <a:headEnd type="none" w="med" len="med"/>
                      <a:tailEnd type="none" w="med" len="med"/>
                    </a:lnB>
                    <a:solidFill>
                      <a:srgbClr val="FFFFFF"/>
                    </a:solidFill>
                  </a:tcPr>
                </a:tc>
                <a:tc>
                  <a:txBody>
                    <a:bodyPr/>
                    <a:lstStyle/>
                    <a:p>
                      <a:pPr algn="ctr" fontAlgn="base"/>
                      <a:r>
                        <a:rPr lang="ru-RU" sz="1400" kern="1200" dirty="0">
                          <a:solidFill>
                            <a:schemeClr val="accent1">
                              <a:lumMod val="50000"/>
                            </a:schemeClr>
                          </a:solidFill>
                          <a:latin typeface="Arial Narrow" panose="020B0606020202030204" pitchFamily="34" charset="0"/>
                          <a:ea typeface="+mn-ea"/>
                          <a:cs typeface="+mn-cs"/>
                        </a:rPr>
                        <a:t>8,5</a:t>
                      </a:r>
                    </a:p>
                  </a:txBody>
                  <a:tcPr marL="21205" marR="21205" marT="12723" marB="12723">
                    <a:lnL w="7620" cap="flat" cmpd="sng" algn="ctr">
                      <a:solidFill>
                        <a:srgbClr val="CFCFCF"/>
                      </a:solidFill>
                      <a:prstDash val="solid"/>
                      <a:round/>
                      <a:headEnd type="none" w="med" len="med"/>
                      <a:tailEnd type="none" w="med" len="med"/>
                    </a:lnL>
                    <a:lnR w="7620" cap="flat" cmpd="sng" algn="ctr">
                      <a:solidFill>
                        <a:srgbClr val="CFCFCF"/>
                      </a:solidFill>
                      <a:prstDash val="solid"/>
                      <a:round/>
                      <a:headEnd type="none" w="med" len="med"/>
                      <a:tailEnd type="none" w="med" len="med"/>
                    </a:lnR>
                    <a:lnT w="7620" cap="flat" cmpd="sng" algn="ctr">
                      <a:solidFill>
                        <a:srgbClr val="CFCFCF"/>
                      </a:solidFill>
                      <a:prstDash val="solid"/>
                      <a:round/>
                      <a:headEnd type="none" w="med" len="med"/>
                      <a:tailEnd type="none" w="med" len="med"/>
                    </a:lnT>
                    <a:lnB w="7620" cap="flat" cmpd="sng" algn="ctr">
                      <a:solidFill>
                        <a:srgbClr val="CFCFCF"/>
                      </a:solidFill>
                      <a:prstDash val="solid"/>
                      <a:round/>
                      <a:headEnd type="none" w="med" len="med"/>
                      <a:tailEnd type="none" w="med" len="med"/>
                    </a:lnB>
                    <a:solidFill>
                      <a:srgbClr val="FFFFFF"/>
                    </a:solidFill>
                  </a:tcPr>
                </a:tc>
                <a:extLst>
                  <a:ext uri="{0D108BD9-81ED-4DB2-BD59-A6C34878D82A}">
                    <a16:rowId xmlns:a16="http://schemas.microsoft.com/office/drawing/2014/main" val="4097165440"/>
                  </a:ext>
                </a:extLst>
              </a:tr>
              <a:tr h="178125">
                <a:tc>
                  <a:txBody>
                    <a:bodyPr/>
                    <a:lstStyle/>
                    <a:p>
                      <a:pPr fontAlgn="base"/>
                      <a:r>
                        <a:rPr lang="ru-RU" sz="1400" kern="1200">
                          <a:solidFill>
                            <a:schemeClr val="accent1">
                              <a:lumMod val="50000"/>
                            </a:schemeClr>
                          </a:solidFill>
                          <a:latin typeface="Arial Narrow" panose="020B0606020202030204" pitchFamily="34" charset="0"/>
                          <a:ea typeface="+mn-ea"/>
                          <a:cs typeface="+mn-cs"/>
                        </a:rPr>
                        <a:t>18</a:t>
                      </a:r>
                    </a:p>
                  </a:txBody>
                  <a:tcPr marL="21205" marR="21205" marT="12723" marB="12723">
                    <a:lnL w="7620" cap="flat" cmpd="sng" algn="ctr">
                      <a:solidFill>
                        <a:srgbClr val="CFCFCF"/>
                      </a:solidFill>
                      <a:prstDash val="solid"/>
                      <a:round/>
                      <a:headEnd type="none" w="med" len="med"/>
                      <a:tailEnd type="none" w="med" len="med"/>
                    </a:lnL>
                    <a:lnR w="7620" cap="flat" cmpd="sng" algn="ctr">
                      <a:solidFill>
                        <a:srgbClr val="CFCFCF"/>
                      </a:solidFill>
                      <a:prstDash val="solid"/>
                      <a:round/>
                      <a:headEnd type="none" w="med" len="med"/>
                      <a:tailEnd type="none" w="med" len="med"/>
                    </a:lnR>
                    <a:lnT w="7620" cap="flat" cmpd="sng" algn="ctr">
                      <a:solidFill>
                        <a:srgbClr val="CFCFCF"/>
                      </a:solidFill>
                      <a:prstDash val="solid"/>
                      <a:round/>
                      <a:headEnd type="none" w="med" len="med"/>
                      <a:tailEnd type="none" w="med" len="med"/>
                    </a:lnT>
                    <a:lnB w="7620" cap="flat" cmpd="sng" algn="ctr">
                      <a:solidFill>
                        <a:srgbClr val="CFCFCF"/>
                      </a:solidFill>
                      <a:prstDash val="solid"/>
                      <a:round/>
                      <a:headEnd type="none" w="med" len="med"/>
                      <a:tailEnd type="none" w="med" len="med"/>
                    </a:lnB>
                    <a:solidFill>
                      <a:srgbClr val="FFFFFF"/>
                    </a:solidFill>
                  </a:tcPr>
                </a:tc>
                <a:tc>
                  <a:txBody>
                    <a:bodyPr/>
                    <a:lstStyle/>
                    <a:p>
                      <a:pPr algn="ctr" fontAlgn="base"/>
                      <a:r>
                        <a:rPr lang="ru-RU" sz="1400" kern="1200" dirty="0">
                          <a:solidFill>
                            <a:schemeClr val="accent1">
                              <a:lumMod val="50000"/>
                            </a:schemeClr>
                          </a:solidFill>
                          <a:latin typeface="Arial Narrow" panose="020B0606020202030204" pitchFamily="34" charset="0"/>
                          <a:ea typeface="+mn-ea"/>
                          <a:cs typeface="+mn-cs"/>
                        </a:rPr>
                        <a:t>4001-4500</a:t>
                      </a:r>
                    </a:p>
                  </a:txBody>
                  <a:tcPr marL="21205" marR="21205" marT="12723" marB="12723">
                    <a:lnL w="7620" cap="flat" cmpd="sng" algn="ctr">
                      <a:solidFill>
                        <a:srgbClr val="CFCFCF"/>
                      </a:solidFill>
                      <a:prstDash val="solid"/>
                      <a:round/>
                      <a:headEnd type="none" w="med" len="med"/>
                      <a:tailEnd type="none" w="med" len="med"/>
                    </a:lnL>
                    <a:lnR w="7620" cap="flat" cmpd="sng" algn="ctr">
                      <a:solidFill>
                        <a:srgbClr val="CFCFCF"/>
                      </a:solidFill>
                      <a:prstDash val="solid"/>
                      <a:round/>
                      <a:headEnd type="none" w="med" len="med"/>
                      <a:tailEnd type="none" w="med" len="med"/>
                    </a:lnR>
                    <a:lnT w="7620" cap="flat" cmpd="sng" algn="ctr">
                      <a:solidFill>
                        <a:srgbClr val="CFCFCF"/>
                      </a:solidFill>
                      <a:prstDash val="solid"/>
                      <a:round/>
                      <a:headEnd type="none" w="med" len="med"/>
                      <a:tailEnd type="none" w="med" len="med"/>
                    </a:lnT>
                    <a:lnB w="7620" cap="flat" cmpd="sng" algn="ctr">
                      <a:solidFill>
                        <a:srgbClr val="CFCFCF"/>
                      </a:solidFill>
                      <a:prstDash val="solid"/>
                      <a:round/>
                      <a:headEnd type="none" w="med" len="med"/>
                      <a:tailEnd type="none" w="med" len="med"/>
                    </a:lnB>
                    <a:solidFill>
                      <a:srgbClr val="FFFFFF"/>
                    </a:solidFill>
                  </a:tcPr>
                </a:tc>
                <a:tc>
                  <a:txBody>
                    <a:bodyPr/>
                    <a:lstStyle/>
                    <a:p>
                      <a:pPr algn="ctr" fontAlgn="base"/>
                      <a:r>
                        <a:rPr lang="ru-RU" sz="1400" kern="1200" dirty="0">
                          <a:solidFill>
                            <a:schemeClr val="accent1">
                              <a:lumMod val="50000"/>
                            </a:schemeClr>
                          </a:solidFill>
                          <a:latin typeface="Arial Narrow" panose="020B0606020202030204" pitchFamily="34" charset="0"/>
                          <a:ea typeface="+mn-ea"/>
                          <a:cs typeface="+mn-cs"/>
                        </a:rPr>
                        <a:t>9</a:t>
                      </a:r>
                    </a:p>
                  </a:txBody>
                  <a:tcPr marL="21205" marR="21205" marT="12723" marB="12723">
                    <a:lnL w="7620" cap="flat" cmpd="sng" algn="ctr">
                      <a:solidFill>
                        <a:srgbClr val="CFCFCF"/>
                      </a:solidFill>
                      <a:prstDash val="solid"/>
                      <a:round/>
                      <a:headEnd type="none" w="med" len="med"/>
                      <a:tailEnd type="none" w="med" len="med"/>
                    </a:lnL>
                    <a:lnR w="7620" cap="flat" cmpd="sng" algn="ctr">
                      <a:solidFill>
                        <a:srgbClr val="CFCFCF"/>
                      </a:solidFill>
                      <a:prstDash val="solid"/>
                      <a:round/>
                      <a:headEnd type="none" w="med" len="med"/>
                      <a:tailEnd type="none" w="med" len="med"/>
                    </a:lnR>
                    <a:lnT w="7620" cap="flat" cmpd="sng" algn="ctr">
                      <a:solidFill>
                        <a:srgbClr val="CFCFCF"/>
                      </a:solidFill>
                      <a:prstDash val="solid"/>
                      <a:round/>
                      <a:headEnd type="none" w="med" len="med"/>
                      <a:tailEnd type="none" w="med" len="med"/>
                    </a:lnT>
                    <a:lnB w="7620" cap="flat" cmpd="sng" algn="ctr">
                      <a:solidFill>
                        <a:srgbClr val="CFCFCF"/>
                      </a:solidFill>
                      <a:prstDash val="solid"/>
                      <a:round/>
                      <a:headEnd type="none" w="med" len="med"/>
                      <a:tailEnd type="none" w="med" len="med"/>
                    </a:lnB>
                    <a:solidFill>
                      <a:srgbClr val="FFFFFF"/>
                    </a:solidFill>
                  </a:tcPr>
                </a:tc>
                <a:extLst>
                  <a:ext uri="{0D108BD9-81ED-4DB2-BD59-A6C34878D82A}">
                    <a16:rowId xmlns:a16="http://schemas.microsoft.com/office/drawing/2014/main" val="2744591368"/>
                  </a:ext>
                </a:extLst>
              </a:tr>
              <a:tr h="178125">
                <a:tc>
                  <a:txBody>
                    <a:bodyPr/>
                    <a:lstStyle/>
                    <a:p>
                      <a:pPr fontAlgn="base"/>
                      <a:r>
                        <a:rPr lang="ru-RU" sz="1400" kern="1200">
                          <a:solidFill>
                            <a:schemeClr val="accent1">
                              <a:lumMod val="50000"/>
                            </a:schemeClr>
                          </a:solidFill>
                          <a:latin typeface="Arial Narrow" panose="020B0606020202030204" pitchFamily="34" charset="0"/>
                          <a:ea typeface="+mn-ea"/>
                          <a:cs typeface="+mn-cs"/>
                        </a:rPr>
                        <a:t>19</a:t>
                      </a:r>
                    </a:p>
                  </a:txBody>
                  <a:tcPr marL="21205" marR="21205" marT="12723" marB="12723">
                    <a:lnL w="7620" cap="flat" cmpd="sng" algn="ctr">
                      <a:solidFill>
                        <a:srgbClr val="CFCFCF"/>
                      </a:solidFill>
                      <a:prstDash val="solid"/>
                      <a:round/>
                      <a:headEnd type="none" w="med" len="med"/>
                      <a:tailEnd type="none" w="med" len="med"/>
                    </a:lnL>
                    <a:lnR w="7620" cap="flat" cmpd="sng" algn="ctr">
                      <a:solidFill>
                        <a:srgbClr val="CFCFCF"/>
                      </a:solidFill>
                      <a:prstDash val="solid"/>
                      <a:round/>
                      <a:headEnd type="none" w="med" len="med"/>
                      <a:tailEnd type="none" w="med" len="med"/>
                    </a:lnR>
                    <a:lnT w="7620" cap="flat" cmpd="sng" algn="ctr">
                      <a:solidFill>
                        <a:srgbClr val="CFCFCF"/>
                      </a:solidFill>
                      <a:prstDash val="solid"/>
                      <a:round/>
                      <a:headEnd type="none" w="med" len="med"/>
                      <a:tailEnd type="none" w="med" len="med"/>
                    </a:lnT>
                    <a:lnB w="7620" cap="flat" cmpd="sng" algn="ctr">
                      <a:solidFill>
                        <a:srgbClr val="CFCFCF"/>
                      </a:solidFill>
                      <a:prstDash val="solid"/>
                      <a:round/>
                      <a:headEnd type="none" w="med" len="med"/>
                      <a:tailEnd type="none" w="med" len="med"/>
                    </a:lnB>
                    <a:solidFill>
                      <a:srgbClr val="FFFFFF"/>
                    </a:solidFill>
                  </a:tcPr>
                </a:tc>
                <a:tc>
                  <a:txBody>
                    <a:bodyPr/>
                    <a:lstStyle/>
                    <a:p>
                      <a:pPr algn="ctr" fontAlgn="base"/>
                      <a:r>
                        <a:rPr lang="ru-RU" sz="1400" kern="1200">
                          <a:solidFill>
                            <a:schemeClr val="accent1">
                              <a:lumMod val="50000"/>
                            </a:schemeClr>
                          </a:solidFill>
                          <a:latin typeface="Arial Narrow" panose="020B0606020202030204" pitchFamily="34" charset="0"/>
                          <a:ea typeface="+mn-ea"/>
                          <a:cs typeface="+mn-cs"/>
                        </a:rPr>
                        <a:t>4501-5000</a:t>
                      </a:r>
                    </a:p>
                  </a:txBody>
                  <a:tcPr marL="21205" marR="21205" marT="12723" marB="12723">
                    <a:lnL w="7620" cap="flat" cmpd="sng" algn="ctr">
                      <a:solidFill>
                        <a:srgbClr val="CFCFCF"/>
                      </a:solidFill>
                      <a:prstDash val="solid"/>
                      <a:round/>
                      <a:headEnd type="none" w="med" len="med"/>
                      <a:tailEnd type="none" w="med" len="med"/>
                    </a:lnL>
                    <a:lnR w="7620" cap="flat" cmpd="sng" algn="ctr">
                      <a:solidFill>
                        <a:srgbClr val="CFCFCF"/>
                      </a:solidFill>
                      <a:prstDash val="solid"/>
                      <a:round/>
                      <a:headEnd type="none" w="med" len="med"/>
                      <a:tailEnd type="none" w="med" len="med"/>
                    </a:lnR>
                    <a:lnT w="7620" cap="flat" cmpd="sng" algn="ctr">
                      <a:solidFill>
                        <a:srgbClr val="CFCFCF"/>
                      </a:solidFill>
                      <a:prstDash val="solid"/>
                      <a:round/>
                      <a:headEnd type="none" w="med" len="med"/>
                      <a:tailEnd type="none" w="med" len="med"/>
                    </a:lnT>
                    <a:lnB w="7620" cap="flat" cmpd="sng" algn="ctr">
                      <a:solidFill>
                        <a:srgbClr val="CFCFCF"/>
                      </a:solidFill>
                      <a:prstDash val="solid"/>
                      <a:round/>
                      <a:headEnd type="none" w="med" len="med"/>
                      <a:tailEnd type="none" w="med" len="med"/>
                    </a:lnB>
                    <a:solidFill>
                      <a:srgbClr val="FFFFFF"/>
                    </a:solidFill>
                  </a:tcPr>
                </a:tc>
                <a:tc>
                  <a:txBody>
                    <a:bodyPr/>
                    <a:lstStyle/>
                    <a:p>
                      <a:pPr algn="ctr" fontAlgn="base"/>
                      <a:r>
                        <a:rPr lang="ru-RU" sz="1400" kern="1200" dirty="0">
                          <a:solidFill>
                            <a:schemeClr val="accent1">
                              <a:lumMod val="50000"/>
                            </a:schemeClr>
                          </a:solidFill>
                          <a:latin typeface="Arial Narrow" panose="020B0606020202030204" pitchFamily="34" charset="0"/>
                          <a:ea typeface="+mn-ea"/>
                          <a:cs typeface="+mn-cs"/>
                        </a:rPr>
                        <a:t>9,5</a:t>
                      </a:r>
                    </a:p>
                  </a:txBody>
                  <a:tcPr marL="21205" marR="21205" marT="12723" marB="12723">
                    <a:lnL w="7620" cap="flat" cmpd="sng" algn="ctr">
                      <a:solidFill>
                        <a:srgbClr val="CFCFCF"/>
                      </a:solidFill>
                      <a:prstDash val="solid"/>
                      <a:round/>
                      <a:headEnd type="none" w="med" len="med"/>
                      <a:tailEnd type="none" w="med" len="med"/>
                    </a:lnL>
                    <a:lnR w="7620" cap="flat" cmpd="sng" algn="ctr">
                      <a:solidFill>
                        <a:srgbClr val="CFCFCF"/>
                      </a:solidFill>
                      <a:prstDash val="solid"/>
                      <a:round/>
                      <a:headEnd type="none" w="med" len="med"/>
                      <a:tailEnd type="none" w="med" len="med"/>
                    </a:lnR>
                    <a:lnT w="7620" cap="flat" cmpd="sng" algn="ctr">
                      <a:solidFill>
                        <a:srgbClr val="CFCFCF"/>
                      </a:solidFill>
                      <a:prstDash val="solid"/>
                      <a:round/>
                      <a:headEnd type="none" w="med" len="med"/>
                      <a:tailEnd type="none" w="med" len="med"/>
                    </a:lnT>
                    <a:lnB w="7620" cap="flat" cmpd="sng" algn="ctr">
                      <a:solidFill>
                        <a:srgbClr val="CFCFCF"/>
                      </a:solidFill>
                      <a:prstDash val="solid"/>
                      <a:round/>
                      <a:headEnd type="none" w="med" len="med"/>
                      <a:tailEnd type="none" w="med" len="med"/>
                    </a:lnB>
                    <a:solidFill>
                      <a:srgbClr val="FFFFFF"/>
                    </a:solidFill>
                  </a:tcPr>
                </a:tc>
                <a:extLst>
                  <a:ext uri="{0D108BD9-81ED-4DB2-BD59-A6C34878D82A}">
                    <a16:rowId xmlns:a16="http://schemas.microsoft.com/office/drawing/2014/main" val="1042169617"/>
                  </a:ext>
                </a:extLst>
              </a:tr>
              <a:tr h="178125">
                <a:tc>
                  <a:txBody>
                    <a:bodyPr/>
                    <a:lstStyle/>
                    <a:p>
                      <a:pPr fontAlgn="base"/>
                      <a:r>
                        <a:rPr lang="ru-RU" sz="1400" kern="1200">
                          <a:solidFill>
                            <a:schemeClr val="accent1">
                              <a:lumMod val="50000"/>
                            </a:schemeClr>
                          </a:solidFill>
                          <a:latin typeface="Arial Narrow" panose="020B0606020202030204" pitchFamily="34" charset="0"/>
                          <a:ea typeface="+mn-ea"/>
                          <a:cs typeface="+mn-cs"/>
                        </a:rPr>
                        <a:t>20</a:t>
                      </a:r>
                    </a:p>
                  </a:txBody>
                  <a:tcPr marL="21205" marR="21205" marT="12723" marB="12723">
                    <a:lnL w="7620" cap="flat" cmpd="sng" algn="ctr">
                      <a:solidFill>
                        <a:srgbClr val="CFCFCF"/>
                      </a:solidFill>
                      <a:prstDash val="solid"/>
                      <a:round/>
                      <a:headEnd type="none" w="med" len="med"/>
                      <a:tailEnd type="none" w="med" len="med"/>
                    </a:lnL>
                    <a:lnR w="7620" cap="flat" cmpd="sng" algn="ctr">
                      <a:solidFill>
                        <a:srgbClr val="CFCFCF"/>
                      </a:solidFill>
                      <a:prstDash val="solid"/>
                      <a:round/>
                      <a:headEnd type="none" w="med" len="med"/>
                      <a:tailEnd type="none" w="med" len="med"/>
                    </a:lnR>
                    <a:lnT w="7620" cap="flat" cmpd="sng" algn="ctr">
                      <a:solidFill>
                        <a:srgbClr val="CFCFCF"/>
                      </a:solidFill>
                      <a:prstDash val="solid"/>
                      <a:round/>
                      <a:headEnd type="none" w="med" len="med"/>
                      <a:tailEnd type="none" w="med" len="med"/>
                    </a:lnT>
                    <a:lnB w="7620" cap="flat" cmpd="sng" algn="ctr">
                      <a:solidFill>
                        <a:srgbClr val="CFCFCF"/>
                      </a:solidFill>
                      <a:prstDash val="solid"/>
                      <a:round/>
                      <a:headEnd type="none" w="med" len="med"/>
                      <a:tailEnd type="none" w="med" len="med"/>
                    </a:lnB>
                    <a:solidFill>
                      <a:srgbClr val="FFFFFF"/>
                    </a:solidFill>
                  </a:tcPr>
                </a:tc>
                <a:tc>
                  <a:txBody>
                    <a:bodyPr/>
                    <a:lstStyle/>
                    <a:p>
                      <a:pPr algn="ctr" fontAlgn="base"/>
                      <a:r>
                        <a:rPr lang="kk-KZ" sz="1400" kern="1200">
                          <a:solidFill>
                            <a:schemeClr val="accent1">
                              <a:lumMod val="50000"/>
                            </a:schemeClr>
                          </a:solidFill>
                          <a:latin typeface="Arial Narrow" panose="020B0606020202030204" pitchFamily="34" charset="0"/>
                          <a:ea typeface="+mn-ea"/>
                          <a:cs typeface="+mn-cs"/>
                        </a:rPr>
                        <a:t>5001 және одан көп</a:t>
                      </a:r>
                    </a:p>
                  </a:txBody>
                  <a:tcPr marL="21205" marR="21205" marT="12723" marB="12723">
                    <a:lnL w="7620" cap="flat" cmpd="sng" algn="ctr">
                      <a:solidFill>
                        <a:srgbClr val="CFCFCF"/>
                      </a:solidFill>
                      <a:prstDash val="solid"/>
                      <a:round/>
                      <a:headEnd type="none" w="med" len="med"/>
                      <a:tailEnd type="none" w="med" len="med"/>
                    </a:lnL>
                    <a:lnR w="7620" cap="flat" cmpd="sng" algn="ctr">
                      <a:solidFill>
                        <a:srgbClr val="CFCFCF"/>
                      </a:solidFill>
                      <a:prstDash val="solid"/>
                      <a:round/>
                      <a:headEnd type="none" w="med" len="med"/>
                      <a:tailEnd type="none" w="med" len="med"/>
                    </a:lnR>
                    <a:lnT w="7620" cap="flat" cmpd="sng" algn="ctr">
                      <a:solidFill>
                        <a:srgbClr val="CFCFCF"/>
                      </a:solidFill>
                      <a:prstDash val="solid"/>
                      <a:round/>
                      <a:headEnd type="none" w="med" len="med"/>
                      <a:tailEnd type="none" w="med" len="med"/>
                    </a:lnT>
                    <a:lnB w="7620" cap="flat" cmpd="sng" algn="ctr">
                      <a:solidFill>
                        <a:srgbClr val="CFCFCF"/>
                      </a:solidFill>
                      <a:prstDash val="solid"/>
                      <a:round/>
                      <a:headEnd type="none" w="med" len="med"/>
                      <a:tailEnd type="none" w="med" len="med"/>
                    </a:lnB>
                    <a:solidFill>
                      <a:srgbClr val="FFFFFF"/>
                    </a:solidFill>
                  </a:tcPr>
                </a:tc>
                <a:tc>
                  <a:txBody>
                    <a:bodyPr/>
                    <a:lstStyle/>
                    <a:p>
                      <a:pPr algn="ctr" fontAlgn="base"/>
                      <a:r>
                        <a:rPr lang="ru-RU" sz="1400" kern="1200" dirty="0">
                          <a:solidFill>
                            <a:schemeClr val="accent1">
                              <a:lumMod val="50000"/>
                            </a:schemeClr>
                          </a:solidFill>
                          <a:latin typeface="Arial Narrow" panose="020B0606020202030204" pitchFamily="34" charset="0"/>
                          <a:ea typeface="+mn-ea"/>
                          <a:cs typeface="+mn-cs"/>
                        </a:rPr>
                        <a:t>10</a:t>
                      </a:r>
                    </a:p>
                  </a:txBody>
                  <a:tcPr marL="21205" marR="21205" marT="12723" marB="12723">
                    <a:lnL w="7620" cap="flat" cmpd="sng" algn="ctr">
                      <a:solidFill>
                        <a:srgbClr val="CFCFCF"/>
                      </a:solidFill>
                      <a:prstDash val="solid"/>
                      <a:round/>
                      <a:headEnd type="none" w="med" len="med"/>
                      <a:tailEnd type="none" w="med" len="med"/>
                    </a:lnL>
                    <a:lnR w="7620" cap="flat" cmpd="sng" algn="ctr">
                      <a:solidFill>
                        <a:srgbClr val="CFCFCF"/>
                      </a:solidFill>
                      <a:prstDash val="solid"/>
                      <a:round/>
                      <a:headEnd type="none" w="med" len="med"/>
                      <a:tailEnd type="none" w="med" len="med"/>
                    </a:lnR>
                    <a:lnT w="7620" cap="flat" cmpd="sng" algn="ctr">
                      <a:solidFill>
                        <a:srgbClr val="CFCFCF"/>
                      </a:solidFill>
                      <a:prstDash val="solid"/>
                      <a:round/>
                      <a:headEnd type="none" w="med" len="med"/>
                      <a:tailEnd type="none" w="med" len="med"/>
                    </a:lnT>
                    <a:lnB w="7620" cap="flat" cmpd="sng" algn="ctr">
                      <a:solidFill>
                        <a:srgbClr val="CFCFCF"/>
                      </a:solidFill>
                      <a:prstDash val="solid"/>
                      <a:round/>
                      <a:headEnd type="none" w="med" len="med"/>
                      <a:tailEnd type="none" w="med" len="med"/>
                    </a:lnB>
                    <a:solidFill>
                      <a:srgbClr val="FFFFFF"/>
                    </a:solidFill>
                  </a:tcPr>
                </a:tc>
                <a:extLst>
                  <a:ext uri="{0D108BD9-81ED-4DB2-BD59-A6C34878D82A}">
                    <a16:rowId xmlns:a16="http://schemas.microsoft.com/office/drawing/2014/main" val="3742494861"/>
                  </a:ext>
                </a:extLst>
              </a:tr>
            </a:tbl>
          </a:graphicData>
        </a:graphic>
      </p:graphicFrame>
      <p:sp>
        <p:nvSpPr>
          <p:cNvPr id="5" name="Прямоугольник 4">
            <a:extLst>
              <a:ext uri="{FF2B5EF4-FFF2-40B4-BE49-F238E27FC236}">
                <a16:creationId xmlns:a16="http://schemas.microsoft.com/office/drawing/2014/main" id="{8CC6BC59-3B00-4BBE-8D93-84C2A09EBA3F}"/>
              </a:ext>
            </a:extLst>
          </p:cNvPr>
          <p:cNvSpPr/>
          <p:nvPr/>
        </p:nvSpPr>
        <p:spPr>
          <a:xfrm>
            <a:off x="7738513" y="2397067"/>
            <a:ext cx="3152896" cy="2431435"/>
          </a:xfrm>
          <a:prstGeom prst="rect">
            <a:avLst/>
          </a:prstGeom>
        </p:spPr>
        <p:txBody>
          <a:bodyPr wrap="square">
            <a:spAutoFit/>
          </a:bodyPr>
          <a:lstStyle/>
          <a:p>
            <a:r>
              <a:rPr lang="kk-KZ" sz="1600" dirty="0">
                <a:solidFill>
                  <a:schemeClr val="accent1">
                    <a:lumMod val="50000"/>
                  </a:schemeClr>
                </a:solidFill>
                <a:latin typeface="Arial Narrow" panose="020B0606020202030204" pitchFamily="34" charset="0"/>
              </a:rPr>
              <a:t>мұндағы Ч – жұмыскерлер саны, адам;</a:t>
            </a:r>
          </a:p>
          <a:p>
            <a:endParaRPr lang="ru-RU" sz="1600" dirty="0">
              <a:solidFill>
                <a:schemeClr val="accent1">
                  <a:lumMod val="50000"/>
                </a:schemeClr>
              </a:solidFill>
              <a:latin typeface="Arial Narrow" panose="020B0606020202030204" pitchFamily="34" charset="0"/>
            </a:endParaRPr>
          </a:p>
          <a:p>
            <a:r>
              <a:rPr lang="kk-KZ" sz="1200" i="1" dirty="0">
                <a:solidFill>
                  <a:schemeClr val="accent1">
                    <a:lumMod val="50000"/>
                  </a:schemeClr>
                </a:solidFill>
                <a:latin typeface="Arial Narrow" panose="020B0606020202030204" pitchFamily="34" charset="0"/>
              </a:rPr>
              <a:t>      Фn – бір жұмыскердің бір жылдағы пайдалы жұмыс уақыты қоры, сағат. Жылдағы жұмыс күндері санының олардың орташа ұзақтығына көбейтіндісі ретінде айқындалады.</a:t>
            </a:r>
          </a:p>
          <a:p>
            <a:endParaRPr lang="ru-RU" sz="1600" dirty="0">
              <a:solidFill>
                <a:schemeClr val="accent1">
                  <a:lumMod val="50000"/>
                </a:schemeClr>
              </a:solidFill>
              <a:latin typeface="Arial Narrow" panose="020B0606020202030204" pitchFamily="34" charset="0"/>
            </a:endParaRPr>
          </a:p>
          <a:p>
            <a:r>
              <a:rPr lang="kk-KZ" sz="1600" dirty="0">
                <a:solidFill>
                  <a:schemeClr val="accent1">
                    <a:lumMod val="50000"/>
                  </a:schemeClr>
                </a:solidFill>
                <a:latin typeface="Arial Narrow" panose="020B0606020202030204" pitchFamily="34" charset="0"/>
              </a:rPr>
              <a:t>      Tн – нормаланатын жұмыстардың жылдық еңбек сыйымдылығы, адам-сағат.</a:t>
            </a:r>
          </a:p>
        </p:txBody>
      </p:sp>
      <p:sp>
        <p:nvSpPr>
          <p:cNvPr id="9" name="Прямоугольник 8">
            <a:extLst>
              <a:ext uri="{FF2B5EF4-FFF2-40B4-BE49-F238E27FC236}">
                <a16:creationId xmlns:a16="http://schemas.microsoft.com/office/drawing/2014/main" id="{6D6F717E-C737-4400-A6E0-54A9C1A9FB23}"/>
              </a:ext>
            </a:extLst>
          </p:cNvPr>
          <p:cNvSpPr/>
          <p:nvPr/>
        </p:nvSpPr>
        <p:spPr>
          <a:xfrm>
            <a:off x="7738513" y="1770220"/>
            <a:ext cx="3266199" cy="923330"/>
          </a:xfrm>
          <a:prstGeom prst="rect">
            <a:avLst/>
          </a:prstGeom>
        </p:spPr>
        <p:txBody>
          <a:bodyPr wrap="square">
            <a:spAutoFit/>
          </a:bodyPr>
          <a:lstStyle/>
          <a:p>
            <a:r>
              <a:rPr lang="kk-KZ" dirty="0">
                <a:solidFill>
                  <a:schemeClr val="accent1">
                    <a:lumMod val="50000"/>
                  </a:schemeClr>
                </a:solidFill>
                <a:latin typeface="Arial Narrow" panose="020B0606020202030204" pitchFamily="34" charset="0"/>
              </a:rPr>
              <a:t>Жұмыскерлер санын есептеу формуласы:</a:t>
            </a:r>
          </a:p>
          <a:p>
            <a:r>
              <a:rPr lang="kk-KZ" dirty="0">
                <a:solidFill>
                  <a:schemeClr val="accent1">
                    <a:lumMod val="50000"/>
                  </a:schemeClr>
                </a:solidFill>
                <a:latin typeface="Arial Narrow" panose="020B0606020202030204" pitchFamily="34" charset="0"/>
              </a:rPr>
              <a:t>Ч=Тн/Фn </a:t>
            </a:r>
            <a:endParaRPr lang="ru-RU" dirty="0">
              <a:solidFill>
                <a:schemeClr val="accent1">
                  <a:lumMod val="50000"/>
                </a:schemeClr>
              </a:solidFill>
              <a:latin typeface="Arial Narrow" panose="020B0606020202030204" pitchFamily="34" charset="0"/>
            </a:endParaRPr>
          </a:p>
          <a:p>
            <a:endParaRPr lang="ru-RU" dirty="0">
              <a:solidFill>
                <a:schemeClr val="accent1">
                  <a:lumMod val="50000"/>
                </a:schemeClr>
              </a:solidFill>
              <a:latin typeface="Arial Narrow" panose="020B0606020202030204" pitchFamily="34" charset="0"/>
            </a:endParaRPr>
          </a:p>
        </p:txBody>
      </p:sp>
      <p:sp>
        <p:nvSpPr>
          <p:cNvPr id="15" name="Прямоугольник 14">
            <a:extLst>
              <a:ext uri="{FF2B5EF4-FFF2-40B4-BE49-F238E27FC236}">
                <a16:creationId xmlns:a16="http://schemas.microsoft.com/office/drawing/2014/main" id="{7B445FBD-2A52-4B5A-899A-719B283C0665}"/>
              </a:ext>
            </a:extLst>
          </p:cNvPr>
          <p:cNvSpPr/>
          <p:nvPr/>
        </p:nvSpPr>
        <p:spPr>
          <a:xfrm>
            <a:off x="7738513" y="1635823"/>
            <a:ext cx="3266199" cy="3317177"/>
          </a:xfrm>
          <a:prstGeom prst="rect">
            <a:avLst/>
          </a:prstGeom>
          <a:noFill/>
          <a:ln w="2222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6" name="Рисунок 5">
            <a:extLst>
              <a:ext uri="{FF2B5EF4-FFF2-40B4-BE49-F238E27FC236}">
                <a16:creationId xmlns:a16="http://schemas.microsoft.com/office/drawing/2014/main" id="{40A15E97-E8B3-D0A6-B58C-6AD1BF36806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6902" y="851825"/>
            <a:ext cx="659500" cy="659500"/>
          </a:xfrm>
          <a:prstGeom prst="rect">
            <a:avLst/>
          </a:prstGeom>
        </p:spPr>
      </p:pic>
      <p:pic>
        <p:nvPicPr>
          <p:cNvPr id="7" name="Рисунок 6">
            <a:extLst>
              <a:ext uri="{FF2B5EF4-FFF2-40B4-BE49-F238E27FC236}">
                <a16:creationId xmlns:a16="http://schemas.microsoft.com/office/drawing/2014/main" id="{EA176D78-8300-15C0-BA45-D652A0ACBFE1}"/>
              </a:ext>
            </a:extLst>
          </p:cNvPr>
          <p:cNvPicPr>
            <a:picLocks noChangeAspect="1"/>
          </p:cNvPicPr>
          <p:nvPr/>
        </p:nvPicPr>
        <p:blipFill>
          <a:blip r:embed="rId5"/>
          <a:stretch>
            <a:fillRect/>
          </a:stretch>
        </p:blipFill>
        <p:spPr>
          <a:xfrm>
            <a:off x="11176706" y="50696"/>
            <a:ext cx="1015294" cy="883895"/>
          </a:xfrm>
          <a:prstGeom prst="rect">
            <a:avLst/>
          </a:prstGeom>
        </p:spPr>
      </p:pic>
    </p:spTree>
    <p:custDataLst>
      <p:tags r:id="rId1"/>
    </p:custDataLst>
    <p:extLst>
      <p:ext uri="{BB962C8B-B14F-4D97-AF65-F5344CB8AC3E}">
        <p14:creationId xmlns:p14="http://schemas.microsoft.com/office/powerpoint/2010/main" val="38977115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Прямоугольник 10">
            <a:extLst>
              <a:ext uri="{FF2B5EF4-FFF2-40B4-BE49-F238E27FC236}">
                <a16:creationId xmlns:a16="http://schemas.microsoft.com/office/drawing/2014/main" id="{EB1AAAB3-E03D-406B-81E7-6B80E94328DD}"/>
              </a:ext>
            </a:extLst>
          </p:cNvPr>
          <p:cNvSpPr/>
          <p:nvPr/>
        </p:nvSpPr>
        <p:spPr>
          <a:xfrm>
            <a:off x="226189" y="1592878"/>
            <a:ext cx="6280828" cy="4494580"/>
          </a:xfrm>
          <a:prstGeom prst="rect">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Прямоугольник 1">
            <a:extLst>
              <a:ext uri="{FF2B5EF4-FFF2-40B4-BE49-F238E27FC236}">
                <a16:creationId xmlns:a16="http://schemas.microsoft.com/office/drawing/2014/main" id="{F12C3FC7-E78E-40C1-ABD5-601848273C1C}"/>
              </a:ext>
            </a:extLst>
          </p:cNvPr>
          <p:cNvSpPr/>
          <p:nvPr/>
        </p:nvSpPr>
        <p:spPr>
          <a:xfrm>
            <a:off x="879340" y="770542"/>
            <a:ext cx="11093988" cy="369332"/>
          </a:xfrm>
          <a:prstGeom prst="rect">
            <a:avLst/>
          </a:prstGeom>
        </p:spPr>
        <p:txBody>
          <a:bodyPr wrap="square">
            <a:spAutoFit/>
          </a:bodyPr>
          <a:lstStyle/>
          <a:p>
            <a:r>
              <a:rPr lang="kk-KZ" b="1" dirty="0">
                <a:latin typeface="Arial Narrow" panose="020B0606020202030204" pitchFamily="34" charset="0"/>
              </a:rPr>
              <a:t>Жұмыскерлерді еңбек қауіпсіздігі және еңбекті қорғау саласында оқыту және білімін тексеру</a:t>
            </a:r>
          </a:p>
        </p:txBody>
      </p:sp>
      <p:sp>
        <p:nvSpPr>
          <p:cNvPr id="6" name="Прямоугольник 5">
            <a:extLst>
              <a:ext uri="{FF2B5EF4-FFF2-40B4-BE49-F238E27FC236}">
                <a16:creationId xmlns:a16="http://schemas.microsoft.com/office/drawing/2014/main" id="{3DC96715-E563-49C3-8BAB-DF6596BC38C1}"/>
              </a:ext>
            </a:extLst>
          </p:cNvPr>
          <p:cNvSpPr/>
          <p:nvPr/>
        </p:nvSpPr>
        <p:spPr>
          <a:xfrm>
            <a:off x="226189" y="1832421"/>
            <a:ext cx="6096000" cy="646331"/>
          </a:xfrm>
          <a:prstGeom prst="rect">
            <a:avLst/>
          </a:prstGeom>
        </p:spPr>
        <p:txBody>
          <a:bodyPr>
            <a:spAutoFit/>
          </a:bodyPr>
          <a:lstStyle/>
          <a:p>
            <a:pPr algn="just"/>
            <a:r>
              <a:rPr lang="kk-KZ" dirty="0">
                <a:solidFill>
                  <a:srgbClr val="000000"/>
                </a:solidFill>
                <a:latin typeface="Arial Narrow" panose="020B0606020202030204" pitchFamily="34" charset="0"/>
              </a:rPr>
              <a:t>Жұмыскерлер оқытудан және білімін тексеруден жылына кемінде бір рет өтеді.</a:t>
            </a:r>
            <a:endParaRPr lang="ru-RU" u="sng" dirty="0">
              <a:latin typeface="Arial Narrow" panose="020B0606020202030204" pitchFamily="34" charset="0"/>
            </a:endParaRPr>
          </a:p>
        </p:txBody>
      </p:sp>
      <p:sp>
        <p:nvSpPr>
          <p:cNvPr id="10" name="Прямоугольник 9">
            <a:extLst>
              <a:ext uri="{FF2B5EF4-FFF2-40B4-BE49-F238E27FC236}">
                <a16:creationId xmlns:a16="http://schemas.microsoft.com/office/drawing/2014/main" id="{C7D5B4E3-D43B-42F4-9371-28DA8C104DFF}"/>
              </a:ext>
            </a:extLst>
          </p:cNvPr>
          <p:cNvSpPr/>
          <p:nvPr/>
        </p:nvSpPr>
        <p:spPr>
          <a:xfrm>
            <a:off x="226189" y="4062652"/>
            <a:ext cx="6096000" cy="923330"/>
          </a:xfrm>
          <a:prstGeom prst="rect">
            <a:avLst/>
          </a:prstGeom>
        </p:spPr>
        <p:txBody>
          <a:bodyPr>
            <a:spAutoFit/>
          </a:bodyPr>
          <a:lstStyle/>
          <a:p>
            <a:pPr algn="just"/>
            <a:r>
              <a:rPr lang="kk-KZ" dirty="0">
                <a:solidFill>
                  <a:srgbClr val="000000"/>
                </a:solidFill>
                <a:latin typeface="Arial Narrow" panose="020B0606020202030204" pitchFamily="34" charset="0"/>
              </a:rPr>
              <a:t>Еңбек қауіпсіздігі және еңбекті қорғау мәселелері бойынша білімді тексеруді жұмыс берушінің актісімен құрылатын, құрамы кемінде үш адамнан тұратын емтихан комиссиясы жүргізеді.</a:t>
            </a:r>
            <a:endParaRPr lang="ru-RU" u="sng" dirty="0">
              <a:latin typeface="Arial Narrow" panose="020B0606020202030204" pitchFamily="34" charset="0"/>
            </a:endParaRPr>
          </a:p>
        </p:txBody>
      </p:sp>
      <p:sp>
        <p:nvSpPr>
          <p:cNvPr id="13" name="Прямоугольник 12">
            <a:extLst>
              <a:ext uri="{FF2B5EF4-FFF2-40B4-BE49-F238E27FC236}">
                <a16:creationId xmlns:a16="http://schemas.microsoft.com/office/drawing/2014/main" id="{DA226C30-B935-4443-8217-134BF25E4CA8}"/>
              </a:ext>
            </a:extLst>
          </p:cNvPr>
          <p:cNvSpPr/>
          <p:nvPr/>
        </p:nvSpPr>
        <p:spPr>
          <a:xfrm>
            <a:off x="226189" y="5075167"/>
            <a:ext cx="6096000" cy="923330"/>
          </a:xfrm>
          <a:prstGeom prst="rect">
            <a:avLst/>
          </a:prstGeom>
        </p:spPr>
        <p:txBody>
          <a:bodyPr>
            <a:spAutoFit/>
          </a:bodyPr>
          <a:lstStyle/>
          <a:p>
            <a:pPr algn="just"/>
            <a:r>
              <a:rPr lang="kk-KZ" dirty="0">
                <a:solidFill>
                  <a:srgbClr val="000000"/>
                </a:solidFill>
                <a:latin typeface="Arial Narrow" panose="020B0606020202030204" pitchFamily="34" charset="0"/>
              </a:rPr>
              <a:t>Білімін тексеруден сәтті өткен жұмыскерге еңбек қауіпсіздігі және еңбекті қорғау жөніндегі қағидалар, нормалар мен нұсқаулықтар бойынша білімін тексеру куәлігі беріледі.</a:t>
            </a:r>
            <a:endParaRPr lang="ru-RU" dirty="0">
              <a:latin typeface="Arial Narrow" panose="020B0606020202030204" pitchFamily="34" charset="0"/>
            </a:endParaRPr>
          </a:p>
        </p:txBody>
      </p:sp>
      <p:pic>
        <p:nvPicPr>
          <p:cNvPr id="14" name="Рисунок 13">
            <a:extLst>
              <a:ext uri="{FF2B5EF4-FFF2-40B4-BE49-F238E27FC236}">
                <a16:creationId xmlns:a16="http://schemas.microsoft.com/office/drawing/2014/main" id="{6957A0D5-2DDA-47F7-880A-19F87A37AAE4}"/>
              </a:ext>
            </a:extLst>
          </p:cNvPr>
          <p:cNvPicPr>
            <a:picLocks noChangeAspect="1"/>
          </p:cNvPicPr>
          <p:nvPr/>
        </p:nvPicPr>
        <p:blipFill>
          <a:blip r:embed="rId3"/>
          <a:stretch>
            <a:fillRect/>
          </a:stretch>
        </p:blipFill>
        <p:spPr>
          <a:xfrm>
            <a:off x="6691228" y="1592877"/>
            <a:ext cx="5130653" cy="4494581"/>
          </a:xfrm>
          <a:prstGeom prst="rect">
            <a:avLst/>
          </a:prstGeom>
        </p:spPr>
      </p:pic>
      <p:sp>
        <p:nvSpPr>
          <p:cNvPr id="16" name="Google Shape;121;p3">
            <a:extLst>
              <a:ext uri="{FF2B5EF4-FFF2-40B4-BE49-F238E27FC236}">
                <a16:creationId xmlns:a16="http://schemas.microsoft.com/office/drawing/2014/main" id="{5758524A-236C-4019-9CDF-E5852582A46F}"/>
              </a:ext>
            </a:extLst>
          </p:cNvPr>
          <p:cNvSpPr/>
          <p:nvPr/>
        </p:nvSpPr>
        <p:spPr>
          <a:xfrm>
            <a:off x="95838" y="60332"/>
            <a:ext cx="1973107" cy="529533"/>
          </a:xfrm>
          <a:prstGeom prst="roundRect">
            <a:avLst>
              <a:gd name="adj" fmla="val 50000"/>
            </a:avLst>
          </a:prstGeom>
          <a:gradFill>
            <a:gsLst>
              <a:gs pos="0">
                <a:schemeClr val="dk2"/>
              </a:gs>
              <a:gs pos="100000">
                <a:srgbClr val="2AB0EF"/>
              </a:gs>
            </a:gsLst>
            <a:lin ang="27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Narrow" panose="020B0606020202030204" pitchFamily="34" charset="0"/>
              <a:ea typeface="Arial"/>
              <a:cs typeface="Arial"/>
              <a:sym typeface="Arial"/>
            </a:endParaRPr>
          </a:p>
        </p:txBody>
      </p:sp>
      <p:sp>
        <p:nvSpPr>
          <p:cNvPr id="17" name="Прямоугольник 16">
            <a:extLst>
              <a:ext uri="{FF2B5EF4-FFF2-40B4-BE49-F238E27FC236}">
                <a16:creationId xmlns:a16="http://schemas.microsoft.com/office/drawing/2014/main" id="{724CBB3A-42C1-4520-8F8D-482AD9817018}"/>
              </a:ext>
            </a:extLst>
          </p:cNvPr>
          <p:cNvSpPr/>
          <p:nvPr/>
        </p:nvSpPr>
        <p:spPr>
          <a:xfrm>
            <a:off x="2419927" y="169479"/>
            <a:ext cx="7499927" cy="646331"/>
          </a:xfrm>
          <a:prstGeom prst="rect">
            <a:avLst/>
          </a:prstGeom>
        </p:spPr>
        <p:txBody>
          <a:bodyPr wrap="square">
            <a:spAutoFit/>
          </a:bodyPr>
          <a:lstStyle/>
          <a:p>
            <a:pPr algn="ctr">
              <a:spcAft>
                <a:spcPts val="0"/>
              </a:spcAft>
            </a:pPr>
            <a:r>
              <a:rPr lang="kk-KZ" sz="1600" b="1" dirty="0">
                <a:solidFill>
                  <a:srgbClr val="547094"/>
                </a:solidFill>
                <a:latin typeface=" arial narrow"/>
                <a:cs typeface="Arial" panose="020B0604020202020204" pitchFamily="34" charset="0"/>
              </a:rPr>
              <a:t>Еңбек қауіпсіздігі және еңбекті қорғау мәселелері бойынша кәсіби құзыреттерді дамыту</a:t>
            </a:r>
          </a:p>
          <a:p>
            <a:pPr algn="ctr">
              <a:spcAft>
                <a:spcPts val="0"/>
              </a:spcAft>
            </a:pPr>
            <a:endParaRPr lang="ru-RU" sz="2000" b="1" dirty="0">
              <a:solidFill>
                <a:srgbClr val="547094"/>
              </a:solidFill>
              <a:latin typeface=" arial narrow"/>
              <a:cs typeface="Arial" panose="020B0604020202020204" pitchFamily="34" charset="0"/>
            </a:endParaRPr>
          </a:p>
        </p:txBody>
      </p:sp>
      <p:cxnSp>
        <p:nvCxnSpPr>
          <p:cNvPr id="19" name="Google Shape;123;p3">
            <a:extLst>
              <a:ext uri="{FF2B5EF4-FFF2-40B4-BE49-F238E27FC236}">
                <a16:creationId xmlns:a16="http://schemas.microsoft.com/office/drawing/2014/main" id="{5A372524-B867-4DFA-BA0F-057D59B53A2C}"/>
              </a:ext>
            </a:extLst>
          </p:cNvPr>
          <p:cNvCxnSpPr>
            <a:cxnSpLocks/>
          </p:cNvCxnSpPr>
          <p:nvPr/>
        </p:nvCxnSpPr>
        <p:spPr>
          <a:xfrm>
            <a:off x="0" y="642116"/>
            <a:ext cx="12192000" cy="1"/>
          </a:xfrm>
          <a:prstGeom prst="straightConnector1">
            <a:avLst/>
          </a:prstGeom>
          <a:noFill/>
          <a:ln w="28575" cap="flat" cmpd="sng">
            <a:solidFill>
              <a:srgbClr val="2AB0EF"/>
            </a:solidFill>
            <a:prstDash val="solid"/>
            <a:round/>
            <a:headEnd type="none" w="sm" len="sm"/>
            <a:tailEnd type="none" w="sm" len="sm"/>
          </a:ln>
        </p:spPr>
      </p:cxnSp>
      <p:sp>
        <p:nvSpPr>
          <p:cNvPr id="20" name="TextBox 19">
            <a:extLst>
              <a:ext uri="{FF2B5EF4-FFF2-40B4-BE49-F238E27FC236}">
                <a16:creationId xmlns:a16="http://schemas.microsoft.com/office/drawing/2014/main" id="{DB6EDD4D-B9F2-441B-8307-C7D45D6D7B6D}"/>
              </a:ext>
            </a:extLst>
          </p:cNvPr>
          <p:cNvSpPr txBox="1"/>
          <p:nvPr/>
        </p:nvSpPr>
        <p:spPr>
          <a:xfrm>
            <a:off x="378931" y="66645"/>
            <a:ext cx="2244197" cy="523220"/>
          </a:xfrm>
          <a:prstGeom prst="rect">
            <a:avLst/>
          </a:prstGeom>
          <a:noFill/>
        </p:spPr>
        <p:txBody>
          <a:bodyPr wrap="square" rtlCol="0">
            <a:spAutoFit/>
          </a:bodyPr>
          <a:lstStyle/>
          <a:p>
            <a:r>
              <a:rPr lang="en-US" sz="1400" dirty="0">
                <a:solidFill>
                  <a:schemeClr val="bg1"/>
                </a:solidFill>
              </a:rPr>
              <a:t>HEALTH SAFETY ENVIRONMENT</a:t>
            </a:r>
            <a:endParaRPr lang="ru-RU" sz="1400" dirty="0">
              <a:solidFill>
                <a:schemeClr val="bg1"/>
              </a:solidFill>
            </a:endParaRPr>
          </a:p>
        </p:txBody>
      </p:sp>
      <p:sp>
        <p:nvSpPr>
          <p:cNvPr id="3" name="Прямоугольник 2">
            <a:extLst>
              <a:ext uri="{FF2B5EF4-FFF2-40B4-BE49-F238E27FC236}">
                <a16:creationId xmlns:a16="http://schemas.microsoft.com/office/drawing/2014/main" id="{E93E989C-C90B-479A-A176-4464552FF99B}"/>
              </a:ext>
            </a:extLst>
          </p:cNvPr>
          <p:cNvSpPr/>
          <p:nvPr/>
        </p:nvSpPr>
        <p:spPr>
          <a:xfrm>
            <a:off x="226189" y="2448398"/>
            <a:ext cx="6096000" cy="646331"/>
          </a:xfrm>
          <a:prstGeom prst="rect">
            <a:avLst/>
          </a:prstGeom>
        </p:spPr>
        <p:txBody>
          <a:bodyPr>
            <a:spAutoFit/>
          </a:bodyPr>
          <a:lstStyle/>
          <a:p>
            <a:r>
              <a:rPr lang="kk-KZ" dirty="0">
                <a:solidFill>
                  <a:srgbClr val="000000"/>
                </a:solidFill>
                <a:latin typeface="Arial Narrow" panose="020B0606020202030204" pitchFamily="34" charset="0"/>
              </a:rPr>
              <a:t>Еңбек шартын жасасқаннан немесе басқа жұмысқа ауысқаннан кейін бір айдан кешіктірмей.</a:t>
            </a:r>
          </a:p>
        </p:txBody>
      </p:sp>
      <p:sp>
        <p:nvSpPr>
          <p:cNvPr id="4" name="Прямоугольник 3">
            <a:extLst>
              <a:ext uri="{FF2B5EF4-FFF2-40B4-BE49-F238E27FC236}">
                <a16:creationId xmlns:a16="http://schemas.microsoft.com/office/drawing/2014/main" id="{1DF13CA0-AFB3-4641-BC12-86DD9B8A1F40}"/>
              </a:ext>
            </a:extLst>
          </p:cNvPr>
          <p:cNvSpPr/>
          <p:nvPr/>
        </p:nvSpPr>
        <p:spPr>
          <a:xfrm>
            <a:off x="226189" y="3268072"/>
            <a:ext cx="6096000" cy="646331"/>
          </a:xfrm>
          <a:prstGeom prst="rect">
            <a:avLst/>
          </a:prstGeom>
        </p:spPr>
        <p:txBody>
          <a:bodyPr>
            <a:spAutoFit/>
          </a:bodyPr>
          <a:lstStyle/>
          <a:p>
            <a:r>
              <a:rPr lang="kk-KZ" dirty="0">
                <a:solidFill>
                  <a:srgbClr val="000000"/>
                </a:solidFill>
                <a:latin typeface="Arial Narrow" panose="020B0606020202030204" pitchFamily="34" charset="0"/>
              </a:rPr>
              <a:t>Білімі тексерілуге тиіс жұмыскерлерді жұмыс беруші басталғанға дейін кемінде бір ай бұрын ескертеді.</a:t>
            </a:r>
          </a:p>
        </p:txBody>
      </p:sp>
      <p:pic>
        <p:nvPicPr>
          <p:cNvPr id="5" name="Рисунок 4">
            <a:extLst>
              <a:ext uri="{FF2B5EF4-FFF2-40B4-BE49-F238E27FC236}">
                <a16:creationId xmlns:a16="http://schemas.microsoft.com/office/drawing/2014/main" id="{2B758B45-6321-DB29-4987-0A72EDB7D87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26804" y="770542"/>
            <a:ext cx="659500" cy="659500"/>
          </a:xfrm>
          <a:prstGeom prst="rect">
            <a:avLst/>
          </a:prstGeom>
        </p:spPr>
      </p:pic>
      <p:pic>
        <p:nvPicPr>
          <p:cNvPr id="7" name="Рисунок 6">
            <a:extLst>
              <a:ext uri="{FF2B5EF4-FFF2-40B4-BE49-F238E27FC236}">
                <a16:creationId xmlns:a16="http://schemas.microsoft.com/office/drawing/2014/main" id="{FD7CD6E1-60D5-221A-81CA-3F01F75946A4}"/>
              </a:ext>
            </a:extLst>
          </p:cNvPr>
          <p:cNvPicPr>
            <a:picLocks noChangeAspect="1"/>
          </p:cNvPicPr>
          <p:nvPr/>
        </p:nvPicPr>
        <p:blipFill>
          <a:blip r:embed="rId5"/>
          <a:stretch>
            <a:fillRect/>
          </a:stretch>
        </p:blipFill>
        <p:spPr>
          <a:xfrm>
            <a:off x="11176706" y="50696"/>
            <a:ext cx="1015294" cy="883895"/>
          </a:xfrm>
          <a:prstGeom prst="rect">
            <a:avLst/>
          </a:prstGeom>
        </p:spPr>
      </p:pic>
    </p:spTree>
    <p:custDataLst>
      <p:tags r:id="rId1"/>
    </p:custDataLst>
    <p:extLst>
      <p:ext uri="{BB962C8B-B14F-4D97-AF65-F5344CB8AC3E}">
        <p14:creationId xmlns:p14="http://schemas.microsoft.com/office/powerpoint/2010/main" val="2815930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1A9EED-D484-0DEC-3116-83F2001848F0}"/>
            </a:ext>
          </a:extLst>
        </p:cNvPr>
        <p:cNvGrpSpPr/>
        <p:nvPr/>
      </p:nvGrpSpPr>
      <p:grpSpPr>
        <a:xfrm>
          <a:off x="0" y="0"/>
          <a:ext cx="0" cy="0"/>
          <a:chOff x="0" y="0"/>
          <a:chExt cx="0" cy="0"/>
        </a:xfrm>
      </p:grpSpPr>
      <p:sp>
        <p:nvSpPr>
          <p:cNvPr id="11" name="Прямоугольник 10">
            <a:extLst>
              <a:ext uri="{FF2B5EF4-FFF2-40B4-BE49-F238E27FC236}">
                <a16:creationId xmlns:a16="http://schemas.microsoft.com/office/drawing/2014/main" id="{723CE585-A2CB-A4A4-11D1-FA0B35033371}"/>
              </a:ext>
            </a:extLst>
          </p:cNvPr>
          <p:cNvSpPr/>
          <p:nvPr/>
        </p:nvSpPr>
        <p:spPr>
          <a:xfrm>
            <a:off x="226189" y="1592878"/>
            <a:ext cx="6280828" cy="4494580"/>
          </a:xfrm>
          <a:prstGeom prst="rect">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Прямоугольник 1">
            <a:extLst>
              <a:ext uri="{FF2B5EF4-FFF2-40B4-BE49-F238E27FC236}">
                <a16:creationId xmlns:a16="http://schemas.microsoft.com/office/drawing/2014/main" id="{E4400CA9-ECF1-E321-684C-8C302A2DE3D0}"/>
              </a:ext>
            </a:extLst>
          </p:cNvPr>
          <p:cNvSpPr/>
          <p:nvPr/>
        </p:nvSpPr>
        <p:spPr>
          <a:xfrm>
            <a:off x="879340" y="770542"/>
            <a:ext cx="11093988" cy="369332"/>
          </a:xfrm>
          <a:prstGeom prst="rect">
            <a:avLst/>
          </a:prstGeom>
        </p:spPr>
        <p:txBody>
          <a:bodyPr wrap="square">
            <a:spAutoFit/>
          </a:bodyPr>
          <a:lstStyle/>
          <a:p>
            <a:r>
              <a:rPr lang="kk-KZ" b="1" dirty="0">
                <a:latin typeface="Arial Narrow" panose="020B0606020202030204" pitchFamily="34" charset="0"/>
              </a:rPr>
              <a:t>Жұмыскерлерді еңбек қауіпсіздігі және еңбекті қорғау саласында оқыту және білімін тексеру</a:t>
            </a:r>
          </a:p>
        </p:txBody>
      </p:sp>
      <p:pic>
        <p:nvPicPr>
          <p:cNvPr id="14" name="Рисунок 13">
            <a:extLst>
              <a:ext uri="{FF2B5EF4-FFF2-40B4-BE49-F238E27FC236}">
                <a16:creationId xmlns:a16="http://schemas.microsoft.com/office/drawing/2014/main" id="{EBB86D08-270D-FAD6-173E-88CF75139E5E}"/>
              </a:ext>
            </a:extLst>
          </p:cNvPr>
          <p:cNvPicPr>
            <a:picLocks noChangeAspect="1"/>
          </p:cNvPicPr>
          <p:nvPr/>
        </p:nvPicPr>
        <p:blipFill>
          <a:blip r:embed="rId3"/>
          <a:stretch>
            <a:fillRect/>
          </a:stretch>
        </p:blipFill>
        <p:spPr>
          <a:xfrm>
            <a:off x="6691228" y="1592877"/>
            <a:ext cx="5130653" cy="4494581"/>
          </a:xfrm>
          <a:prstGeom prst="rect">
            <a:avLst/>
          </a:prstGeom>
        </p:spPr>
      </p:pic>
      <p:sp>
        <p:nvSpPr>
          <p:cNvPr id="16" name="Google Shape;121;p3">
            <a:extLst>
              <a:ext uri="{FF2B5EF4-FFF2-40B4-BE49-F238E27FC236}">
                <a16:creationId xmlns:a16="http://schemas.microsoft.com/office/drawing/2014/main" id="{7DFD755A-DC7D-7354-8A2F-8E2ADB8D1B60}"/>
              </a:ext>
            </a:extLst>
          </p:cNvPr>
          <p:cNvSpPr/>
          <p:nvPr/>
        </p:nvSpPr>
        <p:spPr>
          <a:xfrm>
            <a:off x="95838" y="60332"/>
            <a:ext cx="1973107" cy="529533"/>
          </a:xfrm>
          <a:prstGeom prst="roundRect">
            <a:avLst>
              <a:gd name="adj" fmla="val 50000"/>
            </a:avLst>
          </a:prstGeom>
          <a:gradFill>
            <a:gsLst>
              <a:gs pos="0">
                <a:schemeClr val="dk2"/>
              </a:gs>
              <a:gs pos="100000">
                <a:srgbClr val="2AB0EF"/>
              </a:gs>
            </a:gsLst>
            <a:lin ang="27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Narrow" panose="020B0606020202030204" pitchFamily="34" charset="0"/>
              <a:ea typeface="Arial"/>
              <a:cs typeface="Arial"/>
              <a:sym typeface="Arial"/>
            </a:endParaRPr>
          </a:p>
        </p:txBody>
      </p:sp>
      <p:sp>
        <p:nvSpPr>
          <p:cNvPr id="17" name="Прямоугольник 16">
            <a:extLst>
              <a:ext uri="{FF2B5EF4-FFF2-40B4-BE49-F238E27FC236}">
                <a16:creationId xmlns:a16="http://schemas.microsoft.com/office/drawing/2014/main" id="{272B1D8B-1802-FD5F-1E2C-A44A1EA9233A}"/>
              </a:ext>
            </a:extLst>
          </p:cNvPr>
          <p:cNvSpPr/>
          <p:nvPr/>
        </p:nvSpPr>
        <p:spPr>
          <a:xfrm>
            <a:off x="2419927" y="169479"/>
            <a:ext cx="7499927" cy="646331"/>
          </a:xfrm>
          <a:prstGeom prst="rect">
            <a:avLst/>
          </a:prstGeom>
        </p:spPr>
        <p:txBody>
          <a:bodyPr wrap="square">
            <a:spAutoFit/>
          </a:bodyPr>
          <a:lstStyle/>
          <a:p>
            <a:pPr algn="ctr">
              <a:spcAft>
                <a:spcPts val="0"/>
              </a:spcAft>
            </a:pPr>
            <a:r>
              <a:rPr lang="kk-KZ" sz="1600" b="1" dirty="0">
                <a:solidFill>
                  <a:srgbClr val="547094"/>
                </a:solidFill>
                <a:latin typeface=" arial narrow"/>
                <a:cs typeface="Arial" panose="020B0604020202020204" pitchFamily="34" charset="0"/>
              </a:rPr>
              <a:t>Еңбек қауіпсіздігі және еңбекті қорғау мәселелері бойынша кәсіби құзыреттерді дамыту</a:t>
            </a:r>
          </a:p>
          <a:p>
            <a:pPr algn="ctr">
              <a:spcAft>
                <a:spcPts val="0"/>
              </a:spcAft>
            </a:pPr>
            <a:endParaRPr lang="ru-RU" sz="2000" b="1" dirty="0">
              <a:solidFill>
                <a:srgbClr val="547094"/>
              </a:solidFill>
              <a:latin typeface=" arial narrow"/>
              <a:cs typeface="Arial" panose="020B0604020202020204" pitchFamily="34" charset="0"/>
            </a:endParaRPr>
          </a:p>
        </p:txBody>
      </p:sp>
      <p:cxnSp>
        <p:nvCxnSpPr>
          <p:cNvPr id="19" name="Google Shape;123;p3">
            <a:extLst>
              <a:ext uri="{FF2B5EF4-FFF2-40B4-BE49-F238E27FC236}">
                <a16:creationId xmlns:a16="http://schemas.microsoft.com/office/drawing/2014/main" id="{27296E51-5FAC-2B8B-8D7F-6746627278F6}"/>
              </a:ext>
            </a:extLst>
          </p:cNvPr>
          <p:cNvCxnSpPr>
            <a:cxnSpLocks/>
          </p:cNvCxnSpPr>
          <p:nvPr/>
        </p:nvCxnSpPr>
        <p:spPr>
          <a:xfrm>
            <a:off x="0" y="642116"/>
            <a:ext cx="12192000" cy="1"/>
          </a:xfrm>
          <a:prstGeom prst="straightConnector1">
            <a:avLst/>
          </a:prstGeom>
          <a:noFill/>
          <a:ln w="28575" cap="flat" cmpd="sng">
            <a:solidFill>
              <a:srgbClr val="2AB0EF"/>
            </a:solidFill>
            <a:prstDash val="solid"/>
            <a:round/>
            <a:headEnd type="none" w="sm" len="sm"/>
            <a:tailEnd type="none" w="sm" len="sm"/>
          </a:ln>
        </p:spPr>
      </p:cxnSp>
      <p:sp>
        <p:nvSpPr>
          <p:cNvPr id="20" name="TextBox 19">
            <a:extLst>
              <a:ext uri="{FF2B5EF4-FFF2-40B4-BE49-F238E27FC236}">
                <a16:creationId xmlns:a16="http://schemas.microsoft.com/office/drawing/2014/main" id="{0647D637-2A3C-7E36-40C1-75D38E732BFC}"/>
              </a:ext>
            </a:extLst>
          </p:cNvPr>
          <p:cNvSpPr txBox="1"/>
          <p:nvPr/>
        </p:nvSpPr>
        <p:spPr>
          <a:xfrm>
            <a:off x="378931" y="66645"/>
            <a:ext cx="2244197" cy="523220"/>
          </a:xfrm>
          <a:prstGeom prst="rect">
            <a:avLst/>
          </a:prstGeom>
          <a:noFill/>
        </p:spPr>
        <p:txBody>
          <a:bodyPr wrap="square" rtlCol="0">
            <a:spAutoFit/>
          </a:bodyPr>
          <a:lstStyle/>
          <a:p>
            <a:r>
              <a:rPr lang="en-US" sz="1400" dirty="0">
                <a:solidFill>
                  <a:schemeClr val="bg1"/>
                </a:solidFill>
              </a:rPr>
              <a:t>HEALTH SAFETY ENVIRONMENT</a:t>
            </a:r>
            <a:endParaRPr lang="ru-RU" sz="1400" dirty="0">
              <a:solidFill>
                <a:schemeClr val="bg1"/>
              </a:solidFill>
            </a:endParaRPr>
          </a:p>
        </p:txBody>
      </p:sp>
      <p:pic>
        <p:nvPicPr>
          <p:cNvPr id="5" name="Рисунок 4">
            <a:extLst>
              <a:ext uri="{FF2B5EF4-FFF2-40B4-BE49-F238E27FC236}">
                <a16:creationId xmlns:a16="http://schemas.microsoft.com/office/drawing/2014/main" id="{D5FBB2F6-6538-820C-F33B-D622998BE2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26804" y="770542"/>
            <a:ext cx="659500" cy="659500"/>
          </a:xfrm>
          <a:prstGeom prst="rect">
            <a:avLst/>
          </a:prstGeom>
        </p:spPr>
      </p:pic>
      <p:pic>
        <p:nvPicPr>
          <p:cNvPr id="7" name="Рисунок 6">
            <a:extLst>
              <a:ext uri="{FF2B5EF4-FFF2-40B4-BE49-F238E27FC236}">
                <a16:creationId xmlns:a16="http://schemas.microsoft.com/office/drawing/2014/main" id="{92D373CC-1CB4-E92F-1354-D2F36978D5AB}"/>
              </a:ext>
            </a:extLst>
          </p:cNvPr>
          <p:cNvPicPr>
            <a:picLocks noChangeAspect="1"/>
          </p:cNvPicPr>
          <p:nvPr/>
        </p:nvPicPr>
        <p:blipFill>
          <a:blip r:embed="rId5"/>
          <a:stretch>
            <a:fillRect/>
          </a:stretch>
        </p:blipFill>
        <p:spPr>
          <a:xfrm>
            <a:off x="11176706" y="50696"/>
            <a:ext cx="1015294" cy="883895"/>
          </a:xfrm>
          <a:prstGeom prst="rect">
            <a:avLst/>
          </a:prstGeom>
        </p:spPr>
      </p:pic>
      <p:sp>
        <p:nvSpPr>
          <p:cNvPr id="8" name="TextBox 7">
            <a:extLst>
              <a:ext uri="{FF2B5EF4-FFF2-40B4-BE49-F238E27FC236}">
                <a16:creationId xmlns:a16="http://schemas.microsoft.com/office/drawing/2014/main" id="{0E78885F-6B8F-4BFC-FFB5-0A8262E91A94}"/>
              </a:ext>
            </a:extLst>
          </p:cNvPr>
          <p:cNvSpPr txBox="1"/>
          <p:nvPr/>
        </p:nvSpPr>
        <p:spPr>
          <a:xfrm>
            <a:off x="370119" y="1870368"/>
            <a:ext cx="5989898" cy="1754326"/>
          </a:xfrm>
          <a:prstGeom prst="rect">
            <a:avLst/>
          </a:prstGeom>
          <a:noFill/>
        </p:spPr>
        <p:txBody>
          <a:bodyPr wrap="square">
            <a:spAutoFit/>
          </a:bodyPr>
          <a:lstStyle/>
          <a:p>
            <a:r>
              <a:rPr lang="kk-KZ" dirty="0">
                <a:solidFill>
                  <a:srgbClr val="000000"/>
                </a:solidFill>
                <a:latin typeface="Arial Narrow" panose="020B0606020202030204" pitchFamily="34" charset="0"/>
              </a:rPr>
              <a:t>Ұйым жұмыскерлерінің тізімін, оқыту жүргізілетін жұмыстар мен кәсіптердің тізбесін, сондай-ақ оқытудың тәртібі мен нысанын жұмыс беруші кәсіптің сипатына, жұмыс түріне, өндіріс ерекшелігіне және еңбек жағдайларына қарай жұмыскерлер өкілдерімен (бар болса) келісім бойынша белгілейді.</a:t>
            </a:r>
            <a:endParaRPr lang="ru-KZ" dirty="0">
              <a:solidFill>
                <a:srgbClr val="000000"/>
              </a:solidFill>
              <a:latin typeface="Arial Narrow" panose="020B0606020202030204" pitchFamily="34" charset="0"/>
            </a:endParaRPr>
          </a:p>
        </p:txBody>
      </p:sp>
    </p:spTree>
    <p:custDataLst>
      <p:tags r:id="rId1"/>
    </p:custDataLst>
    <p:extLst>
      <p:ext uri="{BB962C8B-B14F-4D97-AF65-F5344CB8AC3E}">
        <p14:creationId xmlns:p14="http://schemas.microsoft.com/office/powerpoint/2010/main" val="3551924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Прямоугольник 10">
            <a:extLst>
              <a:ext uri="{FF2B5EF4-FFF2-40B4-BE49-F238E27FC236}">
                <a16:creationId xmlns:a16="http://schemas.microsoft.com/office/drawing/2014/main" id="{EB1AAAB3-E03D-406B-81E7-6B80E94328DD}"/>
              </a:ext>
            </a:extLst>
          </p:cNvPr>
          <p:cNvSpPr/>
          <p:nvPr/>
        </p:nvSpPr>
        <p:spPr>
          <a:xfrm>
            <a:off x="251947" y="1645391"/>
            <a:ext cx="6280828" cy="4947341"/>
          </a:xfrm>
          <a:prstGeom prst="rect">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128" name="Picture 8">
            <a:extLst>
              <a:ext uri="{FF2B5EF4-FFF2-40B4-BE49-F238E27FC236}">
                <a16:creationId xmlns:a16="http://schemas.microsoft.com/office/drawing/2014/main" id="{98BCF399-04C8-4B91-807E-9161C06BEB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99015" y="1669217"/>
            <a:ext cx="5177297" cy="4923515"/>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a:extLst>
              <a:ext uri="{FF2B5EF4-FFF2-40B4-BE49-F238E27FC236}">
                <a16:creationId xmlns:a16="http://schemas.microsoft.com/office/drawing/2014/main" id="{2A0E93AA-8221-4129-B1E2-8043DD1CA7A5}"/>
              </a:ext>
            </a:extLst>
          </p:cNvPr>
          <p:cNvSpPr/>
          <p:nvPr/>
        </p:nvSpPr>
        <p:spPr>
          <a:xfrm>
            <a:off x="95838" y="951639"/>
            <a:ext cx="10908817" cy="369332"/>
          </a:xfrm>
          <a:prstGeom prst="rect">
            <a:avLst/>
          </a:prstGeom>
        </p:spPr>
        <p:txBody>
          <a:bodyPr wrap="square">
            <a:spAutoFit/>
          </a:bodyPr>
          <a:lstStyle/>
          <a:p>
            <a:pPr fontAlgn="base"/>
            <a:r>
              <a:rPr lang="kk-KZ" b="1" dirty="0">
                <a:solidFill>
                  <a:srgbClr val="1E1E1E"/>
                </a:solidFill>
                <a:latin typeface="Arial Narrow" panose="020B0606020202030204" pitchFamily="34" charset="0"/>
              </a:rPr>
              <a:t>Басшылар мен жауапты тұлғаларды еңбек қауіпсіздігі және еңбекті қорғау мәселелері бойынша оқыту және білімін тексеру</a:t>
            </a:r>
            <a:endParaRPr lang="ru-RU" b="1" i="0" u="sng" dirty="0">
              <a:solidFill>
                <a:srgbClr val="1E1E1E"/>
              </a:solidFill>
              <a:effectLst/>
              <a:latin typeface="Arial Narrow" panose="020B0606020202030204" pitchFamily="34" charset="0"/>
            </a:endParaRPr>
          </a:p>
        </p:txBody>
      </p:sp>
      <p:sp>
        <p:nvSpPr>
          <p:cNvPr id="5" name="Прямоугольник 4">
            <a:extLst>
              <a:ext uri="{FF2B5EF4-FFF2-40B4-BE49-F238E27FC236}">
                <a16:creationId xmlns:a16="http://schemas.microsoft.com/office/drawing/2014/main" id="{741995F1-1742-4879-B135-5A00474D2ECB}"/>
              </a:ext>
            </a:extLst>
          </p:cNvPr>
          <p:cNvSpPr/>
          <p:nvPr/>
        </p:nvSpPr>
        <p:spPr>
          <a:xfrm>
            <a:off x="315688" y="1831986"/>
            <a:ext cx="6096000" cy="923330"/>
          </a:xfrm>
          <a:prstGeom prst="rect">
            <a:avLst/>
          </a:prstGeom>
        </p:spPr>
        <p:txBody>
          <a:bodyPr>
            <a:spAutoFit/>
          </a:bodyPr>
          <a:lstStyle/>
          <a:p>
            <a:pPr algn="just"/>
            <a:r>
              <a:rPr lang="kk-KZ" dirty="0">
                <a:solidFill>
                  <a:srgbClr val="000000"/>
                </a:solidFill>
                <a:latin typeface="Arial Narrow" panose="020B0606020202030204" pitchFamily="34" charset="0"/>
              </a:rPr>
              <a:t>Басшылар мен жауапты тұлғалар оқу орталықтарында еңбек қауіпсіздігі және еңбекті қорғау мәселелері бойынша кәсіби құзыреттерді дамыту жөніндегі оқытудан өтеді:</a:t>
            </a:r>
            <a:endParaRPr lang="ru-RU" b="1" dirty="0">
              <a:latin typeface="Arial Narrow" panose="020B0606020202030204" pitchFamily="34" charset="0"/>
            </a:endParaRPr>
          </a:p>
        </p:txBody>
      </p:sp>
      <p:sp>
        <p:nvSpPr>
          <p:cNvPr id="12" name="Прямоугольник 11">
            <a:extLst>
              <a:ext uri="{FF2B5EF4-FFF2-40B4-BE49-F238E27FC236}">
                <a16:creationId xmlns:a16="http://schemas.microsoft.com/office/drawing/2014/main" id="{546A014D-76B8-4BD6-8188-4451C4CBD0CA}"/>
              </a:ext>
            </a:extLst>
          </p:cNvPr>
          <p:cNvSpPr/>
          <p:nvPr/>
        </p:nvSpPr>
        <p:spPr>
          <a:xfrm>
            <a:off x="378931" y="4212359"/>
            <a:ext cx="5969016" cy="923330"/>
          </a:xfrm>
          <a:prstGeom prst="rect">
            <a:avLst/>
          </a:prstGeom>
        </p:spPr>
        <p:txBody>
          <a:bodyPr wrap="square">
            <a:spAutoFit/>
          </a:bodyPr>
          <a:lstStyle/>
          <a:p>
            <a:pPr algn="just"/>
            <a:r>
              <a:rPr lang="kk-KZ" dirty="0">
                <a:solidFill>
                  <a:srgbClr val="000000"/>
                </a:solidFill>
                <a:latin typeface="Arial Narrow" panose="020B0606020202030204" pitchFamily="34" charset="0"/>
              </a:rPr>
              <a:t>Еңбек қауіпсіздігі және еңбекті қорғау мәселелері бойынша оқудан және білімін тексеруден өткен жауапты жұмыскерлерге сертификат беріледі.</a:t>
            </a:r>
            <a:endParaRPr lang="ru-RU" b="1" dirty="0">
              <a:latin typeface="Arial Narrow" panose="020B0606020202030204" pitchFamily="34" charset="0"/>
            </a:endParaRPr>
          </a:p>
        </p:txBody>
      </p:sp>
      <p:sp>
        <p:nvSpPr>
          <p:cNvPr id="16" name="Google Shape;121;p3">
            <a:extLst>
              <a:ext uri="{FF2B5EF4-FFF2-40B4-BE49-F238E27FC236}">
                <a16:creationId xmlns:a16="http://schemas.microsoft.com/office/drawing/2014/main" id="{D31F88DE-321A-4780-A751-B1534E77D770}"/>
              </a:ext>
            </a:extLst>
          </p:cNvPr>
          <p:cNvSpPr/>
          <p:nvPr/>
        </p:nvSpPr>
        <p:spPr>
          <a:xfrm>
            <a:off x="95838" y="60332"/>
            <a:ext cx="1973107" cy="529533"/>
          </a:xfrm>
          <a:prstGeom prst="roundRect">
            <a:avLst>
              <a:gd name="adj" fmla="val 50000"/>
            </a:avLst>
          </a:prstGeom>
          <a:gradFill>
            <a:gsLst>
              <a:gs pos="0">
                <a:schemeClr val="dk2"/>
              </a:gs>
              <a:gs pos="100000">
                <a:srgbClr val="2AB0EF"/>
              </a:gs>
            </a:gsLst>
            <a:lin ang="27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Narrow" panose="020B0606020202030204" pitchFamily="34" charset="0"/>
              <a:ea typeface="Arial"/>
              <a:cs typeface="Arial"/>
              <a:sym typeface="Arial"/>
            </a:endParaRPr>
          </a:p>
        </p:txBody>
      </p:sp>
      <p:sp>
        <p:nvSpPr>
          <p:cNvPr id="17" name="Прямоугольник 16">
            <a:extLst>
              <a:ext uri="{FF2B5EF4-FFF2-40B4-BE49-F238E27FC236}">
                <a16:creationId xmlns:a16="http://schemas.microsoft.com/office/drawing/2014/main" id="{456EDBE2-872E-417A-8EA0-BAA1E953E028}"/>
              </a:ext>
            </a:extLst>
          </p:cNvPr>
          <p:cNvSpPr/>
          <p:nvPr/>
        </p:nvSpPr>
        <p:spPr>
          <a:xfrm>
            <a:off x="2419927" y="169479"/>
            <a:ext cx="7499927" cy="646331"/>
          </a:xfrm>
          <a:prstGeom prst="rect">
            <a:avLst/>
          </a:prstGeom>
        </p:spPr>
        <p:txBody>
          <a:bodyPr wrap="square">
            <a:spAutoFit/>
          </a:bodyPr>
          <a:lstStyle/>
          <a:p>
            <a:pPr algn="ctr">
              <a:spcAft>
                <a:spcPts val="0"/>
              </a:spcAft>
            </a:pPr>
            <a:r>
              <a:rPr lang="kk-KZ" sz="1600" b="1" dirty="0">
                <a:solidFill>
                  <a:srgbClr val="547094"/>
                </a:solidFill>
                <a:latin typeface=" arial narrow"/>
                <a:cs typeface="Arial" panose="020B0604020202020204" pitchFamily="34" charset="0"/>
              </a:rPr>
              <a:t>Еңбек қауіпсіздігі және еңбекті қорғау мәселелері бойынша кәсіби құзыреттерді дамыту</a:t>
            </a:r>
          </a:p>
          <a:p>
            <a:pPr algn="ctr">
              <a:spcAft>
                <a:spcPts val="0"/>
              </a:spcAft>
            </a:pPr>
            <a:endParaRPr lang="ru-RU" sz="2000" b="1" dirty="0">
              <a:solidFill>
                <a:srgbClr val="547094"/>
              </a:solidFill>
              <a:latin typeface=" arial narrow"/>
              <a:cs typeface="Arial" panose="020B0604020202020204" pitchFamily="34" charset="0"/>
            </a:endParaRPr>
          </a:p>
        </p:txBody>
      </p:sp>
      <p:cxnSp>
        <p:nvCxnSpPr>
          <p:cNvPr id="19" name="Google Shape;123;p3">
            <a:extLst>
              <a:ext uri="{FF2B5EF4-FFF2-40B4-BE49-F238E27FC236}">
                <a16:creationId xmlns:a16="http://schemas.microsoft.com/office/drawing/2014/main" id="{FF6EBDA5-46E7-4D95-8E72-E61F37A8400A}"/>
              </a:ext>
            </a:extLst>
          </p:cNvPr>
          <p:cNvCxnSpPr>
            <a:cxnSpLocks/>
          </p:cNvCxnSpPr>
          <p:nvPr/>
        </p:nvCxnSpPr>
        <p:spPr>
          <a:xfrm>
            <a:off x="0" y="642116"/>
            <a:ext cx="12192000" cy="1"/>
          </a:xfrm>
          <a:prstGeom prst="straightConnector1">
            <a:avLst/>
          </a:prstGeom>
          <a:noFill/>
          <a:ln w="28575" cap="flat" cmpd="sng">
            <a:solidFill>
              <a:srgbClr val="2AB0EF"/>
            </a:solidFill>
            <a:prstDash val="solid"/>
            <a:round/>
            <a:headEnd type="none" w="sm" len="sm"/>
            <a:tailEnd type="none" w="sm" len="sm"/>
          </a:ln>
        </p:spPr>
      </p:cxnSp>
      <p:sp>
        <p:nvSpPr>
          <p:cNvPr id="20" name="TextBox 19">
            <a:extLst>
              <a:ext uri="{FF2B5EF4-FFF2-40B4-BE49-F238E27FC236}">
                <a16:creationId xmlns:a16="http://schemas.microsoft.com/office/drawing/2014/main" id="{EFF40898-33BB-466A-8FD6-D0C98B40CFE0}"/>
              </a:ext>
            </a:extLst>
          </p:cNvPr>
          <p:cNvSpPr txBox="1"/>
          <p:nvPr/>
        </p:nvSpPr>
        <p:spPr>
          <a:xfrm>
            <a:off x="378931" y="66645"/>
            <a:ext cx="2244197" cy="523220"/>
          </a:xfrm>
          <a:prstGeom prst="rect">
            <a:avLst/>
          </a:prstGeom>
          <a:noFill/>
        </p:spPr>
        <p:txBody>
          <a:bodyPr wrap="square" rtlCol="0">
            <a:spAutoFit/>
          </a:bodyPr>
          <a:lstStyle/>
          <a:p>
            <a:r>
              <a:rPr lang="en-US" sz="1400" dirty="0">
                <a:solidFill>
                  <a:schemeClr val="bg1"/>
                </a:solidFill>
              </a:rPr>
              <a:t>HEALTH SAFETY ENVIRONMENT</a:t>
            </a:r>
            <a:endParaRPr lang="ru-RU" sz="1400" dirty="0">
              <a:solidFill>
                <a:schemeClr val="bg1"/>
              </a:solidFill>
            </a:endParaRPr>
          </a:p>
        </p:txBody>
      </p:sp>
      <p:sp>
        <p:nvSpPr>
          <p:cNvPr id="2" name="Прямоугольник 1">
            <a:extLst>
              <a:ext uri="{FF2B5EF4-FFF2-40B4-BE49-F238E27FC236}">
                <a16:creationId xmlns:a16="http://schemas.microsoft.com/office/drawing/2014/main" id="{C94FDF93-0E90-4C47-B540-814F1BF39029}"/>
              </a:ext>
            </a:extLst>
          </p:cNvPr>
          <p:cNvSpPr/>
          <p:nvPr/>
        </p:nvSpPr>
        <p:spPr>
          <a:xfrm>
            <a:off x="378931" y="2755316"/>
            <a:ext cx="6026239" cy="1200329"/>
          </a:xfrm>
          <a:prstGeom prst="rect">
            <a:avLst/>
          </a:prstGeom>
        </p:spPr>
        <p:txBody>
          <a:bodyPr wrap="square">
            <a:spAutoFit/>
          </a:bodyPr>
          <a:lstStyle/>
          <a:p>
            <a:pPr marL="342900" indent="-342900">
              <a:buAutoNum type="arabicParenR"/>
            </a:pPr>
            <a:r>
              <a:rPr lang="kk-KZ" dirty="0"/>
              <a:t>жалпы кәсіби құзыреттерді дамыту </a:t>
            </a:r>
          </a:p>
          <a:p>
            <a:r>
              <a:rPr lang="kk-KZ" dirty="0"/>
              <a:t>(мерзімсіз)</a:t>
            </a:r>
          </a:p>
          <a:p>
            <a:r>
              <a:rPr lang="kk-KZ" dirty="0"/>
              <a:t>2) арнайы кәсіби құзыреттерді дамыту</a:t>
            </a:r>
          </a:p>
          <a:p>
            <a:r>
              <a:rPr lang="kk-KZ" dirty="0"/>
              <a:t>(3 жылда 1 рет)</a:t>
            </a:r>
          </a:p>
        </p:txBody>
      </p:sp>
      <p:pic>
        <p:nvPicPr>
          <p:cNvPr id="3" name="Рисунок 2">
            <a:extLst>
              <a:ext uri="{FF2B5EF4-FFF2-40B4-BE49-F238E27FC236}">
                <a16:creationId xmlns:a16="http://schemas.microsoft.com/office/drawing/2014/main" id="{8DC1C507-DE7E-2581-76EF-94FF8994E44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31697" y="835594"/>
            <a:ext cx="659500" cy="659500"/>
          </a:xfrm>
          <a:prstGeom prst="rect">
            <a:avLst/>
          </a:prstGeom>
        </p:spPr>
      </p:pic>
      <p:pic>
        <p:nvPicPr>
          <p:cNvPr id="6" name="Рисунок 5">
            <a:extLst>
              <a:ext uri="{FF2B5EF4-FFF2-40B4-BE49-F238E27FC236}">
                <a16:creationId xmlns:a16="http://schemas.microsoft.com/office/drawing/2014/main" id="{FEC342D6-D24D-8A81-3534-1EC22ED3AA50}"/>
              </a:ext>
            </a:extLst>
          </p:cNvPr>
          <p:cNvPicPr>
            <a:picLocks noChangeAspect="1"/>
          </p:cNvPicPr>
          <p:nvPr/>
        </p:nvPicPr>
        <p:blipFill>
          <a:blip r:embed="rId5"/>
          <a:stretch>
            <a:fillRect/>
          </a:stretch>
        </p:blipFill>
        <p:spPr>
          <a:xfrm>
            <a:off x="11176706" y="50696"/>
            <a:ext cx="1015294" cy="883895"/>
          </a:xfrm>
          <a:prstGeom prst="rect">
            <a:avLst/>
          </a:prstGeom>
        </p:spPr>
      </p:pic>
      <p:sp>
        <p:nvSpPr>
          <p:cNvPr id="10" name="TextBox 9">
            <a:extLst>
              <a:ext uri="{FF2B5EF4-FFF2-40B4-BE49-F238E27FC236}">
                <a16:creationId xmlns:a16="http://schemas.microsoft.com/office/drawing/2014/main" id="{7614D6DB-421F-3DCA-8E51-16CD2A8F1E05}"/>
              </a:ext>
            </a:extLst>
          </p:cNvPr>
          <p:cNvSpPr txBox="1"/>
          <p:nvPr/>
        </p:nvSpPr>
        <p:spPr>
          <a:xfrm>
            <a:off x="336447" y="5301920"/>
            <a:ext cx="5969017" cy="1200329"/>
          </a:xfrm>
          <a:prstGeom prst="rect">
            <a:avLst/>
          </a:prstGeom>
          <a:noFill/>
        </p:spPr>
        <p:txBody>
          <a:bodyPr wrap="square">
            <a:spAutoFit/>
          </a:bodyPr>
          <a:lstStyle/>
          <a:p>
            <a:pPr algn="just"/>
            <a:r>
              <a:rPr lang="kk-KZ" dirty="0">
                <a:solidFill>
                  <a:srgbClr val="000000"/>
                </a:solidFill>
                <a:latin typeface="Arial Narrow" panose="020B0606020202030204" pitchFamily="34" charset="0"/>
              </a:rPr>
              <a:t>Ұйымдар еңбек қауіпсіздігі және еңбекті қорғау мәселелері бойынша оқудан және білімін тексеруден өтетін жауапты жұмыскерлердің тізімдерін және кестелерін жасайды, олар жұмыс берушінің актісімен бекітіледі.</a:t>
            </a:r>
            <a:endParaRPr lang="ru-KZ" b="1" dirty="0">
              <a:solidFill>
                <a:srgbClr val="000000"/>
              </a:solidFill>
              <a:latin typeface="Arial Narrow" panose="020B0606020202030204" pitchFamily="34" charset="0"/>
            </a:endParaRPr>
          </a:p>
        </p:txBody>
      </p:sp>
    </p:spTree>
    <p:custDataLst>
      <p:tags r:id="rId1"/>
    </p:custDataLst>
    <p:extLst>
      <p:ext uri="{BB962C8B-B14F-4D97-AF65-F5344CB8AC3E}">
        <p14:creationId xmlns:p14="http://schemas.microsoft.com/office/powerpoint/2010/main" val="11767889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E4347487-E42E-49B1-B075-9C33349F0100}"/>
              </a:ext>
            </a:extLst>
          </p:cNvPr>
          <p:cNvSpPr/>
          <p:nvPr/>
        </p:nvSpPr>
        <p:spPr>
          <a:xfrm>
            <a:off x="1090613" y="698131"/>
            <a:ext cx="10352703" cy="369332"/>
          </a:xfrm>
          <a:prstGeom prst="rect">
            <a:avLst/>
          </a:prstGeom>
        </p:spPr>
        <p:txBody>
          <a:bodyPr wrap="square">
            <a:spAutoFit/>
          </a:bodyPr>
          <a:lstStyle/>
          <a:p>
            <a:pPr fontAlgn="base"/>
            <a:r>
              <a:rPr lang="kk-KZ" b="1" dirty="0">
                <a:solidFill>
                  <a:srgbClr val="1E1E1E"/>
                </a:solidFill>
                <a:latin typeface="Arial Narrow" panose="020B0606020202030204" pitchFamily="34" charset="0"/>
              </a:rPr>
              <a:t>Еңбек қауіпсіздігі және еңбекті қорғау мәселелері бойынша нұсқама беру</a:t>
            </a:r>
            <a:endParaRPr lang="ru-RU" b="1" i="0" dirty="0">
              <a:solidFill>
                <a:srgbClr val="1E1E1E"/>
              </a:solidFill>
              <a:effectLst/>
              <a:latin typeface="Arial Narrow" panose="020B0606020202030204" pitchFamily="34" charset="0"/>
            </a:endParaRPr>
          </a:p>
        </p:txBody>
      </p:sp>
      <p:sp>
        <p:nvSpPr>
          <p:cNvPr id="6" name="Прямоугольник 5">
            <a:extLst>
              <a:ext uri="{FF2B5EF4-FFF2-40B4-BE49-F238E27FC236}">
                <a16:creationId xmlns:a16="http://schemas.microsoft.com/office/drawing/2014/main" id="{5350AFA7-6607-4AC1-97A1-1790B857B796}"/>
              </a:ext>
            </a:extLst>
          </p:cNvPr>
          <p:cNvSpPr/>
          <p:nvPr/>
        </p:nvSpPr>
        <p:spPr>
          <a:xfrm>
            <a:off x="568564" y="1472305"/>
            <a:ext cx="4580485" cy="2031325"/>
          </a:xfrm>
          <a:prstGeom prst="rect">
            <a:avLst/>
          </a:prstGeom>
        </p:spPr>
        <p:txBody>
          <a:bodyPr wrap="square">
            <a:spAutoFit/>
          </a:bodyPr>
          <a:lstStyle/>
          <a:p>
            <a:pPr fontAlgn="base"/>
            <a:r>
              <a:rPr lang="kk-KZ" dirty="0">
                <a:solidFill>
                  <a:srgbClr val="000000"/>
                </a:solidFill>
                <a:latin typeface="Arial Narrow" panose="020B0606020202030204" pitchFamily="34" charset="0"/>
              </a:rPr>
              <a:t>Өткізу сипаты мен уақыты бойынша нұсқамалар мынадай түрлерге бөлінеді:</a:t>
            </a:r>
          </a:p>
          <a:p>
            <a:pPr fontAlgn="base"/>
            <a:r>
              <a:rPr lang="kk-KZ" dirty="0">
                <a:solidFill>
                  <a:srgbClr val="000000"/>
                </a:solidFill>
                <a:latin typeface="Arial Narrow" panose="020B0606020202030204" pitchFamily="34" charset="0"/>
              </a:rPr>
              <a:t>      кіріспе;</a:t>
            </a:r>
          </a:p>
          <a:p>
            <a:pPr fontAlgn="base"/>
            <a:r>
              <a:rPr lang="kk-KZ" dirty="0">
                <a:solidFill>
                  <a:srgbClr val="000000"/>
                </a:solidFill>
                <a:latin typeface="Arial Narrow" panose="020B0606020202030204" pitchFamily="34" charset="0"/>
              </a:rPr>
              <a:t>      жұмыс орнындағы алғашқы;</a:t>
            </a:r>
          </a:p>
          <a:p>
            <a:pPr fontAlgn="base"/>
            <a:r>
              <a:rPr lang="kk-KZ" dirty="0">
                <a:solidFill>
                  <a:srgbClr val="000000"/>
                </a:solidFill>
                <a:latin typeface="Arial Narrow" panose="020B0606020202030204" pitchFamily="34" charset="0"/>
              </a:rPr>
              <a:t>      қайталама;</a:t>
            </a:r>
          </a:p>
          <a:p>
            <a:pPr fontAlgn="base"/>
            <a:r>
              <a:rPr lang="kk-KZ" dirty="0">
                <a:solidFill>
                  <a:srgbClr val="000000"/>
                </a:solidFill>
                <a:latin typeface="Arial Narrow" panose="020B0606020202030204" pitchFamily="34" charset="0"/>
              </a:rPr>
              <a:t>      жоспардан тыс;</a:t>
            </a:r>
          </a:p>
          <a:p>
            <a:pPr fontAlgn="base"/>
            <a:r>
              <a:rPr lang="kk-KZ" dirty="0">
                <a:solidFill>
                  <a:srgbClr val="000000"/>
                </a:solidFill>
                <a:latin typeface="Arial Narrow" panose="020B0606020202030204" pitchFamily="34" charset="0"/>
              </a:rPr>
              <a:t>      мақсатты.</a:t>
            </a:r>
            <a:endParaRPr lang="ru-RU" b="0" dirty="0">
              <a:solidFill>
                <a:srgbClr val="000000"/>
              </a:solidFill>
              <a:effectLst/>
              <a:latin typeface="Arial Narrow" panose="020B0606020202030204" pitchFamily="34" charset="0"/>
            </a:endParaRPr>
          </a:p>
        </p:txBody>
      </p:sp>
      <p:sp>
        <p:nvSpPr>
          <p:cNvPr id="18" name="Прямоугольник 17">
            <a:extLst>
              <a:ext uri="{FF2B5EF4-FFF2-40B4-BE49-F238E27FC236}">
                <a16:creationId xmlns:a16="http://schemas.microsoft.com/office/drawing/2014/main" id="{0C73310C-E4C3-41F8-9AA4-244EA76905F2}"/>
              </a:ext>
            </a:extLst>
          </p:cNvPr>
          <p:cNvSpPr/>
          <p:nvPr/>
        </p:nvSpPr>
        <p:spPr>
          <a:xfrm>
            <a:off x="251947" y="1284783"/>
            <a:ext cx="4977001" cy="2399450"/>
          </a:xfrm>
          <a:prstGeom prst="rect">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3" name="Рисунок 22">
            <a:extLst>
              <a:ext uri="{FF2B5EF4-FFF2-40B4-BE49-F238E27FC236}">
                <a16:creationId xmlns:a16="http://schemas.microsoft.com/office/drawing/2014/main" id="{3EE0E4C6-230A-4488-BB1F-5C6FD3A7EB78}"/>
              </a:ext>
            </a:extLst>
          </p:cNvPr>
          <p:cNvPicPr>
            <a:picLocks noChangeAspect="1"/>
          </p:cNvPicPr>
          <p:nvPr/>
        </p:nvPicPr>
        <p:blipFill>
          <a:blip r:embed="rId3"/>
          <a:stretch>
            <a:fillRect/>
          </a:stretch>
        </p:blipFill>
        <p:spPr>
          <a:xfrm>
            <a:off x="669240" y="3225695"/>
            <a:ext cx="234580" cy="245491"/>
          </a:xfrm>
          <a:prstGeom prst="rect">
            <a:avLst/>
          </a:prstGeom>
        </p:spPr>
      </p:pic>
      <p:pic>
        <p:nvPicPr>
          <p:cNvPr id="24" name="Рисунок 23">
            <a:extLst>
              <a:ext uri="{FF2B5EF4-FFF2-40B4-BE49-F238E27FC236}">
                <a16:creationId xmlns:a16="http://schemas.microsoft.com/office/drawing/2014/main" id="{460F0AA4-A8C1-47E9-9D79-EF3A35C4429C}"/>
              </a:ext>
            </a:extLst>
          </p:cNvPr>
          <p:cNvPicPr>
            <a:picLocks noChangeAspect="1"/>
          </p:cNvPicPr>
          <p:nvPr/>
        </p:nvPicPr>
        <p:blipFill>
          <a:blip r:embed="rId3"/>
          <a:stretch>
            <a:fillRect/>
          </a:stretch>
        </p:blipFill>
        <p:spPr>
          <a:xfrm>
            <a:off x="663281" y="2345849"/>
            <a:ext cx="234580" cy="245491"/>
          </a:xfrm>
          <a:prstGeom prst="rect">
            <a:avLst/>
          </a:prstGeom>
        </p:spPr>
      </p:pic>
      <p:pic>
        <p:nvPicPr>
          <p:cNvPr id="25" name="Рисунок 24">
            <a:extLst>
              <a:ext uri="{FF2B5EF4-FFF2-40B4-BE49-F238E27FC236}">
                <a16:creationId xmlns:a16="http://schemas.microsoft.com/office/drawing/2014/main" id="{38C404AE-4DDF-4D6E-A973-9F0A9F73DCA5}"/>
              </a:ext>
            </a:extLst>
          </p:cNvPr>
          <p:cNvPicPr>
            <a:picLocks noChangeAspect="1"/>
          </p:cNvPicPr>
          <p:nvPr/>
        </p:nvPicPr>
        <p:blipFill>
          <a:blip r:embed="rId3"/>
          <a:stretch>
            <a:fillRect/>
          </a:stretch>
        </p:blipFill>
        <p:spPr>
          <a:xfrm>
            <a:off x="663281" y="2042500"/>
            <a:ext cx="234580" cy="245491"/>
          </a:xfrm>
          <a:prstGeom prst="rect">
            <a:avLst/>
          </a:prstGeom>
        </p:spPr>
      </p:pic>
      <p:pic>
        <p:nvPicPr>
          <p:cNvPr id="26" name="Рисунок 25">
            <a:extLst>
              <a:ext uri="{FF2B5EF4-FFF2-40B4-BE49-F238E27FC236}">
                <a16:creationId xmlns:a16="http://schemas.microsoft.com/office/drawing/2014/main" id="{CB3FDDBC-5DCE-4B26-8C17-E99E48066EBB}"/>
              </a:ext>
            </a:extLst>
          </p:cNvPr>
          <p:cNvPicPr>
            <a:picLocks noChangeAspect="1"/>
          </p:cNvPicPr>
          <p:nvPr/>
        </p:nvPicPr>
        <p:blipFill>
          <a:blip r:embed="rId3"/>
          <a:stretch>
            <a:fillRect/>
          </a:stretch>
        </p:blipFill>
        <p:spPr>
          <a:xfrm>
            <a:off x="663281" y="2632653"/>
            <a:ext cx="234580" cy="245491"/>
          </a:xfrm>
          <a:prstGeom prst="rect">
            <a:avLst/>
          </a:prstGeom>
        </p:spPr>
      </p:pic>
      <p:pic>
        <p:nvPicPr>
          <p:cNvPr id="27" name="Рисунок 26">
            <a:extLst>
              <a:ext uri="{FF2B5EF4-FFF2-40B4-BE49-F238E27FC236}">
                <a16:creationId xmlns:a16="http://schemas.microsoft.com/office/drawing/2014/main" id="{8546EB1E-2C45-4D38-A77A-26214A67F02F}"/>
              </a:ext>
            </a:extLst>
          </p:cNvPr>
          <p:cNvPicPr>
            <a:picLocks noChangeAspect="1"/>
          </p:cNvPicPr>
          <p:nvPr/>
        </p:nvPicPr>
        <p:blipFill>
          <a:blip r:embed="rId3"/>
          <a:stretch>
            <a:fillRect/>
          </a:stretch>
        </p:blipFill>
        <p:spPr>
          <a:xfrm>
            <a:off x="669240" y="2922346"/>
            <a:ext cx="234580" cy="245491"/>
          </a:xfrm>
          <a:prstGeom prst="rect">
            <a:avLst/>
          </a:prstGeom>
        </p:spPr>
      </p:pic>
      <p:sp>
        <p:nvSpPr>
          <p:cNvPr id="29" name="Прямоугольник 28">
            <a:extLst>
              <a:ext uri="{FF2B5EF4-FFF2-40B4-BE49-F238E27FC236}">
                <a16:creationId xmlns:a16="http://schemas.microsoft.com/office/drawing/2014/main" id="{80C862DC-739E-47C2-B1E8-828321F60C9A}"/>
              </a:ext>
            </a:extLst>
          </p:cNvPr>
          <p:cNvSpPr/>
          <p:nvPr/>
        </p:nvSpPr>
        <p:spPr>
          <a:xfrm>
            <a:off x="251946" y="3871018"/>
            <a:ext cx="4977001" cy="2399450"/>
          </a:xfrm>
          <a:prstGeom prst="rect">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Прямоугольник 12">
            <a:extLst>
              <a:ext uri="{FF2B5EF4-FFF2-40B4-BE49-F238E27FC236}">
                <a16:creationId xmlns:a16="http://schemas.microsoft.com/office/drawing/2014/main" id="{EC1EED16-8919-440B-898A-4550D23FED07}"/>
              </a:ext>
            </a:extLst>
          </p:cNvPr>
          <p:cNvSpPr/>
          <p:nvPr/>
        </p:nvSpPr>
        <p:spPr>
          <a:xfrm>
            <a:off x="5631513" y="1567763"/>
            <a:ext cx="4786547" cy="1477328"/>
          </a:xfrm>
          <a:prstGeom prst="rect">
            <a:avLst/>
          </a:prstGeom>
        </p:spPr>
        <p:txBody>
          <a:bodyPr wrap="square">
            <a:spAutoFit/>
          </a:bodyPr>
          <a:lstStyle/>
          <a:p>
            <a:pPr algn="just"/>
            <a:r>
              <a:rPr lang="kk-KZ" b="1" dirty="0">
                <a:solidFill>
                  <a:srgbClr val="000000"/>
                </a:solidFill>
                <a:latin typeface="Arial Narrow" panose="020B0606020202030204" pitchFamily="34" charset="0"/>
              </a:rPr>
              <a:t>Жұмыс орнындағы алғашқы нұсқама ұйымның өндірістік және құрылымдық бөлімшелерінің басшылары әзірлеп, бекіткен бағдарламалар бойынша өткізіледі.</a:t>
            </a:r>
            <a:endParaRPr lang="ru-RU" b="1" dirty="0">
              <a:latin typeface="Arial Narrow" panose="020B0606020202030204" pitchFamily="34" charset="0"/>
            </a:endParaRPr>
          </a:p>
        </p:txBody>
      </p:sp>
      <p:sp>
        <p:nvSpPr>
          <p:cNvPr id="32" name="Прямоугольник 31">
            <a:extLst>
              <a:ext uri="{FF2B5EF4-FFF2-40B4-BE49-F238E27FC236}">
                <a16:creationId xmlns:a16="http://schemas.microsoft.com/office/drawing/2014/main" id="{FB5176EE-D9DE-4818-892C-EF108EAAA423}"/>
              </a:ext>
            </a:extLst>
          </p:cNvPr>
          <p:cNvSpPr/>
          <p:nvPr/>
        </p:nvSpPr>
        <p:spPr>
          <a:xfrm>
            <a:off x="5542204" y="1284783"/>
            <a:ext cx="4977001" cy="2399450"/>
          </a:xfrm>
          <a:prstGeom prst="rect">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Прямоугольник 13">
            <a:extLst>
              <a:ext uri="{FF2B5EF4-FFF2-40B4-BE49-F238E27FC236}">
                <a16:creationId xmlns:a16="http://schemas.microsoft.com/office/drawing/2014/main" id="{7143B094-8FBB-48F6-8283-7654083C5A7E}"/>
              </a:ext>
            </a:extLst>
          </p:cNvPr>
          <p:cNvSpPr/>
          <p:nvPr/>
        </p:nvSpPr>
        <p:spPr>
          <a:xfrm>
            <a:off x="5631513" y="4143332"/>
            <a:ext cx="4786547" cy="1477328"/>
          </a:xfrm>
          <a:prstGeom prst="rect">
            <a:avLst/>
          </a:prstGeom>
        </p:spPr>
        <p:txBody>
          <a:bodyPr wrap="square">
            <a:spAutoFit/>
          </a:bodyPr>
          <a:lstStyle/>
          <a:p>
            <a:pPr algn="just"/>
            <a:r>
              <a:rPr lang="kk-KZ" dirty="0">
                <a:solidFill>
                  <a:srgbClr val="000000"/>
                </a:solidFill>
                <a:latin typeface="Arial Narrow" panose="020B0606020202030204" pitchFamily="34" charset="0"/>
              </a:rPr>
              <a:t>Жұмыс орнындағы алғашқы, қайталама, жоспардан тыс және мақсатты нұсқамаларды жауапты жұмыскерлер (шебер, бөлім, цех бастығы, тікелей басшы) өткізеді.</a:t>
            </a:r>
            <a:endParaRPr lang="ru-RU" dirty="0">
              <a:latin typeface="Arial Narrow" panose="020B0606020202030204" pitchFamily="34" charset="0"/>
            </a:endParaRPr>
          </a:p>
        </p:txBody>
      </p:sp>
      <p:sp>
        <p:nvSpPr>
          <p:cNvPr id="38" name="Прямоугольник 37">
            <a:extLst>
              <a:ext uri="{FF2B5EF4-FFF2-40B4-BE49-F238E27FC236}">
                <a16:creationId xmlns:a16="http://schemas.microsoft.com/office/drawing/2014/main" id="{3DABF6CB-4339-4F2C-ACD4-E38DEE8C4010}"/>
              </a:ext>
            </a:extLst>
          </p:cNvPr>
          <p:cNvSpPr/>
          <p:nvPr/>
        </p:nvSpPr>
        <p:spPr>
          <a:xfrm>
            <a:off x="5536287" y="3884125"/>
            <a:ext cx="4977001" cy="2399450"/>
          </a:xfrm>
          <a:prstGeom prst="rect">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8" name="Google Shape;121;p3">
            <a:extLst>
              <a:ext uri="{FF2B5EF4-FFF2-40B4-BE49-F238E27FC236}">
                <a16:creationId xmlns:a16="http://schemas.microsoft.com/office/drawing/2014/main" id="{8567CF68-377C-430D-A6F3-0A155F6DEF4E}"/>
              </a:ext>
            </a:extLst>
          </p:cNvPr>
          <p:cNvSpPr/>
          <p:nvPr/>
        </p:nvSpPr>
        <p:spPr>
          <a:xfrm>
            <a:off x="95838" y="60332"/>
            <a:ext cx="1973107" cy="529533"/>
          </a:xfrm>
          <a:prstGeom prst="roundRect">
            <a:avLst>
              <a:gd name="adj" fmla="val 50000"/>
            </a:avLst>
          </a:prstGeom>
          <a:gradFill>
            <a:gsLst>
              <a:gs pos="0">
                <a:schemeClr val="dk2"/>
              </a:gs>
              <a:gs pos="100000">
                <a:srgbClr val="2AB0EF"/>
              </a:gs>
            </a:gsLst>
            <a:lin ang="27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Narrow" panose="020B0606020202030204" pitchFamily="34" charset="0"/>
              <a:ea typeface="Arial"/>
              <a:cs typeface="Arial"/>
              <a:sym typeface="Arial"/>
            </a:endParaRPr>
          </a:p>
        </p:txBody>
      </p:sp>
      <p:sp>
        <p:nvSpPr>
          <p:cNvPr id="30" name="Прямоугольник 29">
            <a:extLst>
              <a:ext uri="{FF2B5EF4-FFF2-40B4-BE49-F238E27FC236}">
                <a16:creationId xmlns:a16="http://schemas.microsoft.com/office/drawing/2014/main" id="{67190E15-6EE2-45D6-BEA8-A9FD28D4C61D}"/>
              </a:ext>
            </a:extLst>
          </p:cNvPr>
          <p:cNvSpPr/>
          <p:nvPr/>
        </p:nvSpPr>
        <p:spPr>
          <a:xfrm>
            <a:off x="2419927" y="169479"/>
            <a:ext cx="7499927" cy="646331"/>
          </a:xfrm>
          <a:prstGeom prst="rect">
            <a:avLst/>
          </a:prstGeom>
        </p:spPr>
        <p:txBody>
          <a:bodyPr wrap="square">
            <a:spAutoFit/>
          </a:bodyPr>
          <a:lstStyle/>
          <a:p>
            <a:pPr algn="ctr">
              <a:spcAft>
                <a:spcPts val="0"/>
              </a:spcAft>
            </a:pPr>
            <a:r>
              <a:rPr lang="kk-KZ" sz="1600" b="1" dirty="0">
                <a:solidFill>
                  <a:srgbClr val="547094"/>
                </a:solidFill>
                <a:latin typeface=" arial narrow"/>
                <a:cs typeface="Arial" panose="020B0604020202020204" pitchFamily="34" charset="0"/>
              </a:rPr>
              <a:t>Еңбек қауіпсіздігі және еңбекті қорғау мәселелері бойынша кәсіби құзыреттерді дамыту</a:t>
            </a:r>
          </a:p>
          <a:p>
            <a:pPr algn="ctr">
              <a:spcAft>
                <a:spcPts val="0"/>
              </a:spcAft>
            </a:pPr>
            <a:endParaRPr lang="ru-RU" sz="2000" b="1" dirty="0">
              <a:solidFill>
                <a:srgbClr val="547094"/>
              </a:solidFill>
              <a:latin typeface=" arial narrow"/>
              <a:cs typeface="Arial" panose="020B0604020202020204" pitchFamily="34" charset="0"/>
            </a:endParaRPr>
          </a:p>
        </p:txBody>
      </p:sp>
      <p:cxnSp>
        <p:nvCxnSpPr>
          <p:cNvPr id="39" name="Google Shape;123;p3">
            <a:extLst>
              <a:ext uri="{FF2B5EF4-FFF2-40B4-BE49-F238E27FC236}">
                <a16:creationId xmlns:a16="http://schemas.microsoft.com/office/drawing/2014/main" id="{2AEBFB38-62EF-40A8-8D7D-92261BD1EA16}"/>
              </a:ext>
            </a:extLst>
          </p:cNvPr>
          <p:cNvCxnSpPr>
            <a:cxnSpLocks/>
          </p:cNvCxnSpPr>
          <p:nvPr/>
        </p:nvCxnSpPr>
        <p:spPr>
          <a:xfrm>
            <a:off x="0" y="642116"/>
            <a:ext cx="12192000" cy="1"/>
          </a:xfrm>
          <a:prstGeom prst="straightConnector1">
            <a:avLst/>
          </a:prstGeom>
          <a:noFill/>
          <a:ln w="28575" cap="flat" cmpd="sng">
            <a:solidFill>
              <a:srgbClr val="2AB0EF"/>
            </a:solidFill>
            <a:prstDash val="solid"/>
            <a:round/>
            <a:headEnd type="none" w="sm" len="sm"/>
            <a:tailEnd type="none" w="sm" len="sm"/>
          </a:ln>
        </p:spPr>
      </p:cxnSp>
      <p:sp>
        <p:nvSpPr>
          <p:cNvPr id="40" name="TextBox 39">
            <a:extLst>
              <a:ext uri="{FF2B5EF4-FFF2-40B4-BE49-F238E27FC236}">
                <a16:creationId xmlns:a16="http://schemas.microsoft.com/office/drawing/2014/main" id="{C27DD8DF-51F7-4EA0-96A8-2A45124ACED5}"/>
              </a:ext>
            </a:extLst>
          </p:cNvPr>
          <p:cNvSpPr txBox="1"/>
          <p:nvPr/>
        </p:nvSpPr>
        <p:spPr>
          <a:xfrm>
            <a:off x="378931" y="66645"/>
            <a:ext cx="2244197" cy="523220"/>
          </a:xfrm>
          <a:prstGeom prst="rect">
            <a:avLst/>
          </a:prstGeom>
          <a:noFill/>
        </p:spPr>
        <p:txBody>
          <a:bodyPr wrap="square" rtlCol="0">
            <a:spAutoFit/>
          </a:bodyPr>
          <a:lstStyle/>
          <a:p>
            <a:r>
              <a:rPr lang="en-US" sz="1400" dirty="0">
                <a:solidFill>
                  <a:schemeClr val="bg1"/>
                </a:solidFill>
              </a:rPr>
              <a:t>HEALTH SAFETY ENVIRONMENT</a:t>
            </a:r>
            <a:endParaRPr lang="ru-RU" sz="1400" dirty="0">
              <a:solidFill>
                <a:schemeClr val="bg1"/>
              </a:solidFill>
            </a:endParaRPr>
          </a:p>
        </p:txBody>
      </p:sp>
      <p:pic>
        <p:nvPicPr>
          <p:cNvPr id="3" name="Рисунок 2">
            <a:extLst>
              <a:ext uri="{FF2B5EF4-FFF2-40B4-BE49-F238E27FC236}">
                <a16:creationId xmlns:a16="http://schemas.microsoft.com/office/drawing/2014/main" id="{555B7EE7-2C90-D64B-9686-7D6A7A735143}"/>
              </a:ext>
            </a:extLst>
          </p:cNvPr>
          <p:cNvPicPr>
            <a:picLocks noChangeAspect="1"/>
          </p:cNvPicPr>
          <p:nvPr/>
        </p:nvPicPr>
        <p:blipFill>
          <a:blip r:embed="rId4"/>
          <a:stretch>
            <a:fillRect/>
          </a:stretch>
        </p:blipFill>
        <p:spPr>
          <a:xfrm>
            <a:off x="11176706" y="50696"/>
            <a:ext cx="1015294" cy="883895"/>
          </a:xfrm>
          <a:prstGeom prst="rect">
            <a:avLst/>
          </a:prstGeom>
        </p:spPr>
      </p:pic>
      <p:sp>
        <p:nvSpPr>
          <p:cNvPr id="5" name="TextBox 4">
            <a:extLst>
              <a:ext uri="{FF2B5EF4-FFF2-40B4-BE49-F238E27FC236}">
                <a16:creationId xmlns:a16="http://schemas.microsoft.com/office/drawing/2014/main" id="{0B02C3F9-958C-5A38-82E9-4E2D313104BD}"/>
              </a:ext>
            </a:extLst>
          </p:cNvPr>
          <p:cNvSpPr txBox="1"/>
          <p:nvPr/>
        </p:nvSpPr>
        <p:spPr>
          <a:xfrm>
            <a:off x="378931" y="4141852"/>
            <a:ext cx="4668591" cy="1754326"/>
          </a:xfrm>
          <a:prstGeom prst="rect">
            <a:avLst/>
          </a:prstGeom>
          <a:noFill/>
        </p:spPr>
        <p:txBody>
          <a:bodyPr wrap="square">
            <a:spAutoFit/>
          </a:bodyPr>
          <a:lstStyle/>
          <a:p>
            <a:pPr algn="just"/>
            <a:r>
              <a:rPr lang="kk-KZ" dirty="0">
                <a:latin typeface=" arial narrow"/>
              </a:rPr>
              <a:t>Қағаз түріндегі нұсқамаларды тіркеу журналдарын жауапты жұмыскер нөмірлейді және тігеді, ал ұйымның еңбек қауіпсіздігі және еңбекті қорғау қызметі оларды қол қойғызып жұмыстардың тікелей басшыларына (шеберге, цех бастығына) береді.</a:t>
            </a:r>
            <a:endParaRPr lang="ru-KZ" b="1" dirty="0">
              <a:latin typeface=" arial narrow"/>
            </a:endParaRPr>
          </a:p>
        </p:txBody>
      </p:sp>
    </p:spTree>
    <p:custDataLst>
      <p:tags r:id="rId1"/>
    </p:custDataLst>
    <p:extLst>
      <p:ext uri="{BB962C8B-B14F-4D97-AF65-F5344CB8AC3E}">
        <p14:creationId xmlns:p14="http://schemas.microsoft.com/office/powerpoint/2010/main" val="3825096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876B08-B30F-66A0-787A-05F10AC41AC2}"/>
            </a:ext>
          </a:extLst>
        </p:cNvPr>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32E12A55-261B-AA8B-8D04-B5EC67ACC63E}"/>
              </a:ext>
            </a:extLst>
          </p:cNvPr>
          <p:cNvSpPr/>
          <p:nvPr/>
        </p:nvSpPr>
        <p:spPr>
          <a:xfrm>
            <a:off x="1090613" y="698131"/>
            <a:ext cx="10352703" cy="369332"/>
          </a:xfrm>
          <a:prstGeom prst="rect">
            <a:avLst/>
          </a:prstGeom>
        </p:spPr>
        <p:txBody>
          <a:bodyPr wrap="square">
            <a:spAutoFit/>
          </a:bodyPr>
          <a:lstStyle/>
          <a:p>
            <a:pPr fontAlgn="base"/>
            <a:r>
              <a:rPr lang="kk-KZ" b="1" dirty="0">
                <a:solidFill>
                  <a:srgbClr val="1E1E1E"/>
                </a:solidFill>
                <a:latin typeface="Arial Narrow" panose="020B0606020202030204" pitchFamily="34" charset="0"/>
              </a:rPr>
              <a:t>Еңбек қауіпсіздігі және еңбекті қорғау бойынша кіріспе нұсқама </a:t>
            </a:r>
            <a:endParaRPr lang="ru-RU" b="1" i="0" dirty="0">
              <a:solidFill>
                <a:srgbClr val="1E1E1E"/>
              </a:solidFill>
              <a:effectLst/>
              <a:latin typeface="Arial Narrow" panose="020B0606020202030204" pitchFamily="34" charset="0"/>
            </a:endParaRPr>
          </a:p>
        </p:txBody>
      </p:sp>
      <p:sp>
        <p:nvSpPr>
          <p:cNvPr id="18" name="Прямоугольник 17">
            <a:extLst>
              <a:ext uri="{FF2B5EF4-FFF2-40B4-BE49-F238E27FC236}">
                <a16:creationId xmlns:a16="http://schemas.microsoft.com/office/drawing/2014/main" id="{3FF7C716-8920-4EBC-357C-E9D70E8A30BB}"/>
              </a:ext>
            </a:extLst>
          </p:cNvPr>
          <p:cNvSpPr/>
          <p:nvPr/>
        </p:nvSpPr>
        <p:spPr>
          <a:xfrm>
            <a:off x="251947" y="1284782"/>
            <a:ext cx="4977001" cy="4143661"/>
          </a:xfrm>
          <a:prstGeom prst="rect">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 arial narrow"/>
            </a:endParaRPr>
          </a:p>
        </p:txBody>
      </p:sp>
      <p:sp>
        <p:nvSpPr>
          <p:cNvPr id="28" name="Google Shape;121;p3">
            <a:extLst>
              <a:ext uri="{FF2B5EF4-FFF2-40B4-BE49-F238E27FC236}">
                <a16:creationId xmlns:a16="http://schemas.microsoft.com/office/drawing/2014/main" id="{69C683E1-98B4-2907-89AE-51CF3D4ED777}"/>
              </a:ext>
            </a:extLst>
          </p:cNvPr>
          <p:cNvSpPr/>
          <p:nvPr/>
        </p:nvSpPr>
        <p:spPr>
          <a:xfrm>
            <a:off x="95838" y="60332"/>
            <a:ext cx="1973107" cy="529533"/>
          </a:xfrm>
          <a:prstGeom prst="roundRect">
            <a:avLst>
              <a:gd name="adj" fmla="val 50000"/>
            </a:avLst>
          </a:prstGeom>
          <a:gradFill>
            <a:gsLst>
              <a:gs pos="0">
                <a:schemeClr val="dk2"/>
              </a:gs>
              <a:gs pos="100000">
                <a:srgbClr val="2AB0EF"/>
              </a:gs>
            </a:gsLst>
            <a:lin ang="27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Narrow" panose="020B0606020202030204" pitchFamily="34" charset="0"/>
              <a:ea typeface="Arial"/>
              <a:cs typeface="Arial"/>
              <a:sym typeface="Arial"/>
            </a:endParaRPr>
          </a:p>
        </p:txBody>
      </p:sp>
      <p:sp>
        <p:nvSpPr>
          <p:cNvPr id="30" name="Прямоугольник 29">
            <a:extLst>
              <a:ext uri="{FF2B5EF4-FFF2-40B4-BE49-F238E27FC236}">
                <a16:creationId xmlns:a16="http://schemas.microsoft.com/office/drawing/2014/main" id="{655B1521-72D1-5CB8-5525-28A2C1600479}"/>
              </a:ext>
            </a:extLst>
          </p:cNvPr>
          <p:cNvSpPr/>
          <p:nvPr/>
        </p:nvSpPr>
        <p:spPr>
          <a:xfrm>
            <a:off x="2352038" y="130319"/>
            <a:ext cx="7499927" cy="646331"/>
          </a:xfrm>
          <a:prstGeom prst="rect">
            <a:avLst/>
          </a:prstGeom>
        </p:spPr>
        <p:txBody>
          <a:bodyPr wrap="square">
            <a:spAutoFit/>
          </a:bodyPr>
          <a:lstStyle/>
          <a:p>
            <a:pPr algn="ctr">
              <a:spcAft>
                <a:spcPts val="0"/>
              </a:spcAft>
            </a:pPr>
            <a:r>
              <a:rPr lang="kk-KZ" sz="1600" b="1" dirty="0">
                <a:solidFill>
                  <a:srgbClr val="547094"/>
                </a:solidFill>
                <a:latin typeface=" arial narrow"/>
                <a:cs typeface="Arial" panose="020B0604020202020204" pitchFamily="34" charset="0"/>
              </a:rPr>
              <a:t>Еңбек қауіпсіздігі және еңбекті қорғау мәселелері бойынша кәсіби құзыреттерді дамыту</a:t>
            </a:r>
          </a:p>
          <a:p>
            <a:pPr algn="ctr">
              <a:spcAft>
                <a:spcPts val="0"/>
              </a:spcAft>
            </a:pPr>
            <a:endParaRPr lang="ru-RU" sz="2000" b="1" dirty="0">
              <a:solidFill>
                <a:srgbClr val="547094"/>
              </a:solidFill>
              <a:latin typeface=" arial narrow"/>
              <a:cs typeface="Arial" panose="020B0604020202020204" pitchFamily="34" charset="0"/>
            </a:endParaRPr>
          </a:p>
        </p:txBody>
      </p:sp>
      <p:cxnSp>
        <p:nvCxnSpPr>
          <p:cNvPr id="39" name="Google Shape;123;p3">
            <a:extLst>
              <a:ext uri="{FF2B5EF4-FFF2-40B4-BE49-F238E27FC236}">
                <a16:creationId xmlns:a16="http://schemas.microsoft.com/office/drawing/2014/main" id="{B7886F54-64C6-12F3-6DDB-868E6A4A990A}"/>
              </a:ext>
            </a:extLst>
          </p:cNvPr>
          <p:cNvCxnSpPr>
            <a:cxnSpLocks/>
          </p:cNvCxnSpPr>
          <p:nvPr/>
        </p:nvCxnSpPr>
        <p:spPr>
          <a:xfrm>
            <a:off x="0" y="642116"/>
            <a:ext cx="12192000" cy="1"/>
          </a:xfrm>
          <a:prstGeom prst="straightConnector1">
            <a:avLst/>
          </a:prstGeom>
          <a:noFill/>
          <a:ln w="28575" cap="flat" cmpd="sng">
            <a:solidFill>
              <a:srgbClr val="2AB0EF"/>
            </a:solidFill>
            <a:prstDash val="solid"/>
            <a:round/>
            <a:headEnd type="none" w="sm" len="sm"/>
            <a:tailEnd type="none" w="sm" len="sm"/>
          </a:ln>
        </p:spPr>
      </p:cxnSp>
      <p:sp>
        <p:nvSpPr>
          <p:cNvPr id="40" name="TextBox 39">
            <a:extLst>
              <a:ext uri="{FF2B5EF4-FFF2-40B4-BE49-F238E27FC236}">
                <a16:creationId xmlns:a16="http://schemas.microsoft.com/office/drawing/2014/main" id="{4B6B7F74-01E9-FA71-5F2D-994D6F5509D7}"/>
              </a:ext>
            </a:extLst>
          </p:cNvPr>
          <p:cNvSpPr txBox="1"/>
          <p:nvPr/>
        </p:nvSpPr>
        <p:spPr>
          <a:xfrm>
            <a:off x="378931" y="66645"/>
            <a:ext cx="2244197" cy="523220"/>
          </a:xfrm>
          <a:prstGeom prst="rect">
            <a:avLst/>
          </a:prstGeom>
          <a:noFill/>
        </p:spPr>
        <p:txBody>
          <a:bodyPr wrap="square" rtlCol="0">
            <a:spAutoFit/>
          </a:bodyPr>
          <a:lstStyle/>
          <a:p>
            <a:r>
              <a:rPr lang="en-US" sz="1400" dirty="0">
                <a:solidFill>
                  <a:schemeClr val="bg1"/>
                </a:solidFill>
              </a:rPr>
              <a:t>HEALTH SAFETY ENVIRONMENT</a:t>
            </a:r>
            <a:endParaRPr lang="ru-RU" sz="1400" dirty="0">
              <a:solidFill>
                <a:schemeClr val="bg1"/>
              </a:solidFill>
            </a:endParaRPr>
          </a:p>
        </p:txBody>
      </p:sp>
      <p:pic>
        <p:nvPicPr>
          <p:cNvPr id="3" name="Рисунок 2">
            <a:extLst>
              <a:ext uri="{FF2B5EF4-FFF2-40B4-BE49-F238E27FC236}">
                <a16:creationId xmlns:a16="http://schemas.microsoft.com/office/drawing/2014/main" id="{3BA58F39-4F3E-564D-BBD7-023BA32B4BDE}"/>
              </a:ext>
            </a:extLst>
          </p:cNvPr>
          <p:cNvPicPr>
            <a:picLocks noChangeAspect="1"/>
          </p:cNvPicPr>
          <p:nvPr/>
        </p:nvPicPr>
        <p:blipFill>
          <a:blip r:embed="rId3"/>
          <a:stretch>
            <a:fillRect/>
          </a:stretch>
        </p:blipFill>
        <p:spPr>
          <a:xfrm>
            <a:off x="11176706" y="50696"/>
            <a:ext cx="1015294" cy="883895"/>
          </a:xfrm>
          <a:prstGeom prst="rect">
            <a:avLst/>
          </a:prstGeom>
        </p:spPr>
      </p:pic>
      <p:sp>
        <p:nvSpPr>
          <p:cNvPr id="5" name="TextBox 4">
            <a:extLst>
              <a:ext uri="{FF2B5EF4-FFF2-40B4-BE49-F238E27FC236}">
                <a16:creationId xmlns:a16="http://schemas.microsoft.com/office/drawing/2014/main" id="{ADA9F684-3AD6-CC5C-1E1D-34C05A276F06}"/>
              </a:ext>
            </a:extLst>
          </p:cNvPr>
          <p:cNvSpPr txBox="1"/>
          <p:nvPr/>
        </p:nvSpPr>
        <p:spPr>
          <a:xfrm>
            <a:off x="489397" y="1703580"/>
            <a:ext cx="4691191" cy="923330"/>
          </a:xfrm>
          <a:prstGeom prst="rect">
            <a:avLst/>
          </a:prstGeom>
          <a:noFill/>
        </p:spPr>
        <p:txBody>
          <a:bodyPr wrap="square">
            <a:spAutoFit/>
          </a:bodyPr>
          <a:lstStyle/>
          <a:p>
            <a:r>
              <a:rPr lang="kk-KZ" dirty="0">
                <a:latin typeface=" arial narrow"/>
              </a:rPr>
              <a:t>жұмысқа қабылданған жұмыскерлермен, олардың біліміне, осы кәсіп немесе лауазым бойынша жұмыс өтіліне қарамастан.</a:t>
            </a:r>
            <a:endParaRPr lang="ru-KZ" dirty="0">
              <a:latin typeface=" arial narrow"/>
            </a:endParaRPr>
          </a:p>
        </p:txBody>
      </p:sp>
      <p:sp>
        <p:nvSpPr>
          <p:cNvPr id="8" name="TextBox 7">
            <a:extLst>
              <a:ext uri="{FF2B5EF4-FFF2-40B4-BE49-F238E27FC236}">
                <a16:creationId xmlns:a16="http://schemas.microsoft.com/office/drawing/2014/main" id="{EF23F10E-15EB-E49D-965B-B3C85E15EC43}"/>
              </a:ext>
            </a:extLst>
          </p:cNvPr>
          <p:cNvSpPr txBox="1"/>
          <p:nvPr/>
        </p:nvSpPr>
        <p:spPr>
          <a:xfrm>
            <a:off x="520437" y="2742842"/>
            <a:ext cx="4691191" cy="923330"/>
          </a:xfrm>
          <a:prstGeom prst="rect">
            <a:avLst/>
          </a:prstGeom>
          <a:noFill/>
        </p:spPr>
        <p:txBody>
          <a:bodyPr wrap="square">
            <a:spAutoFit/>
          </a:bodyPr>
          <a:lstStyle/>
          <a:p>
            <a:r>
              <a:rPr lang="kk-KZ" dirty="0">
                <a:latin typeface=" arial narrow"/>
              </a:rPr>
              <a:t>уақытша жұмыскерлермен, іссапарға жіберілгендермен, өндірістік оқуға немесе практикаға келген оқушылармен және студенттермен.</a:t>
            </a:r>
            <a:endParaRPr lang="ru-KZ" dirty="0">
              <a:latin typeface=" arial narrow"/>
            </a:endParaRPr>
          </a:p>
        </p:txBody>
      </p:sp>
      <p:sp>
        <p:nvSpPr>
          <p:cNvPr id="11" name="TextBox 10">
            <a:extLst>
              <a:ext uri="{FF2B5EF4-FFF2-40B4-BE49-F238E27FC236}">
                <a16:creationId xmlns:a16="http://schemas.microsoft.com/office/drawing/2014/main" id="{CBEEE6F8-55C1-59E8-3F45-663B927D9F33}"/>
              </a:ext>
            </a:extLst>
          </p:cNvPr>
          <p:cNvSpPr txBox="1"/>
          <p:nvPr/>
        </p:nvSpPr>
        <p:spPr>
          <a:xfrm>
            <a:off x="251946" y="1301594"/>
            <a:ext cx="6104586" cy="369332"/>
          </a:xfrm>
          <a:prstGeom prst="rect">
            <a:avLst/>
          </a:prstGeom>
          <a:noFill/>
        </p:spPr>
        <p:txBody>
          <a:bodyPr wrap="square">
            <a:spAutoFit/>
          </a:bodyPr>
          <a:lstStyle/>
          <a:p>
            <a:r>
              <a:rPr lang="kk-KZ" dirty="0">
                <a:latin typeface=" arial narrow"/>
              </a:rPr>
              <a:t>Өткізіледі:</a:t>
            </a:r>
          </a:p>
        </p:txBody>
      </p:sp>
      <p:pic>
        <p:nvPicPr>
          <p:cNvPr id="12" name="Рисунок 11">
            <a:extLst>
              <a:ext uri="{FF2B5EF4-FFF2-40B4-BE49-F238E27FC236}">
                <a16:creationId xmlns:a16="http://schemas.microsoft.com/office/drawing/2014/main" id="{1E48323B-0E50-D7EC-4211-3E3FF18355D2}"/>
              </a:ext>
            </a:extLst>
          </p:cNvPr>
          <p:cNvPicPr>
            <a:picLocks noChangeAspect="1"/>
          </p:cNvPicPr>
          <p:nvPr/>
        </p:nvPicPr>
        <p:blipFill>
          <a:blip r:embed="rId4"/>
          <a:stretch>
            <a:fillRect/>
          </a:stretch>
        </p:blipFill>
        <p:spPr>
          <a:xfrm>
            <a:off x="261641" y="1837319"/>
            <a:ext cx="234580" cy="245491"/>
          </a:xfrm>
          <a:prstGeom prst="rect">
            <a:avLst/>
          </a:prstGeom>
        </p:spPr>
      </p:pic>
      <p:pic>
        <p:nvPicPr>
          <p:cNvPr id="15" name="Рисунок 14">
            <a:extLst>
              <a:ext uri="{FF2B5EF4-FFF2-40B4-BE49-F238E27FC236}">
                <a16:creationId xmlns:a16="http://schemas.microsoft.com/office/drawing/2014/main" id="{05630D10-7D8C-60C3-E383-7F00667DF56F}"/>
              </a:ext>
            </a:extLst>
          </p:cNvPr>
          <p:cNvPicPr>
            <a:picLocks noChangeAspect="1"/>
          </p:cNvPicPr>
          <p:nvPr/>
        </p:nvPicPr>
        <p:blipFill>
          <a:blip r:embed="rId4"/>
          <a:stretch>
            <a:fillRect/>
          </a:stretch>
        </p:blipFill>
        <p:spPr>
          <a:xfrm>
            <a:off x="286041" y="2809712"/>
            <a:ext cx="234580" cy="245491"/>
          </a:xfrm>
          <a:prstGeom prst="rect">
            <a:avLst/>
          </a:prstGeom>
        </p:spPr>
      </p:pic>
      <p:sp>
        <p:nvSpPr>
          <p:cNvPr id="17" name="TextBox 16">
            <a:extLst>
              <a:ext uri="{FF2B5EF4-FFF2-40B4-BE49-F238E27FC236}">
                <a16:creationId xmlns:a16="http://schemas.microsoft.com/office/drawing/2014/main" id="{067A7CB7-17AD-7936-E655-60A02341EF87}"/>
              </a:ext>
            </a:extLst>
          </p:cNvPr>
          <p:cNvSpPr txBox="1"/>
          <p:nvPr/>
        </p:nvSpPr>
        <p:spPr>
          <a:xfrm>
            <a:off x="520621" y="3782105"/>
            <a:ext cx="4590853" cy="1477328"/>
          </a:xfrm>
          <a:prstGeom prst="rect">
            <a:avLst/>
          </a:prstGeom>
          <a:noFill/>
        </p:spPr>
        <p:txBody>
          <a:bodyPr wrap="square">
            <a:spAutoFit/>
          </a:bodyPr>
          <a:lstStyle/>
          <a:p>
            <a:r>
              <a:rPr lang="kk-KZ" dirty="0">
                <a:latin typeface=" arial narrow"/>
              </a:rPr>
              <a:t>өндірістік алаңдарға келген келушілерге және ұйымның қауіпті өндірістік объектісі аумағында жұмыс жүргізетін мердігер ұйымдардың жұмыскерлеріне.</a:t>
            </a:r>
            <a:endParaRPr lang="ru-KZ" b="1" dirty="0"/>
          </a:p>
        </p:txBody>
      </p:sp>
      <p:pic>
        <p:nvPicPr>
          <p:cNvPr id="19" name="Рисунок 18">
            <a:extLst>
              <a:ext uri="{FF2B5EF4-FFF2-40B4-BE49-F238E27FC236}">
                <a16:creationId xmlns:a16="http://schemas.microsoft.com/office/drawing/2014/main" id="{5B33531E-351B-908E-FA31-B355C969B464}"/>
              </a:ext>
            </a:extLst>
          </p:cNvPr>
          <p:cNvPicPr>
            <a:picLocks noChangeAspect="1"/>
          </p:cNvPicPr>
          <p:nvPr/>
        </p:nvPicPr>
        <p:blipFill>
          <a:blip r:embed="rId4"/>
          <a:stretch>
            <a:fillRect/>
          </a:stretch>
        </p:blipFill>
        <p:spPr>
          <a:xfrm>
            <a:off x="285857" y="3931490"/>
            <a:ext cx="234580" cy="245491"/>
          </a:xfrm>
          <a:prstGeom prst="rect">
            <a:avLst/>
          </a:prstGeom>
        </p:spPr>
      </p:pic>
      <p:sp>
        <p:nvSpPr>
          <p:cNvPr id="21" name="TextBox 20">
            <a:extLst>
              <a:ext uri="{FF2B5EF4-FFF2-40B4-BE49-F238E27FC236}">
                <a16:creationId xmlns:a16="http://schemas.microsoft.com/office/drawing/2014/main" id="{FF4F4110-90C2-AB1B-3047-F718EC084D60}"/>
              </a:ext>
            </a:extLst>
          </p:cNvPr>
          <p:cNvSpPr txBox="1"/>
          <p:nvPr/>
        </p:nvSpPr>
        <p:spPr>
          <a:xfrm>
            <a:off x="5665709" y="1301594"/>
            <a:ext cx="5634502" cy="646331"/>
          </a:xfrm>
          <a:prstGeom prst="rect">
            <a:avLst/>
          </a:prstGeom>
          <a:noFill/>
        </p:spPr>
        <p:txBody>
          <a:bodyPr wrap="square">
            <a:spAutoFit/>
          </a:bodyPr>
          <a:lstStyle/>
          <a:p>
            <a:pPr algn="just"/>
            <a:r>
              <a:rPr lang="kk-KZ" dirty="0">
                <a:latin typeface=" arial narrow"/>
              </a:rPr>
              <a:t>Кіріспе нұсқама ЕҚжЕҚ қызметі әзірлеген және жұмыс беруші бекіткен бағдарлама бойынша өткізіледі</a:t>
            </a:r>
            <a:endParaRPr lang="ru-KZ" dirty="0">
              <a:latin typeface=" arial narrow"/>
            </a:endParaRPr>
          </a:p>
        </p:txBody>
      </p:sp>
      <p:sp>
        <p:nvSpPr>
          <p:cNvPr id="31" name="TextBox 30">
            <a:extLst>
              <a:ext uri="{FF2B5EF4-FFF2-40B4-BE49-F238E27FC236}">
                <a16:creationId xmlns:a16="http://schemas.microsoft.com/office/drawing/2014/main" id="{918DF3A6-F5E0-48C5-538A-271630B0D10E}"/>
              </a:ext>
            </a:extLst>
          </p:cNvPr>
          <p:cNvSpPr txBox="1"/>
          <p:nvPr/>
        </p:nvSpPr>
        <p:spPr>
          <a:xfrm>
            <a:off x="5665709" y="2809712"/>
            <a:ext cx="6104586" cy="646331"/>
          </a:xfrm>
          <a:prstGeom prst="rect">
            <a:avLst/>
          </a:prstGeom>
          <a:noFill/>
        </p:spPr>
        <p:txBody>
          <a:bodyPr wrap="square">
            <a:spAutoFit/>
          </a:bodyPr>
          <a:lstStyle/>
          <a:p>
            <a:r>
              <a:rPr lang="kk-KZ" dirty="0">
                <a:latin typeface=" arial narrow"/>
              </a:rPr>
              <a:t>ЕҚжЕҚ қызметі немесе бұл міндеттер жұмыс берушінің актісімен жүктелген тұлға өткізеді.</a:t>
            </a:r>
            <a:endParaRPr lang="ru-KZ" dirty="0">
              <a:latin typeface=" arial narrow"/>
            </a:endParaRPr>
          </a:p>
        </p:txBody>
      </p:sp>
      <p:sp>
        <p:nvSpPr>
          <p:cNvPr id="33" name="Прямоугольник 32">
            <a:extLst>
              <a:ext uri="{FF2B5EF4-FFF2-40B4-BE49-F238E27FC236}">
                <a16:creationId xmlns:a16="http://schemas.microsoft.com/office/drawing/2014/main" id="{E886155E-E876-258F-1D05-965392498B6A}"/>
              </a:ext>
            </a:extLst>
          </p:cNvPr>
          <p:cNvSpPr/>
          <p:nvPr/>
        </p:nvSpPr>
        <p:spPr>
          <a:xfrm>
            <a:off x="5612812" y="1284782"/>
            <a:ext cx="6010371" cy="887955"/>
          </a:xfrm>
          <a:prstGeom prst="rect">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 arial narrow"/>
            </a:endParaRPr>
          </a:p>
        </p:txBody>
      </p:sp>
      <p:sp>
        <p:nvSpPr>
          <p:cNvPr id="34" name="Прямоугольник 33">
            <a:extLst>
              <a:ext uri="{FF2B5EF4-FFF2-40B4-BE49-F238E27FC236}">
                <a16:creationId xmlns:a16="http://schemas.microsoft.com/office/drawing/2014/main" id="{C28207BA-C9CC-7D8A-B5BB-C30E50191AE5}"/>
              </a:ext>
            </a:extLst>
          </p:cNvPr>
          <p:cNvSpPr/>
          <p:nvPr/>
        </p:nvSpPr>
        <p:spPr>
          <a:xfrm>
            <a:off x="5612812" y="2693906"/>
            <a:ext cx="6010371" cy="887955"/>
          </a:xfrm>
          <a:prstGeom prst="rect">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 arial narrow"/>
            </a:endParaRPr>
          </a:p>
        </p:txBody>
      </p:sp>
      <p:sp>
        <p:nvSpPr>
          <p:cNvPr id="41" name="TextBox 40">
            <a:extLst>
              <a:ext uri="{FF2B5EF4-FFF2-40B4-BE49-F238E27FC236}">
                <a16:creationId xmlns:a16="http://schemas.microsoft.com/office/drawing/2014/main" id="{2DB48939-2B94-8E79-953F-8E92769F11D2}"/>
              </a:ext>
            </a:extLst>
          </p:cNvPr>
          <p:cNvSpPr txBox="1"/>
          <p:nvPr/>
        </p:nvSpPr>
        <p:spPr>
          <a:xfrm>
            <a:off x="5665709" y="4218836"/>
            <a:ext cx="5686582" cy="923330"/>
          </a:xfrm>
          <a:prstGeom prst="rect">
            <a:avLst/>
          </a:prstGeom>
          <a:noFill/>
        </p:spPr>
        <p:txBody>
          <a:bodyPr wrap="square">
            <a:spAutoFit/>
          </a:bodyPr>
          <a:lstStyle/>
          <a:p>
            <a:pPr algn="just"/>
            <a:r>
              <a:rPr lang="kk-KZ" dirty="0">
                <a:solidFill>
                  <a:srgbClr val="C00000"/>
                </a:solidFill>
                <a:latin typeface=" arial narrow"/>
              </a:rPr>
              <a:t>Басшы айқындаған, еңбек қауіпсіздігі және еңбекті қорғау курсы бойынша оқуға жататын жұмыскерлер санаты кіріспе нұсқамадан босатылады</a:t>
            </a:r>
            <a:endParaRPr lang="ru-KZ" b="1" dirty="0">
              <a:solidFill>
                <a:srgbClr val="C00000"/>
              </a:solidFill>
            </a:endParaRPr>
          </a:p>
        </p:txBody>
      </p:sp>
      <p:sp>
        <p:nvSpPr>
          <p:cNvPr id="42" name="Прямоугольник 41">
            <a:extLst>
              <a:ext uri="{FF2B5EF4-FFF2-40B4-BE49-F238E27FC236}">
                <a16:creationId xmlns:a16="http://schemas.microsoft.com/office/drawing/2014/main" id="{B3361DD0-8BBD-68BD-2516-71B2D3F3AB45}"/>
              </a:ext>
            </a:extLst>
          </p:cNvPr>
          <p:cNvSpPr/>
          <p:nvPr/>
        </p:nvSpPr>
        <p:spPr>
          <a:xfrm>
            <a:off x="5612812" y="3952103"/>
            <a:ext cx="6010371" cy="1476340"/>
          </a:xfrm>
          <a:prstGeom prst="rect">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 arial narrow"/>
            </a:endParaRPr>
          </a:p>
        </p:txBody>
      </p:sp>
    </p:spTree>
    <p:custDataLst>
      <p:tags r:id="rId1"/>
    </p:custDataLst>
    <p:extLst>
      <p:ext uri="{BB962C8B-B14F-4D97-AF65-F5344CB8AC3E}">
        <p14:creationId xmlns:p14="http://schemas.microsoft.com/office/powerpoint/2010/main" val="778408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7B565B-A5AB-0734-CEED-E060FA88B3B5}"/>
            </a:ext>
          </a:extLst>
        </p:cNvPr>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CF7D9B88-0D08-CC7F-35CD-5EFD9EC06CFB}"/>
              </a:ext>
            </a:extLst>
          </p:cNvPr>
          <p:cNvSpPr/>
          <p:nvPr/>
        </p:nvSpPr>
        <p:spPr>
          <a:xfrm>
            <a:off x="1090613" y="698131"/>
            <a:ext cx="10352703" cy="369332"/>
          </a:xfrm>
          <a:prstGeom prst="rect">
            <a:avLst/>
          </a:prstGeom>
        </p:spPr>
        <p:txBody>
          <a:bodyPr wrap="square">
            <a:spAutoFit/>
          </a:bodyPr>
          <a:lstStyle/>
          <a:p>
            <a:pPr fontAlgn="base"/>
            <a:r>
              <a:rPr lang="kk-KZ" b="1" dirty="0">
                <a:solidFill>
                  <a:srgbClr val="1E1E1E"/>
                </a:solidFill>
                <a:latin typeface="Arial Narrow" panose="020B0606020202030204" pitchFamily="34" charset="0"/>
              </a:rPr>
              <a:t>Еңбек қауіпсіздігі және еңбекті қорғау бойынша кіріспе нұсқама </a:t>
            </a:r>
            <a:endParaRPr lang="ru-RU" b="1" i="0" dirty="0">
              <a:solidFill>
                <a:srgbClr val="1E1E1E"/>
              </a:solidFill>
              <a:effectLst/>
              <a:latin typeface="Arial Narrow" panose="020B0606020202030204" pitchFamily="34" charset="0"/>
            </a:endParaRPr>
          </a:p>
        </p:txBody>
      </p:sp>
      <p:sp>
        <p:nvSpPr>
          <p:cNvPr id="28" name="Google Shape;121;p3">
            <a:extLst>
              <a:ext uri="{FF2B5EF4-FFF2-40B4-BE49-F238E27FC236}">
                <a16:creationId xmlns:a16="http://schemas.microsoft.com/office/drawing/2014/main" id="{647DA8DC-282D-7C02-57C4-FAA088BCDEB9}"/>
              </a:ext>
            </a:extLst>
          </p:cNvPr>
          <p:cNvSpPr/>
          <p:nvPr/>
        </p:nvSpPr>
        <p:spPr>
          <a:xfrm>
            <a:off x="95838" y="60332"/>
            <a:ext cx="1973107" cy="529533"/>
          </a:xfrm>
          <a:prstGeom prst="roundRect">
            <a:avLst>
              <a:gd name="adj" fmla="val 50000"/>
            </a:avLst>
          </a:prstGeom>
          <a:gradFill>
            <a:gsLst>
              <a:gs pos="0">
                <a:schemeClr val="dk2"/>
              </a:gs>
              <a:gs pos="100000">
                <a:srgbClr val="2AB0EF"/>
              </a:gs>
            </a:gsLst>
            <a:lin ang="27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Narrow" panose="020B0606020202030204" pitchFamily="34" charset="0"/>
              <a:ea typeface="Arial"/>
              <a:cs typeface="Arial"/>
              <a:sym typeface="Arial"/>
            </a:endParaRPr>
          </a:p>
        </p:txBody>
      </p:sp>
      <p:sp>
        <p:nvSpPr>
          <p:cNvPr id="30" name="Прямоугольник 29">
            <a:extLst>
              <a:ext uri="{FF2B5EF4-FFF2-40B4-BE49-F238E27FC236}">
                <a16:creationId xmlns:a16="http://schemas.microsoft.com/office/drawing/2014/main" id="{084A4C51-D3A0-9892-A905-B2754DAA1136}"/>
              </a:ext>
            </a:extLst>
          </p:cNvPr>
          <p:cNvSpPr/>
          <p:nvPr/>
        </p:nvSpPr>
        <p:spPr>
          <a:xfrm>
            <a:off x="2352038" y="130319"/>
            <a:ext cx="7499927" cy="646331"/>
          </a:xfrm>
          <a:prstGeom prst="rect">
            <a:avLst/>
          </a:prstGeom>
        </p:spPr>
        <p:txBody>
          <a:bodyPr wrap="square">
            <a:spAutoFit/>
          </a:bodyPr>
          <a:lstStyle/>
          <a:p>
            <a:pPr algn="ctr">
              <a:spcAft>
                <a:spcPts val="0"/>
              </a:spcAft>
            </a:pPr>
            <a:r>
              <a:rPr lang="kk-KZ" sz="1600" b="1" dirty="0">
                <a:solidFill>
                  <a:srgbClr val="547094"/>
                </a:solidFill>
                <a:latin typeface=" arial narrow"/>
                <a:cs typeface="Arial" panose="020B0604020202020204" pitchFamily="34" charset="0"/>
              </a:rPr>
              <a:t>Еңбек қауіпсіздігі және еңбекті қорғау мәселелері бойынша кәсіби құзыреттерді дамыту</a:t>
            </a:r>
          </a:p>
          <a:p>
            <a:pPr algn="ctr">
              <a:spcAft>
                <a:spcPts val="0"/>
              </a:spcAft>
            </a:pPr>
            <a:endParaRPr lang="ru-RU" sz="2000" b="1" dirty="0">
              <a:solidFill>
                <a:srgbClr val="547094"/>
              </a:solidFill>
              <a:latin typeface=" arial narrow"/>
              <a:cs typeface="Arial" panose="020B0604020202020204" pitchFamily="34" charset="0"/>
            </a:endParaRPr>
          </a:p>
        </p:txBody>
      </p:sp>
      <p:cxnSp>
        <p:nvCxnSpPr>
          <p:cNvPr id="39" name="Google Shape;123;p3">
            <a:extLst>
              <a:ext uri="{FF2B5EF4-FFF2-40B4-BE49-F238E27FC236}">
                <a16:creationId xmlns:a16="http://schemas.microsoft.com/office/drawing/2014/main" id="{97448CA6-BF50-C607-6035-2BF55543E611}"/>
              </a:ext>
            </a:extLst>
          </p:cNvPr>
          <p:cNvCxnSpPr>
            <a:cxnSpLocks/>
          </p:cNvCxnSpPr>
          <p:nvPr/>
        </p:nvCxnSpPr>
        <p:spPr>
          <a:xfrm>
            <a:off x="0" y="642116"/>
            <a:ext cx="12192000" cy="1"/>
          </a:xfrm>
          <a:prstGeom prst="straightConnector1">
            <a:avLst/>
          </a:prstGeom>
          <a:noFill/>
          <a:ln w="28575" cap="flat" cmpd="sng">
            <a:solidFill>
              <a:srgbClr val="2AB0EF"/>
            </a:solidFill>
            <a:prstDash val="solid"/>
            <a:round/>
            <a:headEnd type="none" w="sm" len="sm"/>
            <a:tailEnd type="none" w="sm" len="sm"/>
          </a:ln>
        </p:spPr>
      </p:cxnSp>
      <p:sp>
        <p:nvSpPr>
          <p:cNvPr id="40" name="TextBox 39">
            <a:extLst>
              <a:ext uri="{FF2B5EF4-FFF2-40B4-BE49-F238E27FC236}">
                <a16:creationId xmlns:a16="http://schemas.microsoft.com/office/drawing/2014/main" id="{595ADD15-A487-B927-D064-05A758A12153}"/>
              </a:ext>
            </a:extLst>
          </p:cNvPr>
          <p:cNvSpPr txBox="1"/>
          <p:nvPr/>
        </p:nvSpPr>
        <p:spPr>
          <a:xfrm>
            <a:off x="378931" y="66645"/>
            <a:ext cx="2244197" cy="523220"/>
          </a:xfrm>
          <a:prstGeom prst="rect">
            <a:avLst/>
          </a:prstGeom>
          <a:noFill/>
        </p:spPr>
        <p:txBody>
          <a:bodyPr wrap="square" rtlCol="0">
            <a:spAutoFit/>
          </a:bodyPr>
          <a:lstStyle/>
          <a:p>
            <a:r>
              <a:rPr lang="en-US" sz="1400" dirty="0">
                <a:solidFill>
                  <a:schemeClr val="bg1"/>
                </a:solidFill>
              </a:rPr>
              <a:t>HEALTH SAFETY ENVIRONMENT</a:t>
            </a:r>
            <a:endParaRPr lang="ru-RU" sz="1400" dirty="0">
              <a:solidFill>
                <a:schemeClr val="bg1"/>
              </a:solidFill>
            </a:endParaRPr>
          </a:p>
        </p:txBody>
      </p:sp>
      <p:pic>
        <p:nvPicPr>
          <p:cNvPr id="3" name="Рисунок 2">
            <a:extLst>
              <a:ext uri="{FF2B5EF4-FFF2-40B4-BE49-F238E27FC236}">
                <a16:creationId xmlns:a16="http://schemas.microsoft.com/office/drawing/2014/main" id="{13CC3A85-0BCE-CFAB-0E24-AB14EF5512BF}"/>
              </a:ext>
            </a:extLst>
          </p:cNvPr>
          <p:cNvPicPr>
            <a:picLocks noChangeAspect="1"/>
          </p:cNvPicPr>
          <p:nvPr/>
        </p:nvPicPr>
        <p:blipFill>
          <a:blip r:embed="rId3"/>
          <a:stretch>
            <a:fillRect/>
          </a:stretch>
        </p:blipFill>
        <p:spPr>
          <a:xfrm>
            <a:off x="11176706" y="50696"/>
            <a:ext cx="1015294" cy="883895"/>
          </a:xfrm>
          <a:prstGeom prst="rect">
            <a:avLst/>
          </a:prstGeom>
        </p:spPr>
      </p:pic>
      <p:pic>
        <p:nvPicPr>
          <p:cNvPr id="6" name="Рисунок 5">
            <a:extLst>
              <a:ext uri="{FF2B5EF4-FFF2-40B4-BE49-F238E27FC236}">
                <a16:creationId xmlns:a16="http://schemas.microsoft.com/office/drawing/2014/main" id="{9C8634FB-35B6-20E3-BFB9-2168C953FC5F}"/>
              </a:ext>
            </a:extLst>
          </p:cNvPr>
          <p:cNvPicPr>
            <a:picLocks noChangeAspect="1"/>
          </p:cNvPicPr>
          <p:nvPr/>
        </p:nvPicPr>
        <p:blipFill>
          <a:blip r:embed="rId4"/>
          <a:stretch>
            <a:fillRect/>
          </a:stretch>
        </p:blipFill>
        <p:spPr>
          <a:xfrm>
            <a:off x="1082391" y="1497526"/>
            <a:ext cx="9665765" cy="4352346"/>
          </a:xfrm>
          <a:prstGeom prst="rect">
            <a:avLst/>
          </a:prstGeom>
        </p:spPr>
      </p:pic>
      <p:sp>
        <p:nvSpPr>
          <p:cNvPr id="7" name="Прямоугольник 6">
            <a:extLst>
              <a:ext uri="{FF2B5EF4-FFF2-40B4-BE49-F238E27FC236}">
                <a16:creationId xmlns:a16="http://schemas.microsoft.com/office/drawing/2014/main" id="{451A3EAC-E9B2-AE2B-984C-A3FCE7B631E7}"/>
              </a:ext>
            </a:extLst>
          </p:cNvPr>
          <p:cNvSpPr/>
          <p:nvPr/>
        </p:nvSpPr>
        <p:spPr>
          <a:xfrm>
            <a:off x="540913" y="1284782"/>
            <a:ext cx="11307650" cy="4931100"/>
          </a:xfrm>
          <a:prstGeom prst="rect">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 arial narrow"/>
            </a:endParaRPr>
          </a:p>
        </p:txBody>
      </p:sp>
    </p:spTree>
    <p:custDataLst>
      <p:tags r:id="rId1"/>
    </p:custDataLst>
    <p:extLst>
      <p:ext uri="{BB962C8B-B14F-4D97-AF65-F5344CB8AC3E}">
        <p14:creationId xmlns:p14="http://schemas.microsoft.com/office/powerpoint/2010/main" val="450986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E84F74-900B-DDAD-7680-0B5A3970FD1F}"/>
            </a:ext>
          </a:extLst>
        </p:cNvPr>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1EF20C56-94DD-0FE6-57D5-3FB3640B07A9}"/>
              </a:ext>
            </a:extLst>
          </p:cNvPr>
          <p:cNvSpPr/>
          <p:nvPr/>
        </p:nvSpPr>
        <p:spPr>
          <a:xfrm>
            <a:off x="195889" y="782429"/>
            <a:ext cx="4144292" cy="369332"/>
          </a:xfrm>
          <a:prstGeom prst="rect">
            <a:avLst/>
          </a:prstGeom>
        </p:spPr>
        <p:txBody>
          <a:bodyPr wrap="square">
            <a:spAutoFit/>
          </a:bodyPr>
          <a:lstStyle/>
          <a:p>
            <a:pPr fontAlgn="base"/>
            <a:r>
              <a:rPr lang="kk-KZ" b="1" i="0" dirty="0">
                <a:solidFill>
                  <a:srgbClr val="1E1E1E"/>
                </a:solidFill>
                <a:effectLst/>
                <a:latin typeface="Arial Narrow" panose="020B0606020202030204" pitchFamily="34" charset="0"/>
              </a:rPr>
              <a:t>Жұмыс орнындағы алғашқы нұсқама</a:t>
            </a:r>
          </a:p>
        </p:txBody>
      </p:sp>
      <p:sp>
        <p:nvSpPr>
          <p:cNvPr id="18" name="Прямоугольник 17">
            <a:extLst>
              <a:ext uri="{FF2B5EF4-FFF2-40B4-BE49-F238E27FC236}">
                <a16:creationId xmlns:a16="http://schemas.microsoft.com/office/drawing/2014/main" id="{434D140D-6BE0-711F-D3D8-ACB840A1A5BD}"/>
              </a:ext>
            </a:extLst>
          </p:cNvPr>
          <p:cNvSpPr/>
          <p:nvPr/>
        </p:nvSpPr>
        <p:spPr>
          <a:xfrm>
            <a:off x="251947" y="1284783"/>
            <a:ext cx="4977001" cy="1181522"/>
          </a:xfrm>
          <a:prstGeom prst="rect">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 arial narrow"/>
            </a:endParaRPr>
          </a:p>
        </p:txBody>
      </p:sp>
      <p:sp>
        <p:nvSpPr>
          <p:cNvPr id="28" name="Google Shape;121;p3">
            <a:extLst>
              <a:ext uri="{FF2B5EF4-FFF2-40B4-BE49-F238E27FC236}">
                <a16:creationId xmlns:a16="http://schemas.microsoft.com/office/drawing/2014/main" id="{67C2A4F5-7C7D-0E43-F388-E7DF21BB2B2C}"/>
              </a:ext>
            </a:extLst>
          </p:cNvPr>
          <p:cNvSpPr/>
          <p:nvPr/>
        </p:nvSpPr>
        <p:spPr>
          <a:xfrm>
            <a:off x="95838" y="60332"/>
            <a:ext cx="1973107" cy="529533"/>
          </a:xfrm>
          <a:prstGeom prst="roundRect">
            <a:avLst>
              <a:gd name="adj" fmla="val 50000"/>
            </a:avLst>
          </a:prstGeom>
          <a:gradFill>
            <a:gsLst>
              <a:gs pos="0">
                <a:schemeClr val="dk2"/>
              </a:gs>
              <a:gs pos="100000">
                <a:srgbClr val="2AB0EF"/>
              </a:gs>
            </a:gsLst>
            <a:lin ang="27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Narrow" panose="020B0606020202030204" pitchFamily="34" charset="0"/>
              <a:ea typeface="Arial"/>
              <a:cs typeface="Arial"/>
              <a:sym typeface="Arial"/>
            </a:endParaRPr>
          </a:p>
        </p:txBody>
      </p:sp>
      <p:sp>
        <p:nvSpPr>
          <p:cNvPr id="30" name="Прямоугольник 29">
            <a:extLst>
              <a:ext uri="{FF2B5EF4-FFF2-40B4-BE49-F238E27FC236}">
                <a16:creationId xmlns:a16="http://schemas.microsoft.com/office/drawing/2014/main" id="{6A0A401F-7DB6-439F-96DD-B129F3158FA7}"/>
              </a:ext>
            </a:extLst>
          </p:cNvPr>
          <p:cNvSpPr/>
          <p:nvPr/>
        </p:nvSpPr>
        <p:spPr>
          <a:xfrm>
            <a:off x="2352038" y="130319"/>
            <a:ext cx="7499927" cy="646331"/>
          </a:xfrm>
          <a:prstGeom prst="rect">
            <a:avLst/>
          </a:prstGeom>
        </p:spPr>
        <p:txBody>
          <a:bodyPr wrap="square">
            <a:spAutoFit/>
          </a:bodyPr>
          <a:lstStyle/>
          <a:p>
            <a:pPr algn="ctr">
              <a:spcAft>
                <a:spcPts val="0"/>
              </a:spcAft>
            </a:pPr>
            <a:r>
              <a:rPr lang="kk-KZ" sz="1600" b="1" dirty="0">
                <a:solidFill>
                  <a:srgbClr val="547094"/>
                </a:solidFill>
                <a:latin typeface=" arial narrow"/>
                <a:cs typeface="Arial" panose="020B0604020202020204" pitchFamily="34" charset="0"/>
              </a:rPr>
              <a:t>Еңбек қауіпсіздігі және еңбекті қорғау мәселелері бойынша кәсіби құзыреттерді дамыту</a:t>
            </a:r>
          </a:p>
          <a:p>
            <a:pPr algn="ctr">
              <a:spcAft>
                <a:spcPts val="0"/>
              </a:spcAft>
            </a:pPr>
            <a:endParaRPr lang="ru-RU" sz="2000" b="1" dirty="0">
              <a:solidFill>
                <a:srgbClr val="547094"/>
              </a:solidFill>
              <a:latin typeface=" arial narrow"/>
              <a:cs typeface="Arial" panose="020B0604020202020204" pitchFamily="34" charset="0"/>
            </a:endParaRPr>
          </a:p>
        </p:txBody>
      </p:sp>
      <p:cxnSp>
        <p:nvCxnSpPr>
          <p:cNvPr id="39" name="Google Shape;123;p3">
            <a:extLst>
              <a:ext uri="{FF2B5EF4-FFF2-40B4-BE49-F238E27FC236}">
                <a16:creationId xmlns:a16="http://schemas.microsoft.com/office/drawing/2014/main" id="{729A4B6C-17FD-54A6-37FC-01D03DF2DE6B}"/>
              </a:ext>
            </a:extLst>
          </p:cNvPr>
          <p:cNvCxnSpPr>
            <a:cxnSpLocks/>
          </p:cNvCxnSpPr>
          <p:nvPr/>
        </p:nvCxnSpPr>
        <p:spPr>
          <a:xfrm>
            <a:off x="0" y="642116"/>
            <a:ext cx="12192000" cy="1"/>
          </a:xfrm>
          <a:prstGeom prst="straightConnector1">
            <a:avLst/>
          </a:prstGeom>
          <a:noFill/>
          <a:ln w="28575" cap="flat" cmpd="sng">
            <a:solidFill>
              <a:srgbClr val="2AB0EF"/>
            </a:solidFill>
            <a:prstDash val="solid"/>
            <a:round/>
            <a:headEnd type="none" w="sm" len="sm"/>
            <a:tailEnd type="none" w="sm" len="sm"/>
          </a:ln>
        </p:spPr>
      </p:cxnSp>
      <p:sp>
        <p:nvSpPr>
          <p:cNvPr id="40" name="TextBox 39">
            <a:extLst>
              <a:ext uri="{FF2B5EF4-FFF2-40B4-BE49-F238E27FC236}">
                <a16:creationId xmlns:a16="http://schemas.microsoft.com/office/drawing/2014/main" id="{7E6C12A0-CD64-4444-2D99-C46495CD4FDE}"/>
              </a:ext>
            </a:extLst>
          </p:cNvPr>
          <p:cNvSpPr txBox="1"/>
          <p:nvPr/>
        </p:nvSpPr>
        <p:spPr>
          <a:xfrm>
            <a:off x="378931" y="66645"/>
            <a:ext cx="2244197" cy="523220"/>
          </a:xfrm>
          <a:prstGeom prst="rect">
            <a:avLst/>
          </a:prstGeom>
          <a:noFill/>
        </p:spPr>
        <p:txBody>
          <a:bodyPr wrap="square" rtlCol="0">
            <a:spAutoFit/>
          </a:bodyPr>
          <a:lstStyle/>
          <a:p>
            <a:r>
              <a:rPr lang="en-US" sz="1400" dirty="0">
                <a:solidFill>
                  <a:schemeClr val="bg1"/>
                </a:solidFill>
              </a:rPr>
              <a:t>HEALTH SAFETY ENVIRONMENT</a:t>
            </a:r>
            <a:endParaRPr lang="ru-RU" sz="1400" dirty="0">
              <a:solidFill>
                <a:schemeClr val="bg1"/>
              </a:solidFill>
            </a:endParaRPr>
          </a:p>
        </p:txBody>
      </p:sp>
      <p:pic>
        <p:nvPicPr>
          <p:cNvPr id="3" name="Рисунок 2">
            <a:extLst>
              <a:ext uri="{FF2B5EF4-FFF2-40B4-BE49-F238E27FC236}">
                <a16:creationId xmlns:a16="http://schemas.microsoft.com/office/drawing/2014/main" id="{5AEE4B69-5BCD-8C56-B34B-E852D1369879}"/>
              </a:ext>
            </a:extLst>
          </p:cNvPr>
          <p:cNvPicPr>
            <a:picLocks noChangeAspect="1"/>
          </p:cNvPicPr>
          <p:nvPr/>
        </p:nvPicPr>
        <p:blipFill>
          <a:blip r:embed="rId3"/>
          <a:stretch>
            <a:fillRect/>
          </a:stretch>
        </p:blipFill>
        <p:spPr>
          <a:xfrm>
            <a:off x="11176706" y="50696"/>
            <a:ext cx="1015294" cy="883895"/>
          </a:xfrm>
          <a:prstGeom prst="rect">
            <a:avLst/>
          </a:prstGeom>
        </p:spPr>
      </p:pic>
      <p:sp>
        <p:nvSpPr>
          <p:cNvPr id="5" name="TextBox 4">
            <a:extLst>
              <a:ext uri="{FF2B5EF4-FFF2-40B4-BE49-F238E27FC236}">
                <a16:creationId xmlns:a16="http://schemas.microsoft.com/office/drawing/2014/main" id="{9FB35DEB-7ECD-EAF1-6673-121E178ABBE5}"/>
              </a:ext>
            </a:extLst>
          </p:cNvPr>
          <p:cNvSpPr txBox="1"/>
          <p:nvPr/>
        </p:nvSpPr>
        <p:spPr>
          <a:xfrm>
            <a:off x="489397" y="1703580"/>
            <a:ext cx="4691191" cy="646331"/>
          </a:xfrm>
          <a:prstGeom prst="rect">
            <a:avLst/>
          </a:prstGeom>
          <a:noFill/>
        </p:spPr>
        <p:txBody>
          <a:bodyPr wrap="square">
            <a:spAutoFit/>
          </a:bodyPr>
          <a:lstStyle/>
          <a:p>
            <a:r>
              <a:rPr lang="kk-KZ" dirty="0">
                <a:latin typeface=" arial narrow"/>
              </a:rPr>
              <a:t>әрбір жұмыскермен жеке, қауіпсіз еңбек тәсілдерін іс жүзінде көрсете отырып өткізіледі.</a:t>
            </a:r>
            <a:endParaRPr lang="ru-KZ" dirty="0">
              <a:latin typeface=" arial narrow"/>
            </a:endParaRPr>
          </a:p>
        </p:txBody>
      </p:sp>
      <p:sp>
        <p:nvSpPr>
          <p:cNvPr id="11" name="TextBox 10">
            <a:extLst>
              <a:ext uri="{FF2B5EF4-FFF2-40B4-BE49-F238E27FC236}">
                <a16:creationId xmlns:a16="http://schemas.microsoft.com/office/drawing/2014/main" id="{B8C14A6D-6C69-8C2F-55A1-071A18C4C500}"/>
              </a:ext>
            </a:extLst>
          </p:cNvPr>
          <p:cNvSpPr txBox="1"/>
          <p:nvPr/>
        </p:nvSpPr>
        <p:spPr>
          <a:xfrm>
            <a:off x="251946" y="1301594"/>
            <a:ext cx="6104586" cy="369332"/>
          </a:xfrm>
          <a:prstGeom prst="rect">
            <a:avLst/>
          </a:prstGeom>
          <a:noFill/>
        </p:spPr>
        <p:txBody>
          <a:bodyPr wrap="square">
            <a:spAutoFit/>
          </a:bodyPr>
          <a:lstStyle/>
          <a:p>
            <a:r>
              <a:rPr lang="kk-KZ">
                <a:latin typeface=" arial narrow"/>
              </a:rPr>
              <a:t>Өткізіледі:</a:t>
            </a:r>
            <a:endParaRPr lang="ru-RU" dirty="0">
              <a:latin typeface=" arial narrow"/>
            </a:endParaRPr>
          </a:p>
        </p:txBody>
      </p:sp>
      <p:pic>
        <p:nvPicPr>
          <p:cNvPr id="12" name="Рисунок 11">
            <a:extLst>
              <a:ext uri="{FF2B5EF4-FFF2-40B4-BE49-F238E27FC236}">
                <a16:creationId xmlns:a16="http://schemas.microsoft.com/office/drawing/2014/main" id="{F4D9FFFA-6CF9-30B9-F06A-6AF47121D5C1}"/>
              </a:ext>
            </a:extLst>
          </p:cNvPr>
          <p:cNvPicPr>
            <a:picLocks noChangeAspect="1"/>
          </p:cNvPicPr>
          <p:nvPr/>
        </p:nvPicPr>
        <p:blipFill>
          <a:blip r:embed="rId4"/>
          <a:stretch>
            <a:fillRect/>
          </a:stretch>
        </p:blipFill>
        <p:spPr>
          <a:xfrm>
            <a:off x="261641" y="1837319"/>
            <a:ext cx="234580" cy="245491"/>
          </a:xfrm>
          <a:prstGeom prst="rect">
            <a:avLst/>
          </a:prstGeom>
        </p:spPr>
      </p:pic>
      <p:sp>
        <p:nvSpPr>
          <p:cNvPr id="33" name="Прямоугольник 32">
            <a:extLst>
              <a:ext uri="{FF2B5EF4-FFF2-40B4-BE49-F238E27FC236}">
                <a16:creationId xmlns:a16="http://schemas.microsoft.com/office/drawing/2014/main" id="{1F1AA7B2-A65E-85E7-2ADB-B91D11E63605}"/>
              </a:ext>
            </a:extLst>
          </p:cNvPr>
          <p:cNvSpPr/>
          <p:nvPr/>
        </p:nvSpPr>
        <p:spPr>
          <a:xfrm>
            <a:off x="5612812" y="1284783"/>
            <a:ext cx="6416054" cy="1181520"/>
          </a:xfrm>
          <a:prstGeom prst="rect">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 arial narrow"/>
            </a:endParaRPr>
          </a:p>
        </p:txBody>
      </p:sp>
      <p:sp>
        <p:nvSpPr>
          <p:cNvPr id="6" name="TextBox 5">
            <a:extLst>
              <a:ext uri="{FF2B5EF4-FFF2-40B4-BE49-F238E27FC236}">
                <a16:creationId xmlns:a16="http://schemas.microsoft.com/office/drawing/2014/main" id="{3A9D48DF-3A4F-E601-1EBB-D36D34B36D74}"/>
              </a:ext>
            </a:extLst>
          </p:cNvPr>
          <p:cNvSpPr txBox="1"/>
          <p:nvPr/>
        </p:nvSpPr>
        <p:spPr>
          <a:xfrm>
            <a:off x="343996" y="2982113"/>
            <a:ext cx="4709553" cy="3416320"/>
          </a:xfrm>
          <a:prstGeom prst="rect">
            <a:avLst/>
          </a:prstGeom>
          <a:noFill/>
        </p:spPr>
        <p:txBody>
          <a:bodyPr wrap="square">
            <a:spAutoFit/>
          </a:bodyPr>
          <a:lstStyle/>
          <a:p>
            <a:pPr algn="just"/>
            <a:r>
              <a:rPr lang="kk-KZ" dirty="0">
                <a:latin typeface=" arial narrow"/>
              </a:rPr>
              <a:t>Еңбек міндеттері жабдықты қолдануға, пайдалануға, қызмет көрсетуге, сынауға, реттеуге және жөндеуге, электрлендірілген немесе өзге де механикаландырылған қол құралын пайдалануға, шикізат пен материалдарды сақтауға және қолдануға байланысты емес тұлғалар жұмыс орнындағы алғашқы нұсқамадан босатылады.</a:t>
            </a:r>
          </a:p>
          <a:p>
            <a:pPr algn="just"/>
            <a:r>
              <a:rPr lang="kk-KZ" dirty="0">
                <a:latin typeface=" arial narrow"/>
              </a:rPr>
              <a:t>Жұмыс орнындағы алғашқы нұсқамадан босатылатын жұмыскерлер кәсіптері мен лауазымдарының тізбесін жұмыс беруші бекітеді.</a:t>
            </a:r>
            <a:endParaRPr lang="ru-KZ" b="1" dirty="0">
              <a:solidFill>
                <a:srgbClr val="C00000"/>
              </a:solidFill>
              <a:latin typeface=" arial narrow"/>
            </a:endParaRPr>
          </a:p>
        </p:txBody>
      </p:sp>
      <p:sp>
        <p:nvSpPr>
          <p:cNvPr id="7" name="Прямоугольник 6">
            <a:extLst>
              <a:ext uri="{FF2B5EF4-FFF2-40B4-BE49-F238E27FC236}">
                <a16:creationId xmlns:a16="http://schemas.microsoft.com/office/drawing/2014/main" id="{C88825FD-77B3-D7CA-B481-7B92F58D0F56}"/>
              </a:ext>
            </a:extLst>
          </p:cNvPr>
          <p:cNvSpPr/>
          <p:nvPr/>
        </p:nvSpPr>
        <p:spPr>
          <a:xfrm>
            <a:off x="261641" y="2991099"/>
            <a:ext cx="4977001" cy="3416320"/>
          </a:xfrm>
          <a:prstGeom prst="rect">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 arial narrow"/>
            </a:endParaRPr>
          </a:p>
        </p:txBody>
      </p:sp>
      <p:sp>
        <p:nvSpPr>
          <p:cNvPr id="10" name="TextBox 9">
            <a:extLst>
              <a:ext uri="{FF2B5EF4-FFF2-40B4-BE49-F238E27FC236}">
                <a16:creationId xmlns:a16="http://schemas.microsoft.com/office/drawing/2014/main" id="{3E1B9F9D-9793-913F-61F7-010DFD2A9300}"/>
              </a:ext>
            </a:extLst>
          </p:cNvPr>
          <p:cNvSpPr txBox="1"/>
          <p:nvPr/>
        </p:nvSpPr>
        <p:spPr>
          <a:xfrm>
            <a:off x="5898103" y="1687787"/>
            <a:ext cx="6267719" cy="646331"/>
          </a:xfrm>
          <a:prstGeom prst="rect">
            <a:avLst/>
          </a:prstGeom>
          <a:noFill/>
        </p:spPr>
        <p:txBody>
          <a:bodyPr wrap="square">
            <a:spAutoFit/>
          </a:bodyPr>
          <a:lstStyle/>
          <a:p>
            <a:r>
              <a:rPr lang="kk-KZ" dirty="0">
                <a:latin typeface=" arial narrow"/>
              </a:rPr>
              <a:t>жұмыскерлерге біліктілігіне, біліміне, өтіліне, орындайтын жұмысының сипатына қарамастан жарты жылда кемінде бір рет</a:t>
            </a:r>
            <a:endParaRPr lang="ru-KZ" b="1" dirty="0">
              <a:latin typeface=" arial narrow"/>
            </a:endParaRPr>
          </a:p>
        </p:txBody>
      </p:sp>
      <p:sp>
        <p:nvSpPr>
          <p:cNvPr id="14" name="TextBox 13">
            <a:extLst>
              <a:ext uri="{FF2B5EF4-FFF2-40B4-BE49-F238E27FC236}">
                <a16:creationId xmlns:a16="http://schemas.microsoft.com/office/drawing/2014/main" id="{05CA3DEE-5BFD-22C0-46C9-985CE82B99A9}"/>
              </a:ext>
            </a:extLst>
          </p:cNvPr>
          <p:cNvSpPr txBox="1"/>
          <p:nvPr/>
        </p:nvSpPr>
        <p:spPr>
          <a:xfrm>
            <a:off x="5572955" y="1301594"/>
            <a:ext cx="6104586" cy="369332"/>
          </a:xfrm>
          <a:prstGeom prst="rect">
            <a:avLst/>
          </a:prstGeom>
          <a:noFill/>
        </p:spPr>
        <p:txBody>
          <a:bodyPr wrap="square">
            <a:spAutoFit/>
          </a:bodyPr>
          <a:lstStyle/>
          <a:p>
            <a:r>
              <a:rPr lang="kk-KZ" dirty="0">
                <a:latin typeface=" arial narrow"/>
              </a:rPr>
              <a:t>Өткізіледі:</a:t>
            </a:r>
          </a:p>
        </p:txBody>
      </p:sp>
      <p:pic>
        <p:nvPicPr>
          <p:cNvPr id="16" name="Рисунок 15">
            <a:extLst>
              <a:ext uri="{FF2B5EF4-FFF2-40B4-BE49-F238E27FC236}">
                <a16:creationId xmlns:a16="http://schemas.microsoft.com/office/drawing/2014/main" id="{FF177E9B-1EB9-CCFD-0BBD-0E87C34F619B}"/>
              </a:ext>
            </a:extLst>
          </p:cNvPr>
          <p:cNvPicPr>
            <a:picLocks noChangeAspect="1"/>
          </p:cNvPicPr>
          <p:nvPr/>
        </p:nvPicPr>
        <p:blipFill>
          <a:blip r:embed="rId4"/>
          <a:stretch>
            <a:fillRect/>
          </a:stretch>
        </p:blipFill>
        <p:spPr>
          <a:xfrm>
            <a:off x="5663523" y="1823124"/>
            <a:ext cx="234580" cy="245491"/>
          </a:xfrm>
          <a:prstGeom prst="rect">
            <a:avLst/>
          </a:prstGeom>
        </p:spPr>
      </p:pic>
      <p:sp>
        <p:nvSpPr>
          <p:cNvPr id="20" name="Прямоугольник 19">
            <a:extLst>
              <a:ext uri="{FF2B5EF4-FFF2-40B4-BE49-F238E27FC236}">
                <a16:creationId xmlns:a16="http://schemas.microsoft.com/office/drawing/2014/main" id="{AB7866F7-DCAA-EB7F-18B9-5BC36E5EE714}"/>
              </a:ext>
            </a:extLst>
          </p:cNvPr>
          <p:cNvSpPr/>
          <p:nvPr/>
        </p:nvSpPr>
        <p:spPr>
          <a:xfrm>
            <a:off x="5519157" y="826674"/>
            <a:ext cx="4144292" cy="369332"/>
          </a:xfrm>
          <a:prstGeom prst="rect">
            <a:avLst/>
          </a:prstGeom>
        </p:spPr>
        <p:txBody>
          <a:bodyPr wrap="square">
            <a:spAutoFit/>
          </a:bodyPr>
          <a:lstStyle/>
          <a:p>
            <a:pPr fontAlgn="base"/>
            <a:r>
              <a:rPr lang="kk-KZ" b="1" i="0" dirty="0">
                <a:solidFill>
                  <a:srgbClr val="1E1E1E"/>
                </a:solidFill>
                <a:effectLst/>
                <a:latin typeface="Arial Narrow" panose="020B0606020202030204" pitchFamily="34" charset="0"/>
              </a:rPr>
              <a:t>Жұмыс орнындағы қайталама нұсқама</a:t>
            </a:r>
          </a:p>
        </p:txBody>
      </p:sp>
      <p:sp>
        <p:nvSpPr>
          <p:cNvPr id="22" name="Прямоугольник 21">
            <a:extLst>
              <a:ext uri="{FF2B5EF4-FFF2-40B4-BE49-F238E27FC236}">
                <a16:creationId xmlns:a16="http://schemas.microsoft.com/office/drawing/2014/main" id="{B2188469-CF78-F32F-7E84-55DB0DBF50FF}"/>
              </a:ext>
            </a:extLst>
          </p:cNvPr>
          <p:cNvSpPr/>
          <p:nvPr/>
        </p:nvSpPr>
        <p:spPr>
          <a:xfrm>
            <a:off x="5663523" y="2991099"/>
            <a:ext cx="6365343" cy="1027110"/>
          </a:xfrm>
          <a:prstGeom prst="rect">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 arial narrow"/>
            </a:endParaRPr>
          </a:p>
        </p:txBody>
      </p:sp>
      <p:sp>
        <p:nvSpPr>
          <p:cNvPr id="23" name="TextBox 22">
            <a:extLst>
              <a:ext uri="{FF2B5EF4-FFF2-40B4-BE49-F238E27FC236}">
                <a16:creationId xmlns:a16="http://schemas.microsoft.com/office/drawing/2014/main" id="{CA0D3D92-3609-8D85-721D-4736D9B1AC45}"/>
              </a:ext>
            </a:extLst>
          </p:cNvPr>
          <p:cNvSpPr txBox="1"/>
          <p:nvPr/>
        </p:nvSpPr>
        <p:spPr>
          <a:xfrm>
            <a:off x="5771993" y="2991098"/>
            <a:ext cx="6148402" cy="923330"/>
          </a:xfrm>
          <a:prstGeom prst="rect">
            <a:avLst/>
          </a:prstGeom>
          <a:noFill/>
        </p:spPr>
        <p:txBody>
          <a:bodyPr wrap="square">
            <a:spAutoFit/>
          </a:bodyPr>
          <a:lstStyle/>
          <a:p>
            <a:pPr algn="just"/>
            <a:r>
              <a:rPr lang="kk-KZ" dirty="0">
                <a:solidFill>
                  <a:srgbClr val="C00000"/>
                </a:solidFill>
                <a:latin typeface=" arial narrow"/>
              </a:rPr>
              <a:t>Басшы айқындаған, еңбек қауіпсіздігі және еңбекті қорғау курсы бойынша оқуға жататын жұмыскерлер санаты қайталама нұсқамадан босатылады</a:t>
            </a:r>
            <a:endParaRPr lang="ru-KZ" b="1" dirty="0">
              <a:solidFill>
                <a:srgbClr val="C00000"/>
              </a:solidFill>
            </a:endParaRPr>
          </a:p>
        </p:txBody>
      </p:sp>
    </p:spTree>
    <p:custDataLst>
      <p:tags r:id="rId1"/>
    </p:custDataLst>
    <p:extLst>
      <p:ext uri="{BB962C8B-B14F-4D97-AF65-F5344CB8AC3E}">
        <p14:creationId xmlns:p14="http://schemas.microsoft.com/office/powerpoint/2010/main" val="3667384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54013B-6ED3-B75D-F013-824449585801}"/>
            </a:ext>
          </a:extLst>
        </p:cNvPr>
        <p:cNvGrpSpPr/>
        <p:nvPr/>
      </p:nvGrpSpPr>
      <p:grpSpPr>
        <a:xfrm>
          <a:off x="0" y="0"/>
          <a:ext cx="0" cy="0"/>
          <a:chOff x="0" y="0"/>
          <a:chExt cx="0" cy="0"/>
        </a:xfrm>
      </p:grpSpPr>
      <p:sp>
        <p:nvSpPr>
          <p:cNvPr id="18" name="Прямоугольник 17">
            <a:extLst>
              <a:ext uri="{FF2B5EF4-FFF2-40B4-BE49-F238E27FC236}">
                <a16:creationId xmlns:a16="http://schemas.microsoft.com/office/drawing/2014/main" id="{E8B7BD8B-4883-7B95-8576-BCA6DC6E8E3C}"/>
              </a:ext>
            </a:extLst>
          </p:cNvPr>
          <p:cNvSpPr/>
          <p:nvPr/>
        </p:nvSpPr>
        <p:spPr>
          <a:xfrm>
            <a:off x="251947" y="1284782"/>
            <a:ext cx="5321008" cy="5090259"/>
          </a:xfrm>
          <a:prstGeom prst="rect">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 arial narrow"/>
            </a:endParaRPr>
          </a:p>
        </p:txBody>
      </p:sp>
      <p:sp>
        <p:nvSpPr>
          <p:cNvPr id="28" name="Google Shape;121;p3">
            <a:extLst>
              <a:ext uri="{FF2B5EF4-FFF2-40B4-BE49-F238E27FC236}">
                <a16:creationId xmlns:a16="http://schemas.microsoft.com/office/drawing/2014/main" id="{532AB1BE-68C1-6713-A98B-75E84D99F55B}"/>
              </a:ext>
            </a:extLst>
          </p:cNvPr>
          <p:cNvSpPr/>
          <p:nvPr/>
        </p:nvSpPr>
        <p:spPr>
          <a:xfrm>
            <a:off x="95838" y="60332"/>
            <a:ext cx="1973107" cy="529533"/>
          </a:xfrm>
          <a:prstGeom prst="roundRect">
            <a:avLst>
              <a:gd name="adj" fmla="val 50000"/>
            </a:avLst>
          </a:prstGeom>
          <a:gradFill>
            <a:gsLst>
              <a:gs pos="0">
                <a:schemeClr val="dk2"/>
              </a:gs>
              <a:gs pos="100000">
                <a:srgbClr val="2AB0EF"/>
              </a:gs>
            </a:gsLst>
            <a:lin ang="27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Narrow" panose="020B0606020202030204" pitchFamily="34" charset="0"/>
              <a:ea typeface="Arial"/>
              <a:cs typeface="Arial"/>
              <a:sym typeface="Arial"/>
            </a:endParaRPr>
          </a:p>
        </p:txBody>
      </p:sp>
      <p:sp>
        <p:nvSpPr>
          <p:cNvPr id="30" name="Прямоугольник 29">
            <a:extLst>
              <a:ext uri="{FF2B5EF4-FFF2-40B4-BE49-F238E27FC236}">
                <a16:creationId xmlns:a16="http://schemas.microsoft.com/office/drawing/2014/main" id="{29838266-8EF5-3A99-ED5C-7B24A450D539}"/>
              </a:ext>
            </a:extLst>
          </p:cNvPr>
          <p:cNvSpPr/>
          <p:nvPr/>
        </p:nvSpPr>
        <p:spPr>
          <a:xfrm>
            <a:off x="2352038" y="130319"/>
            <a:ext cx="7499927" cy="646331"/>
          </a:xfrm>
          <a:prstGeom prst="rect">
            <a:avLst/>
          </a:prstGeom>
        </p:spPr>
        <p:txBody>
          <a:bodyPr wrap="square">
            <a:spAutoFit/>
          </a:bodyPr>
          <a:lstStyle/>
          <a:p>
            <a:pPr algn="ctr">
              <a:spcAft>
                <a:spcPts val="0"/>
              </a:spcAft>
            </a:pPr>
            <a:r>
              <a:rPr lang="kk-KZ" sz="1600" b="1" dirty="0">
                <a:solidFill>
                  <a:srgbClr val="547094"/>
                </a:solidFill>
                <a:latin typeface=" arial narrow"/>
                <a:cs typeface="Arial" panose="020B0604020202020204" pitchFamily="34" charset="0"/>
              </a:rPr>
              <a:t>Еңбек қауіпсіздігі және еңбекті қорғау мәселелері бойынша кәсіби құзыреттерді дамыту</a:t>
            </a:r>
          </a:p>
          <a:p>
            <a:pPr algn="ctr">
              <a:spcAft>
                <a:spcPts val="0"/>
              </a:spcAft>
            </a:pPr>
            <a:endParaRPr lang="ru-RU" sz="2000" b="1" dirty="0">
              <a:solidFill>
                <a:srgbClr val="547094"/>
              </a:solidFill>
              <a:latin typeface=" arial narrow"/>
              <a:cs typeface="Arial" panose="020B0604020202020204" pitchFamily="34" charset="0"/>
            </a:endParaRPr>
          </a:p>
        </p:txBody>
      </p:sp>
      <p:cxnSp>
        <p:nvCxnSpPr>
          <p:cNvPr id="39" name="Google Shape;123;p3">
            <a:extLst>
              <a:ext uri="{FF2B5EF4-FFF2-40B4-BE49-F238E27FC236}">
                <a16:creationId xmlns:a16="http://schemas.microsoft.com/office/drawing/2014/main" id="{5DC8068A-0CE7-B4C6-365E-A66F6752D2F9}"/>
              </a:ext>
            </a:extLst>
          </p:cNvPr>
          <p:cNvCxnSpPr>
            <a:cxnSpLocks/>
          </p:cNvCxnSpPr>
          <p:nvPr/>
        </p:nvCxnSpPr>
        <p:spPr>
          <a:xfrm>
            <a:off x="0" y="642116"/>
            <a:ext cx="12192000" cy="1"/>
          </a:xfrm>
          <a:prstGeom prst="straightConnector1">
            <a:avLst/>
          </a:prstGeom>
          <a:noFill/>
          <a:ln w="28575" cap="flat" cmpd="sng">
            <a:solidFill>
              <a:srgbClr val="2AB0EF"/>
            </a:solidFill>
            <a:prstDash val="solid"/>
            <a:round/>
            <a:headEnd type="none" w="sm" len="sm"/>
            <a:tailEnd type="none" w="sm" len="sm"/>
          </a:ln>
        </p:spPr>
      </p:cxnSp>
      <p:sp>
        <p:nvSpPr>
          <p:cNvPr id="40" name="TextBox 39">
            <a:extLst>
              <a:ext uri="{FF2B5EF4-FFF2-40B4-BE49-F238E27FC236}">
                <a16:creationId xmlns:a16="http://schemas.microsoft.com/office/drawing/2014/main" id="{D5EA8ADC-FF23-5221-3168-7B4164E851F7}"/>
              </a:ext>
            </a:extLst>
          </p:cNvPr>
          <p:cNvSpPr txBox="1"/>
          <p:nvPr/>
        </p:nvSpPr>
        <p:spPr>
          <a:xfrm>
            <a:off x="378931" y="66645"/>
            <a:ext cx="2244197" cy="523220"/>
          </a:xfrm>
          <a:prstGeom prst="rect">
            <a:avLst/>
          </a:prstGeom>
          <a:noFill/>
        </p:spPr>
        <p:txBody>
          <a:bodyPr wrap="square" rtlCol="0">
            <a:spAutoFit/>
          </a:bodyPr>
          <a:lstStyle/>
          <a:p>
            <a:r>
              <a:rPr lang="en-US" sz="1400" dirty="0">
                <a:solidFill>
                  <a:schemeClr val="bg1"/>
                </a:solidFill>
              </a:rPr>
              <a:t>HEALTH SAFETY ENVIRONMENT</a:t>
            </a:r>
            <a:endParaRPr lang="ru-RU" sz="1400" dirty="0">
              <a:solidFill>
                <a:schemeClr val="bg1"/>
              </a:solidFill>
            </a:endParaRPr>
          </a:p>
        </p:txBody>
      </p:sp>
      <p:pic>
        <p:nvPicPr>
          <p:cNvPr id="3" name="Рисунок 2">
            <a:extLst>
              <a:ext uri="{FF2B5EF4-FFF2-40B4-BE49-F238E27FC236}">
                <a16:creationId xmlns:a16="http://schemas.microsoft.com/office/drawing/2014/main" id="{9F82EB72-DD1F-CBAA-1CDA-8A173EB6F221}"/>
              </a:ext>
            </a:extLst>
          </p:cNvPr>
          <p:cNvPicPr>
            <a:picLocks noChangeAspect="1"/>
          </p:cNvPicPr>
          <p:nvPr/>
        </p:nvPicPr>
        <p:blipFill>
          <a:blip r:embed="rId3"/>
          <a:stretch>
            <a:fillRect/>
          </a:stretch>
        </p:blipFill>
        <p:spPr>
          <a:xfrm>
            <a:off x="11176706" y="50696"/>
            <a:ext cx="1015294" cy="883895"/>
          </a:xfrm>
          <a:prstGeom prst="rect">
            <a:avLst/>
          </a:prstGeom>
        </p:spPr>
      </p:pic>
      <p:sp>
        <p:nvSpPr>
          <p:cNvPr id="11" name="TextBox 10">
            <a:extLst>
              <a:ext uri="{FF2B5EF4-FFF2-40B4-BE49-F238E27FC236}">
                <a16:creationId xmlns:a16="http://schemas.microsoft.com/office/drawing/2014/main" id="{48D31F02-3AAD-E693-EAAA-D899BE708EF2}"/>
              </a:ext>
            </a:extLst>
          </p:cNvPr>
          <p:cNvSpPr txBox="1"/>
          <p:nvPr/>
        </p:nvSpPr>
        <p:spPr>
          <a:xfrm>
            <a:off x="251946" y="1301594"/>
            <a:ext cx="6104586" cy="369332"/>
          </a:xfrm>
          <a:prstGeom prst="rect">
            <a:avLst/>
          </a:prstGeom>
          <a:noFill/>
        </p:spPr>
        <p:txBody>
          <a:bodyPr wrap="square">
            <a:spAutoFit/>
          </a:bodyPr>
          <a:lstStyle/>
          <a:p>
            <a:r>
              <a:rPr lang="kk-KZ">
                <a:latin typeface=" arial narrow"/>
              </a:rPr>
              <a:t>Өткізіледі:</a:t>
            </a:r>
            <a:endParaRPr lang="ru-RU" dirty="0">
              <a:latin typeface=" arial narrow"/>
            </a:endParaRPr>
          </a:p>
        </p:txBody>
      </p:sp>
      <p:pic>
        <p:nvPicPr>
          <p:cNvPr id="12" name="Рисунок 11">
            <a:extLst>
              <a:ext uri="{FF2B5EF4-FFF2-40B4-BE49-F238E27FC236}">
                <a16:creationId xmlns:a16="http://schemas.microsoft.com/office/drawing/2014/main" id="{CBA97D10-5E72-7A9B-4AB6-4F7A1F40EB8A}"/>
              </a:ext>
            </a:extLst>
          </p:cNvPr>
          <p:cNvPicPr>
            <a:picLocks noChangeAspect="1"/>
          </p:cNvPicPr>
          <p:nvPr/>
        </p:nvPicPr>
        <p:blipFill>
          <a:blip r:embed="rId4"/>
          <a:stretch>
            <a:fillRect/>
          </a:stretch>
        </p:blipFill>
        <p:spPr>
          <a:xfrm>
            <a:off x="261641" y="1837319"/>
            <a:ext cx="234580" cy="245491"/>
          </a:xfrm>
          <a:prstGeom prst="rect">
            <a:avLst/>
          </a:prstGeom>
        </p:spPr>
      </p:pic>
      <p:sp>
        <p:nvSpPr>
          <p:cNvPr id="33" name="Прямоугольник 32">
            <a:extLst>
              <a:ext uri="{FF2B5EF4-FFF2-40B4-BE49-F238E27FC236}">
                <a16:creationId xmlns:a16="http://schemas.microsoft.com/office/drawing/2014/main" id="{D64E14D7-69E2-A6D7-F279-B9ED8E13F0C1}"/>
              </a:ext>
            </a:extLst>
          </p:cNvPr>
          <p:cNvSpPr/>
          <p:nvPr/>
        </p:nvSpPr>
        <p:spPr>
          <a:xfrm>
            <a:off x="5856287" y="1284783"/>
            <a:ext cx="6172579" cy="3285938"/>
          </a:xfrm>
          <a:prstGeom prst="rect">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 arial narrow"/>
            </a:endParaRPr>
          </a:p>
        </p:txBody>
      </p:sp>
      <p:sp>
        <p:nvSpPr>
          <p:cNvPr id="14" name="TextBox 13">
            <a:extLst>
              <a:ext uri="{FF2B5EF4-FFF2-40B4-BE49-F238E27FC236}">
                <a16:creationId xmlns:a16="http://schemas.microsoft.com/office/drawing/2014/main" id="{80B18718-8D73-C38E-83C4-CC296864042D}"/>
              </a:ext>
            </a:extLst>
          </p:cNvPr>
          <p:cNvSpPr txBox="1"/>
          <p:nvPr/>
        </p:nvSpPr>
        <p:spPr>
          <a:xfrm>
            <a:off x="6095999" y="1301594"/>
            <a:ext cx="5581541" cy="369332"/>
          </a:xfrm>
          <a:prstGeom prst="rect">
            <a:avLst/>
          </a:prstGeom>
          <a:noFill/>
        </p:spPr>
        <p:txBody>
          <a:bodyPr wrap="square">
            <a:spAutoFit/>
          </a:bodyPr>
          <a:lstStyle/>
          <a:p>
            <a:r>
              <a:rPr lang="kk-KZ" dirty="0">
                <a:latin typeface=" arial narrow"/>
              </a:rPr>
              <a:t>Өткізіледі:</a:t>
            </a:r>
          </a:p>
        </p:txBody>
      </p:sp>
      <p:pic>
        <p:nvPicPr>
          <p:cNvPr id="16" name="Рисунок 15">
            <a:extLst>
              <a:ext uri="{FF2B5EF4-FFF2-40B4-BE49-F238E27FC236}">
                <a16:creationId xmlns:a16="http://schemas.microsoft.com/office/drawing/2014/main" id="{0B823C15-1A3D-1165-83FF-AB1FD2DBC812}"/>
              </a:ext>
            </a:extLst>
          </p:cNvPr>
          <p:cNvPicPr>
            <a:picLocks noChangeAspect="1"/>
          </p:cNvPicPr>
          <p:nvPr/>
        </p:nvPicPr>
        <p:blipFill>
          <a:blip r:embed="rId4"/>
          <a:stretch>
            <a:fillRect/>
          </a:stretch>
        </p:blipFill>
        <p:spPr>
          <a:xfrm>
            <a:off x="5901437" y="1815398"/>
            <a:ext cx="234580" cy="245491"/>
          </a:xfrm>
          <a:prstGeom prst="rect">
            <a:avLst/>
          </a:prstGeom>
        </p:spPr>
      </p:pic>
      <p:sp>
        <p:nvSpPr>
          <p:cNvPr id="20" name="Прямоугольник 19">
            <a:extLst>
              <a:ext uri="{FF2B5EF4-FFF2-40B4-BE49-F238E27FC236}">
                <a16:creationId xmlns:a16="http://schemas.microsoft.com/office/drawing/2014/main" id="{18AF9A14-5606-C455-A58B-53429000F41A}"/>
              </a:ext>
            </a:extLst>
          </p:cNvPr>
          <p:cNvSpPr/>
          <p:nvPr/>
        </p:nvSpPr>
        <p:spPr>
          <a:xfrm>
            <a:off x="5766135" y="845974"/>
            <a:ext cx="4144292" cy="369332"/>
          </a:xfrm>
          <a:prstGeom prst="rect">
            <a:avLst/>
          </a:prstGeom>
        </p:spPr>
        <p:txBody>
          <a:bodyPr wrap="square">
            <a:spAutoFit/>
          </a:bodyPr>
          <a:lstStyle/>
          <a:p>
            <a:pPr fontAlgn="base"/>
            <a:r>
              <a:rPr lang="kk-KZ" b="1" i="0" dirty="0">
                <a:solidFill>
                  <a:srgbClr val="1E1E1E"/>
                </a:solidFill>
                <a:effectLst/>
                <a:latin typeface="Arial Narrow" panose="020B0606020202030204" pitchFamily="34" charset="0"/>
              </a:rPr>
              <a:t>Мақсатты нұсқама</a:t>
            </a:r>
          </a:p>
        </p:txBody>
      </p:sp>
      <p:sp>
        <p:nvSpPr>
          <p:cNvPr id="24" name="Прямоугольник 23">
            <a:extLst>
              <a:ext uri="{FF2B5EF4-FFF2-40B4-BE49-F238E27FC236}">
                <a16:creationId xmlns:a16="http://schemas.microsoft.com/office/drawing/2014/main" id="{2F9C64E8-B412-9497-94C6-4EE6A72B9CDE}"/>
              </a:ext>
            </a:extLst>
          </p:cNvPr>
          <p:cNvSpPr/>
          <p:nvPr/>
        </p:nvSpPr>
        <p:spPr>
          <a:xfrm>
            <a:off x="162672" y="802887"/>
            <a:ext cx="5450140" cy="369332"/>
          </a:xfrm>
          <a:prstGeom prst="rect">
            <a:avLst/>
          </a:prstGeom>
        </p:spPr>
        <p:txBody>
          <a:bodyPr wrap="square">
            <a:spAutoFit/>
          </a:bodyPr>
          <a:lstStyle/>
          <a:p>
            <a:pPr fontAlgn="base"/>
            <a:r>
              <a:rPr lang="kk-KZ" b="1" i="0" dirty="0">
                <a:solidFill>
                  <a:srgbClr val="1E1E1E"/>
                </a:solidFill>
                <a:effectLst/>
                <a:latin typeface="Arial Narrow" panose="020B0606020202030204" pitchFamily="34" charset="0"/>
              </a:rPr>
              <a:t>Жоспардан тыс нұсқама</a:t>
            </a:r>
          </a:p>
        </p:txBody>
      </p:sp>
      <p:sp>
        <p:nvSpPr>
          <p:cNvPr id="26" name="TextBox 25">
            <a:extLst>
              <a:ext uri="{FF2B5EF4-FFF2-40B4-BE49-F238E27FC236}">
                <a16:creationId xmlns:a16="http://schemas.microsoft.com/office/drawing/2014/main" id="{1825160B-515A-5F9E-4209-274DE1B85B99}"/>
              </a:ext>
            </a:extLst>
          </p:cNvPr>
          <p:cNvSpPr txBox="1"/>
          <p:nvPr/>
        </p:nvSpPr>
        <p:spPr>
          <a:xfrm>
            <a:off x="535279" y="1753623"/>
            <a:ext cx="5047370" cy="3970318"/>
          </a:xfrm>
          <a:prstGeom prst="rect">
            <a:avLst/>
          </a:prstGeom>
          <a:noFill/>
        </p:spPr>
        <p:txBody>
          <a:bodyPr wrap="square">
            <a:spAutoFit/>
          </a:bodyPr>
          <a:lstStyle/>
          <a:p>
            <a:r>
              <a:rPr lang="kk-KZ" dirty="0">
                <a:latin typeface=" arial narrow"/>
              </a:rPr>
              <a:t>қауіпсіздіктің жаңа немесе қайта өңделген нормалары, еңбек қауіпсіздігі және еңбекті қорғау жөніндегі қағидалар мен нұсқаулықтар қолданысқа енгізілген кезде;</a:t>
            </a:r>
          </a:p>
          <a:p>
            <a:endParaRPr lang="ru-RU" dirty="0">
              <a:latin typeface=" arial narrow"/>
            </a:endParaRPr>
          </a:p>
          <a:p>
            <a:r>
              <a:rPr lang="kk-KZ" dirty="0">
                <a:latin typeface=" arial narrow"/>
              </a:rPr>
              <a:t>технологиялық процесс өзгергенде, жабдық, құрылғылар мен құралдар, бастапқы шикізат, материалдар және еңбек қауіпсіздігіне әсер ететін басқа факторлар ауыстырылған немесе жаңғыртылған кезде;</a:t>
            </a:r>
          </a:p>
          <a:p>
            <a:endParaRPr lang="ru-RU" dirty="0">
              <a:latin typeface=" arial narrow"/>
            </a:endParaRPr>
          </a:p>
          <a:p>
            <a:r>
              <a:rPr lang="kk-KZ" dirty="0">
                <a:latin typeface=" arial narrow"/>
              </a:rPr>
              <a:t>жұмыскерлер жарақатқа, аварияға, жарылысқа, өртке немесе улануға әкеп соғатын не әкеп соққан еңбек қауіпсіздігі талаптарын бұзған кезде;</a:t>
            </a:r>
          </a:p>
          <a:p>
            <a:endParaRPr lang="ru-RU" dirty="0">
              <a:latin typeface=" arial narrow"/>
            </a:endParaRPr>
          </a:p>
          <a:p>
            <a:r>
              <a:rPr lang="kk-KZ" dirty="0">
                <a:latin typeface=" arial narrow"/>
              </a:rPr>
              <a:t>бақылаушы және қадағалаушы органдардың талабы бойынша.</a:t>
            </a:r>
            <a:endParaRPr lang="ru-KZ" dirty="0">
              <a:latin typeface=" arial narrow"/>
            </a:endParaRPr>
          </a:p>
        </p:txBody>
      </p:sp>
      <p:pic>
        <p:nvPicPr>
          <p:cNvPr id="4" name="Рисунок 3">
            <a:extLst>
              <a:ext uri="{FF2B5EF4-FFF2-40B4-BE49-F238E27FC236}">
                <a16:creationId xmlns:a16="http://schemas.microsoft.com/office/drawing/2014/main" id="{C44C7B1B-2A1D-878F-442D-66B00964F266}"/>
              </a:ext>
            </a:extLst>
          </p:cNvPr>
          <p:cNvPicPr>
            <a:picLocks noChangeAspect="1"/>
          </p:cNvPicPr>
          <p:nvPr/>
        </p:nvPicPr>
        <p:blipFill>
          <a:blip r:embed="rId4"/>
          <a:stretch>
            <a:fillRect/>
          </a:stretch>
        </p:blipFill>
        <p:spPr>
          <a:xfrm>
            <a:off x="300699" y="2946531"/>
            <a:ext cx="234580" cy="245491"/>
          </a:xfrm>
          <a:prstGeom prst="rect">
            <a:avLst/>
          </a:prstGeom>
        </p:spPr>
      </p:pic>
      <p:pic>
        <p:nvPicPr>
          <p:cNvPr id="8" name="Рисунок 7">
            <a:extLst>
              <a:ext uri="{FF2B5EF4-FFF2-40B4-BE49-F238E27FC236}">
                <a16:creationId xmlns:a16="http://schemas.microsoft.com/office/drawing/2014/main" id="{C7AD28E9-2935-8B25-10A3-C9772D05F620}"/>
              </a:ext>
            </a:extLst>
          </p:cNvPr>
          <p:cNvPicPr>
            <a:picLocks noChangeAspect="1"/>
          </p:cNvPicPr>
          <p:nvPr/>
        </p:nvPicPr>
        <p:blipFill>
          <a:blip r:embed="rId4"/>
          <a:stretch>
            <a:fillRect/>
          </a:stretch>
        </p:blipFill>
        <p:spPr>
          <a:xfrm>
            <a:off x="301505" y="4325229"/>
            <a:ext cx="234580" cy="245491"/>
          </a:xfrm>
          <a:prstGeom prst="rect">
            <a:avLst/>
          </a:prstGeom>
        </p:spPr>
      </p:pic>
      <p:pic>
        <p:nvPicPr>
          <p:cNvPr id="9" name="Рисунок 8">
            <a:extLst>
              <a:ext uri="{FF2B5EF4-FFF2-40B4-BE49-F238E27FC236}">
                <a16:creationId xmlns:a16="http://schemas.microsoft.com/office/drawing/2014/main" id="{C9B92BEB-8C0A-B155-933C-E309186814F5}"/>
              </a:ext>
            </a:extLst>
          </p:cNvPr>
          <p:cNvPicPr>
            <a:picLocks noChangeAspect="1"/>
          </p:cNvPicPr>
          <p:nvPr/>
        </p:nvPicPr>
        <p:blipFill>
          <a:blip r:embed="rId4"/>
          <a:stretch>
            <a:fillRect/>
          </a:stretch>
        </p:blipFill>
        <p:spPr>
          <a:xfrm>
            <a:off x="307944" y="5352784"/>
            <a:ext cx="234580" cy="245491"/>
          </a:xfrm>
          <a:prstGeom prst="rect">
            <a:avLst/>
          </a:prstGeom>
        </p:spPr>
      </p:pic>
      <p:sp>
        <p:nvSpPr>
          <p:cNvPr id="15" name="TextBox 14">
            <a:extLst>
              <a:ext uri="{FF2B5EF4-FFF2-40B4-BE49-F238E27FC236}">
                <a16:creationId xmlns:a16="http://schemas.microsoft.com/office/drawing/2014/main" id="{26B07169-53A1-902E-C2F3-7663A5D9EB61}"/>
              </a:ext>
            </a:extLst>
          </p:cNvPr>
          <p:cNvSpPr txBox="1"/>
          <p:nvPr/>
        </p:nvSpPr>
        <p:spPr>
          <a:xfrm>
            <a:off x="6181167" y="1740109"/>
            <a:ext cx="5710134" cy="2585323"/>
          </a:xfrm>
          <a:prstGeom prst="rect">
            <a:avLst/>
          </a:prstGeom>
          <a:noFill/>
        </p:spPr>
        <p:txBody>
          <a:bodyPr wrap="square">
            <a:spAutoFit/>
          </a:bodyPr>
          <a:lstStyle/>
          <a:p>
            <a:r>
              <a:rPr lang="kk-KZ" dirty="0">
                <a:latin typeface=" arial narrow"/>
              </a:rPr>
              <a:t>мамандық бойынша тікелей міндеттерге байланысты емес біржолғы жұмыстарды (тиеу, түсіру, аумақты жинау, ұйымнан, цехтан және учаскеден тыс біржолғы жұмыстар) орындаған кезде, </a:t>
            </a:r>
          </a:p>
          <a:p>
            <a:endParaRPr lang="ru-RU" dirty="0">
              <a:latin typeface=" arial narrow"/>
            </a:endParaRPr>
          </a:p>
          <a:p>
            <a:r>
              <a:rPr lang="kk-KZ" dirty="0">
                <a:latin typeface=" arial narrow"/>
              </a:rPr>
              <a:t>авариялардың, дүлей зілзалалардың және апаттардың салдарын жою кезінде, </a:t>
            </a:r>
          </a:p>
          <a:p>
            <a:endParaRPr lang="ru-RU" dirty="0">
              <a:latin typeface=" arial narrow"/>
            </a:endParaRPr>
          </a:p>
          <a:p>
            <a:r>
              <a:rPr lang="kk-KZ" dirty="0">
                <a:latin typeface=" arial narrow"/>
              </a:rPr>
              <a:t>наряд-рұқсат бойынша жұмыстарды орындағанда.</a:t>
            </a:r>
            <a:endParaRPr lang="ru-KZ" dirty="0">
              <a:latin typeface=" arial narrow"/>
            </a:endParaRPr>
          </a:p>
        </p:txBody>
      </p:sp>
      <p:pic>
        <p:nvPicPr>
          <p:cNvPr id="17" name="Рисунок 16">
            <a:extLst>
              <a:ext uri="{FF2B5EF4-FFF2-40B4-BE49-F238E27FC236}">
                <a16:creationId xmlns:a16="http://schemas.microsoft.com/office/drawing/2014/main" id="{407D65D8-E24D-71D5-18BC-DD080DE097F4}"/>
              </a:ext>
            </a:extLst>
          </p:cNvPr>
          <p:cNvPicPr>
            <a:picLocks noChangeAspect="1"/>
          </p:cNvPicPr>
          <p:nvPr/>
        </p:nvPicPr>
        <p:blipFill>
          <a:blip r:embed="rId4"/>
          <a:stretch>
            <a:fillRect/>
          </a:stretch>
        </p:blipFill>
        <p:spPr>
          <a:xfrm>
            <a:off x="5924012" y="3175576"/>
            <a:ext cx="234580" cy="245491"/>
          </a:xfrm>
          <a:prstGeom prst="rect">
            <a:avLst/>
          </a:prstGeom>
        </p:spPr>
      </p:pic>
      <p:pic>
        <p:nvPicPr>
          <p:cNvPr id="19" name="Рисунок 18">
            <a:extLst>
              <a:ext uri="{FF2B5EF4-FFF2-40B4-BE49-F238E27FC236}">
                <a16:creationId xmlns:a16="http://schemas.microsoft.com/office/drawing/2014/main" id="{32BFD066-A33A-74B8-9021-0BB8E2BD6FC0}"/>
              </a:ext>
            </a:extLst>
          </p:cNvPr>
          <p:cNvPicPr>
            <a:picLocks noChangeAspect="1"/>
          </p:cNvPicPr>
          <p:nvPr/>
        </p:nvPicPr>
        <p:blipFill>
          <a:blip r:embed="rId4"/>
          <a:stretch>
            <a:fillRect/>
          </a:stretch>
        </p:blipFill>
        <p:spPr>
          <a:xfrm>
            <a:off x="5946587" y="3998704"/>
            <a:ext cx="234580" cy="245491"/>
          </a:xfrm>
          <a:prstGeom prst="rect">
            <a:avLst/>
          </a:prstGeom>
        </p:spPr>
      </p:pic>
      <p:sp>
        <p:nvSpPr>
          <p:cNvPr id="25" name="TextBox 24">
            <a:extLst>
              <a:ext uri="{FF2B5EF4-FFF2-40B4-BE49-F238E27FC236}">
                <a16:creationId xmlns:a16="http://schemas.microsoft.com/office/drawing/2014/main" id="{96BE09D5-8A4B-CC47-1443-9E84BA2E6045}"/>
              </a:ext>
            </a:extLst>
          </p:cNvPr>
          <p:cNvSpPr txBox="1"/>
          <p:nvPr/>
        </p:nvSpPr>
        <p:spPr>
          <a:xfrm>
            <a:off x="6095999" y="5148358"/>
            <a:ext cx="5776173" cy="923330"/>
          </a:xfrm>
          <a:prstGeom prst="rect">
            <a:avLst/>
          </a:prstGeom>
          <a:noFill/>
        </p:spPr>
        <p:txBody>
          <a:bodyPr wrap="square">
            <a:spAutoFit/>
          </a:bodyPr>
          <a:lstStyle/>
          <a:p>
            <a:r>
              <a:rPr lang="kk-KZ" dirty="0">
                <a:latin typeface=" arial narrow"/>
              </a:rPr>
              <a:t>Наряд-рұқсат бойынша жұмыс жүргізетін жұмыскерлерге мақсатты нұсқама наряд-рұқсатта немесе жұмыс жүргізуге рұқсат беретін өзге құжаттамада тіркеледі.</a:t>
            </a:r>
            <a:endParaRPr lang="ru-KZ" dirty="0">
              <a:latin typeface=" arial narrow"/>
            </a:endParaRPr>
          </a:p>
        </p:txBody>
      </p:sp>
      <p:sp>
        <p:nvSpPr>
          <p:cNvPr id="27" name="Прямоугольник 26">
            <a:extLst>
              <a:ext uri="{FF2B5EF4-FFF2-40B4-BE49-F238E27FC236}">
                <a16:creationId xmlns:a16="http://schemas.microsoft.com/office/drawing/2014/main" id="{A0B94D9B-0048-F19F-A3EE-7F22080BE4F6}"/>
              </a:ext>
            </a:extLst>
          </p:cNvPr>
          <p:cNvSpPr/>
          <p:nvPr/>
        </p:nvSpPr>
        <p:spPr>
          <a:xfrm>
            <a:off x="5856287" y="4821831"/>
            <a:ext cx="6172579" cy="1553209"/>
          </a:xfrm>
          <a:prstGeom prst="rect">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 arial narrow"/>
            </a:endParaRPr>
          </a:p>
        </p:txBody>
      </p:sp>
    </p:spTree>
    <p:custDataLst>
      <p:tags r:id="rId1"/>
    </p:custDataLst>
    <p:extLst>
      <p:ext uri="{BB962C8B-B14F-4D97-AF65-F5344CB8AC3E}">
        <p14:creationId xmlns:p14="http://schemas.microsoft.com/office/powerpoint/2010/main" val="1306179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EB7417-5197-6DD5-1F5F-76626274286A}"/>
            </a:ext>
          </a:extLst>
        </p:cNvPr>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36590960-8C7F-E429-CD04-93A1EA1DC61C}"/>
              </a:ext>
            </a:extLst>
          </p:cNvPr>
          <p:cNvSpPr/>
          <p:nvPr/>
        </p:nvSpPr>
        <p:spPr>
          <a:xfrm>
            <a:off x="680433" y="757996"/>
            <a:ext cx="10352703" cy="369332"/>
          </a:xfrm>
          <a:prstGeom prst="rect">
            <a:avLst/>
          </a:prstGeom>
        </p:spPr>
        <p:txBody>
          <a:bodyPr wrap="square">
            <a:spAutoFit/>
          </a:bodyPr>
          <a:lstStyle/>
          <a:p>
            <a:pPr fontAlgn="base"/>
            <a:r>
              <a:rPr lang="kk-KZ" b="1" dirty="0">
                <a:solidFill>
                  <a:srgbClr val="1E1E1E"/>
                </a:solidFill>
                <a:latin typeface="Arial Narrow" panose="020B0606020202030204" pitchFamily="34" charset="0"/>
              </a:rPr>
              <a:t>Жұмыс орнындағы еңбек қауіпсіздігі және еңбекті қорғау жөніндегі нұсқама</a:t>
            </a:r>
            <a:endParaRPr lang="ru-RU" b="1" i="0" dirty="0">
              <a:solidFill>
                <a:srgbClr val="1E1E1E"/>
              </a:solidFill>
              <a:effectLst/>
              <a:latin typeface="Arial Narrow" panose="020B0606020202030204" pitchFamily="34" charset="0"/>
            </a:endParaRPr>
          </a:p>
        </p:txBody>
      </p:sp>
      <p:sp>
        <p:nvSpPr>
          <p:cNvPr id="28" name="Google Shape;121;p3">
            <a:extLst>
              <a:ext uri="{FF2B5EF4-FFF2-40B4-BE49-F238E27FC236}">
                <a16:creationId xmlns:a16="http://schemas.microsoft.com/office/drawing/2014/main" id="{180A7444-9114-4495-58E9-F2455C538A76}"/>
              </a:ext>
            </a:extLst>
          </p:cNvPr>
          <p:cNvSpPr/>
          <p:nvPr/>
        </p:nvSpPr>
        <p:spPr>
          <a:xfrm>
            <a:off x="95838" y="60332"/>
            <a:ext cx="1973107" cy="529533"/>
          </a:xfrm>
          <a:prstGeom prst="roundRect">
            <a:avLst>
              <a:gd name="adj" fmla="val 50000"/>
            </a:avLst>
          </a:prstGeom>
          <a:gradFill>
            <a:gsLst>
              <a:gs pos="0">
                <a:schemeClr val="dk2"/>
              </a:gs>
              <a:gs pos="100000">
                <a:srgbClr val="2AB0EF"/>
              </a:gs>
            </a:gsLst>
            <a:lin ang="27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Narrow" panose="020B0606020202030204" pitchFamily="34" charset="0"/>
              <a:ea typeface="Arial"/>
              <a:cs typeface="Arial"/>
              <a:sym typeface="Arial"/>
            </a:endParaRPr>
          </a:p>
        </p:txBody>
      </p:sp>
      <p:sp>
        <p:nvSpPr>
          <p:cNvPr id="30" name="Прямоугольник 29">
            <a:extLst>
              <a:ext uri="{FF2B5EF4-FFF2-40B4-BE49-F238E27FC236}">
                <a16:creationId xmlns:a16="http://schemas.microsoft.com/office/drawing/2014/main" id="{EBCC43C0-C9FE-824E-0070-518AC9BDBC68}"/>
              </a:ext>
            </a:extLst>
          </p:cNvPr>
          <p:cNvSpPr/>
          <p:nvPr/>
        </p:nvSpPr>
        <p:spPr>
          <a:xfrm>
            <a:off x="2352038" y="130319"/>
            <a:ext cx="7499927" cy="646331"/>
          </a:xfrm>
          <a:prstGeom prst="rect">
            <a:avLst/>
          </a:prstGeom>
        </p:spPr>
        <p:txBody>
          <a:bodyPr wrap="square">
            <a:spAutoFit/>
          </a:bodyPr>
          <a:lstStyle/>
          <a:p>
            <a:pPr algn="ctr">
              <a:spcAft>
                <a:spcPts val="0"/>
              </a:spcAft>
            </a:pPr>
            <a:r>
              <a:rPr lang="kk-KZ" sz="1600" b="1" dirty="0">
                <a:solidFill>
                  <a:srgbClr val="547094"/>
                </a:solidFill>
                <a:latin typeface=" arial narrow"/>
                <a:cs typeface="Arial" panose="020B0604020202020204" pitchFamily="34" charset="0"/>
              </a:rPr>
              <a:t>Еңбек қауіпсіздігі және еңбекті қорғау мәселелері бойынша кәсіби құзыреттерді дамыту</a:t>
            </a:r>
          </a:p>
          <a:p>
            <a:pPr algn="ctr">
              <a:spcAft>
                <a:spcPts val="0"/>
              </a:spcAft>
            </a:pPr>
            <a:endParaRPr lang="ru-RU" sz="2000" b="1" dirty="0">
              <a:solidFill>
                <a:srgbClr val="547094"/>
              </a:solidFill>
              <a:latin typeface=" arial narrow"/>
              <a:cs typeface="Arial" panose="020B0604020202020204" pitchFamily="34" charset="0"/>
            </a:endParaRPr>
          </a:p>
        </p:txBody>
      </p:sp>
      <p:cxnSp>
        <p:nvCxnSpPr>
          <p:cNvPr id="39" name="Google Shape;123;p3">
            <a:extLst>
              <a:ext uri="{FF2B5EF4-FFF2-40B4-BE49-F238E27FC236}">
                <a16:creationId xmlns:a16="http://schemas.microsoft.com/office/drawing/2014/main" id="{71AD0027-508A-05AD-5E41-4E0B8455851A}"/>
              </a:ext>
            </a:extLst>
          </p:cNvPr>
          <p:cNvCxnSpPr>
            <a:cxnSpLocks/>
          </p:cNvCxnSpPr>
          <p:nvPr/>
        </p:nvCxnSpPr>
        <p:spPr>
          <a:xfrm>
            <a:off x="0" y="642116"/>
            <a:ext cx="12192000" cy="1"/>
          </a:xfrm>
          <a:prstGeom prst="straightConnector1">
            <a:avLst/>
          </a:prstGeom>
          <a:noFill/>
          <a:ln w="28575" cap="flat" cmpd="sng">
            <a:solidFill>
              <a:srgbClr val="2AB0EF"/>
            </a:solidFill>
            <a:prstDash val="solid"/>
            <a:round/>
            <a:headEnd type="none" w="sm" len="sm"/>
            <a:tailEnd type="none" w="sm" len="sm"/>
          </a:ln>
        </p:spPr>
      </p:cxnSp>
      <p:sp>
        <p:nvSpPr>
          <p:cNvPr id="40" name="TextBox 39">
            <a:extLst>
              <a:ext uri="{FF2B5EF4-FFF2-40B4-BE49-F238E27FC236}">
                <a16:creationId xmlns:a16="http://schemas.microsoft.com/office/drawing/2014/main" id="{DE669042-7AFE-897F-91F8-39D151C0B90D}"/>
              </a:ext>
            </a:extLst>
          </p:cNvPr>
          <p:cNvSpPr txBox="1"/>
          <p:nvPr/>
        </p:nvSpPr>
        <p:spPr>
          <a:xfrm>
            <a:off x="378931" y="66645"/>
            <a:ext cx="2244197" cy="523220"/>
          </a:xfrm>
          <a:prstGeom prst="rect">
            <a:avLst/>
          </a:prstGeom>
          <a:noFill/>
        </p:spPr>
        <p:txBody>
          <a:bodyPr wrap="square" rtlCol="0">
            <a:spAutoFit/>
          </a:bodyPr>
          <a:lstStyle/>
          <a:p>
            <a:r>
              <a:rPr lang="en-US" sz="1400" dirty="0">
                <a:solidFill>
                  <a:schemeClr val="bg1"/>
                </a:solidFill>
              </a:rPr>
              <a:t>HEALTH SAFETY ENVIRONMENT</a:t>
            </a:r>
            <a:endParaRPr lang="ru-RU" sz="1400" dirty="0">
              <a:solidFill>
                <a:schemeClr val="bg1"/>
              </a:solidFill>
            </a:endParaRPr>
          </a:p>
        </p:txBody>
      </p:sp>
      <p:pic>
        <p:nvPicPr>
          <p:cNvPr id="3" name="Рисунок 2">
            <a:extLst>
              <a:ext uri="{FF2B5EF4-FFF2-40B4-BE49-F238E27FC236}">
                <a16:creationId xmlns:a16="http://schemas.microsoft.com/office/drawing/2014/main" id="{A19465EB-1963-7672-DBC8-06E250A32858}"/>
              </a:ext>
            </a:extLst>
          </p:cNvPr>
          <p:cNvPicPr>
            <a:picLocks noChangeAspect="1"/>
          </p:cNvPicPr>
          <p:nvPr/>
        </p:nvPicPr>
        <p:blipFill>
          <a:blip r:embed="rId3"/>
          <a:stretch>
            <a:fillRect/>
          </a:stretch>
        </p:blipFill>
        <p:spPr>
          <a:xfrm>
            <a:off x="11176706" y="50696"/>
            <a:ext cx="1015294" cy="883895"/>
          </a:xfrm>
          <a:prstGeom prst="rect">
            <a:avLst/>
          </a:prstGeom>
        </p:spPr>
      </p:pic>
      <p:sp>
        <p:nvSpPr>
          <p:cNvPr id="7" name="Прямоугольник 6">
            <a:extLst>
              <a:ext uri="{FF2B5EF4-FFF2-40B4-BE49-F238E27FC236}">
                <a16:creationId xmlns:a16="http://schemas.microsoft.com/office/drawing/2014/main" id="{1A500CEA-6729-44D0-285A-6632F8941B8E}"/>
              </a:ext>
            </a:extLst>
          </p:cNvPr>
          <p:cNvSpPr/>
          <p:nvPr/>
        </p:nvSpPr>
        <p:spPr>
          <a:xfrm>
            <a:off x="540913" y="1284782"/>
            <a:ext cx="11307650" cy="4931100"/>
          </a:xfrm>
          <a:prstGeom prst="rect">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 arial narrow"/>
            </a:endParaRPr>
          </a:p>
        </p:txBody>
      </p:sp>
      <p:pic>
        <p:nvPicPr>
          <p:cNvPr id="5" name="Рисунок 4">
            <a:extLst>
              <a:ext uri="{FF2B5EF4-FFF2-40B4-BE49-F238E27FC236}">
                <a16:creationId xmlns:a16="http://schemas.microsoft.com/office/drawing/2014/main" id="{8AD636BF-5BF6-A735-A1EF-B17BA1510E0B}"/>
              </a:ext>
            </a:extLst>
          </p:cNvPr>
          <p:cNvPicPr>
            <a:picLocks noChangeAspect="1"/>
          </p:cNvPicPr>
          <p:nvPr/>
        </p:nvPicPr>
        <p:blipFill>
          <a:blip r:embed="rId4"/>
          <a:stretch>
            <a:fillRect/>
          </a:stretch>
        </p:blipFill>
        <p:spPr>
          <a:xfrm>
            <a:off x="680433" y="1390298"/>
            <a:ext cx="11168130" cy="4756527"/>
          </a:xfrm>
          <a:prstGeom prst="rect">
            <a:avLst/>
          </a:prstGeom>
        </p:spPr>
      </p:pic>
    </p:spTree>
    <p:custDataLst>
      <p:tags r:id="rId1"/>
    </p:custDataLst>
    <p:extLst>
      <p:ext uri="{BB962C8B-B14F-4D97-AF65-F5344CB8AC3E}">
        <p14:creationId xmlns:p14="http://schemas.microsoft.com/office/powerpoint/2010/main" val="2511862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Google Shape;121;p3">
            <a:extLst>
              <a:ext uri="{FF2B5EF4-FFF2-40B4-BE49-F238E27FC236}">
                <a16:creationId xmlns:a16="http://schemas.microsoft.com/office/drawing/2014/main" id="{10FC2256-A40A-41FB-8BFE-EA51BEAAAAD8}"/>
              </a:ext>
            </a:extLst>
          </p:cNvPr>
          <p:cNvSpPr>
            <a:spLocks noGrp="1"/>
          </p:cNvSpPr>
          <p:nvPr/>
        </p:nvSpPr>
        <p:spPr>
          <a:xfrm>
            <a:off x="95838" y="60332"/>
            <a:ext cx="1973107" cy="529533"/>
          </a:xfrm>
          <a:prstGeom prst="roundRect">
            <a:avLst>
              <a:gd name="adj" fmla="val 50000"/>
            </a:avLst>
          </a:prstGeom>
          <a:gradFill>
            <a:gsLst>
              <a:gs pos="0">
                <a:schemeClr val="dk2"/>
              </a:gs>
              <a:gs pos="100000">
                <a:srgbClr val="2AB0EF"/>
              </a:gs>
            </a:gsLst>
            <a:lin ang="2700000" scaled="0"/>
          </a:gradFill>
          <a:ln>
            <a:noFill/>
          </a:ln>
        </p:spPr>
        <p:txBody>
          <a:bodyPr spcFirstLastPara="1" wrap="square" lIns="91425" tIns="45700" rIns="91425" bIns="45700" anchor="ctr">
            <a:noAutofit/>
          </a:bodyPr>
          <a:lstStyle/>
          <a:p>
            <a:pPr marL="0" marR="0" lvl="0" indent="0" algn="ctr">
              <a:lnSpc>
                <a:spcPct val="100000"/>
              </a:lnSpc>
              <a:spcBef>
                <a:spcPts val="0"/>
              </a:spcBef>
              <a:spcAft>
                <a:spcPts val="0"/>
              </a:spcAft>
              <a:buNone/>
            </a:pPr>
            <a:endParaRPr sz="1400" b="0" i="0" u="none" cap="none">
              <a:solidFill>
                <a:schemeClr val="lt1"/>
              </a:solidFill>
              <a:latin typeface="Arial Narrow"/>
              <a:ea typeface="Arial Narrow"/>
              <a:cs typeface="Arial Narrow"/>
            </a:endParaRPr>
          </a:p>
        </p:txBody>
      </p:sp>
      <p:sp>
        <p:nvSpPr>
          <p:cNvPr id="3" name="Прямоугольник 2">
            <a:extLst>
              <a:ext uri="{FF2B5EF4-FFF2-40B4-BE49-F238E27FC236}">
                <a16:creationId xmlns:a16="http://schemas.microsoft.com/office/drawing/2014/main" id="{3353705C-F4A3-4E1E-B86F-FC033C8BBF93}"/>
              </a:ext>
            </a:extLst>
          </p:cNvPr>
          <p:cNvSpPr>
            <a:spLocks noGrp="1"/>
          </p:cNvSpPr>
          <p:nvPr/>
        </p:nvSpPr>
        <p:spPr>
          <a:xfrm>
            <a:off x="2419927" y="169479"/>
            <a:ext cx="7499927" cy="646331"/>
          </a:xfrm>
          <a:prstGeom prst="rect">
            <a:avLst/>
          </a:prstGeom>
        </p:spPr>
        <p:txBody>
          <a:bodyPr wrap="square">
            <a:spAutoFit/>
          </a:bodyPr>
          <a:lstStyle/>
          <a:p>
            <a:pPr algn="ctr">
              <a:spcAft>
                <a:spcPts val="0"/>
              </a:spcAft>
              <a:buNone/>
            </a:pPr>
            <a:r>
              <a:rPr lang="kk-KZ" sz="1600" b="1">
                <a:solidFill>
                  <a:srgbClr val="547094"/>
                </a:solidFill>
                <a:latin typeface=" arial narrow"/>
                <a:ea typeface=" arial narrow"/>
                <a:cs typeface=" arial narrow"/>
              </a:rPr>
              <a:t>Еңбек қауіпсіздігі және еңбекті қорғау мәселелері бойынша кәсіби құзыреттерді дамыту</a:t>
            </a:r>
          </a:p>
          <a:p>
            <a:pPr algn="ctr">
              <a:spcAft>
                <a:spcPts val="0"/>
              </a:spcAft>
              <a:buNone/>
            </a:pPr>
            <a:endParaRPr sz="2000" b="1">
              <a:solidFill>
                <a:srgbClr val="547094"/>
              </a:solidFill>
              <a:latin typeface=" arial narrow"/>
              <a:ea typeface=" arial narrow"/>
              <a:cs typeface=" arial narrow"/>
            </a:endParaRPr>
          </a:p>
        </p:txBody>
      </p:sp>
      <p:cxnSp>
        <p:nvCxnSpPr>
          <p:cNvPr id="47" name="Google Shape;123;p3"/>
          <p:cNvCxnSpPr/>
          <p:nvPr/>
        </p:nvCxnSpPr>
        <p:spPr>
          <a:xfrm>
            <a:off x="0" y="642116"/>
            <a:ext cx="12192000" cy="1"/>
          </a:xfrm>
          <a:prstGeom prst="straightConnector1">
            <a:avLst/>
          </a:prstGeom>
          <a:ln w="28575" cap="flat">
            <a:solidFill>
              <a:srgbClr val="2AB0EF"/>
            </a:solidFill>
            <a:prstDash val="solid"/>
            <a:round/>
            <a:headEnd type="none" w="sm" len="sm"/>
            <a:tailEnd type="none" w="sm" len="sm"/>
          </a:ln>
        </p:spPr>
      </p:cxnSp>
      <p:sp>
        <p:nvSpPr>
          <p:cNvPr id="11" name="TextBox 10">
            <a:extLst>
              <a:ext uri="{FF2B5EF4-FFF2-40B4-BE49-F238E27FC236}">
                <a16:creationId xmlns:a16="http://schemas.microsoft.com/office/drawing/2014/main" id="{2F327ACF-10F3-4651-820D-8A700C42D091}"/>
              </a:ext>
            </a:extLst>
          </p:cNvPr>
          <p:cNvSpPr>
            <a:spLocks noGrp="1"/>
          </p:cNvSpPr>
          <p:nvPr/>
        </p:nvSpPr>
        <p:spPr>
          <a:xfrm>
            <a:off x="378931" y="66645"/>
            <a:ext cx="2244197" cy="523220"/>
          </a:xfrm>
          <a:prstGeom prst="rect">
            <a:avLst/>
          </a:prstGeom>
          <a:noFill/>
        </p:spPr>
        <p:txBody>
          <a:bodyPr wrap="square">
            <a:spAutoFit/>
          </a:bodyPr>
          <a:lstStyle/>
          <a:p>
            <a:r>
              <a:rPr sz="1400">
                <a:solidFill>
                  <a:schemeClr val="bg1"/>
                </a:solidFill>
              </a:rPr>
              <a:t>HEALTH SAFETY ENVIRONMENT</a:t>
            </a:r>
          </a:p>
        </p:txBody>
      </p:sp>
      <p:sp>
        <p:nvSpPr>
          <p:cNvPr id="22" name="Прямоугольник 21">
            <a:extLst>
              <a:ext uri="{FF2B5EF4-FFF2-40B4-BE49-F238E27FC236}">
                <a16:creationId xmlns:a16="http://schemas.microsoft.com/office/drawing/2014/main" id="{7E838FD1-F143-4F58-BFCE-3F3974B3F029}"/>
              </a:ext>
            </a:extLst>
          </p:cNvPr>
          <p:cNvSpPr>
            <a:spLocks noGrp="1"/>
          </p:cNvSpPr>
          <p:nvPr/>
        </p:nvSpPr>
        <p:spPr>
          <a:xfrm>
            <a:off x="495300" y="914400"/>
            <a:ext cx="10744200" cy="762000"/>
          </a:xfrm>
          <a:prstGeom prst="rect">
            <a:avLst/>
          </a:prstGeom>
          <a:noFill/>
          <a:ln w="22193">
            <a:solidFill>
              <a:srgbClr val="00B05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4" name="Прямоугольник 3">
            <a:extLst>
              <a:ext uri="{FF2B5EF4-FFF2-40B4-BE49-F238E27FC236}">
                <a16:creationId xmlns:a16="http://schemas.microsoft.com/office/drawing/2014/main" id="{4134793A-547D-40E5-91BA-60AB3917A49B}"/>
              </a:ext>
            </a:extLst>
          </p:cNvPr>
          <p:cNvSpPr>
            <a:spLocks noGrp="1"/>
          </p:cNvSpPr>
          <p:nvPr/>
        </p:nvSpPr>
        <p:spPr>
          <a:xfrm>
            <a:off x="628650" y="1028700"/>
            <a:ext cx="10477500" cy="514350"/>
          </a:xfrm>
          <a:prstGeom prst="rect">
            <a:avLst/>
          </a:prstGeom>
        </p:spPr>
        <p:txBody>
          <a:bodyPr wrap="none" lIns="76200" tIns="38100" rIns="76200" bIns="38100" anchor="ctr">
            <a:noAutofit/>
          </a:bodyPr>
          <a:lstStyle/>
          <a:p>
            <a:pPr algn="ctr">
              <a:spcAft>
                <a:spcPts val="0"/>
              </a:spcAft>
              <a:buNone/>
              <a:defRPr sz="1800" b="1">
                <a:solidFill>
                  <a:srgbClr val="003F7E"/>
                </a:solidFill>
                <a:latin typeface="Arial Narrow"/>
                <a:ea typeface="Arial Narrow"/>
                <a:cs typeface="Arial Narrow"/>
              </a:defRPr>
            </a:pPr>
            <a:r>
              <a:rPr lang="kk-KZ" sz="1800" b="1" u="sng">
                <a:solidFill>
                  <a:srgbClr val="003F7E"/>
                </a:solidFill>
                <a:latin typeface="Arial Narrow"/>
                <a:ea typeface="Arial Narrow"/>
                <a:cs typeface="Arial Narrow"/>
              </a:rPr>
              <a:t>НАРЯД-РҰҚСАТ — ҚАУІПСІЗ ЖҰМЫСҚА ЖАЗБАША ӨКІМ</a:t>
            </a:r>
          </a:p>
        </p:txBody>
      </p:sp>
      <p:pic>
        <p:nvPicPr>
          <p:cNvPr id="51" name="Рисунок 4"/>
          <p:cNvPicPr>
            <a:picLocks noChangeAspect="1"/>
          </p:cNvPicPr>
          <p:nvPr/>
        </p:nvPicPr>
        <p:blipFill>
          <a:blip r:embed="rId3"/>
          <a:stretch>
            <a:fillRect/>
          </a:stretch>
        </p:blipFill>
        <p:spPr>
          <a:xfrm>
            <a:off x="11176706" y="50696"/>
            <a:ext cx="1015294" cy="883895"/>
          </a:xfrm>
          <a:prstGeom prst="rect">
            <a:avLst/>
          </a:prstGeom>
        </p:spPr>
      </p:pic>
      <p:sp>
        <p:nvSpPr>
          <p:cNvPr id="30" name="definition-surface">
            <a:extLst>
              <a:ext uri="{FF2B5EF4-FFF2-40B4-BE49-F238E27FC236}">
                <a16:creationId xmlns:a16="http://schemas.microsoft.com/office/drawing/2014/main" id="{5A2BABD4-D37D-4561-9A9B-D8D0F571E935}"/>
              </a:ext>
            </a:extLst>
          </p:cNvPr>
          <p:cNvSpPr>
            <a:spLocks noGrp="1"/>
          </p:cNvSpPr>
          <p:nvPr/>
        </p:nvSpPr>
        <p:spPr>
          <a:xfrm>
            <a:off x="666750" y="1885950"/>
            <a:ext cx="10858500" cy="1143000"/>
          </a:xfrm>
          <a:prstGeom prst="roundRect">
            <a:avLst>
              <a:gd name="adj" fmla="val 8333"/>
            </a:avLst>
          </a:prstGeom>
          <a:noFill/>
          <a:ln w="19050">
            <a:solidFill>
              <a:srgbClr val="00B050"/>
            </a:solidFill>
            <a:prstDash val="solid"/>
          </a:ln>
        </p:spPr>
        <p:txBody>
          <a:bodyPr/>
          <a:lstStyle/>
          <a:p>
            <a:endParaRPr lang="ru-KZ"/>
          </a:p>
        </p:txBody>
      </p:sp>
      <p:sp>
        <p:nvSpPr>
          <p:cNvPr id="31" name="definition-copy">
            <a:extLst>
              <a:ext uri="{FF2B5EF4-FFF2-40B4-BE49-F238E27FC236}">
                <a16:creationId xmlns:a16="http://schemas.microsoft.com/office/drawing/2014/main" id="{DDAAFD8D-53D1-454F-BAF1-54876590AF61}"/>
              </a:ext>
            </a:extLst>
          </p:cNvPr>
          <p:cNvSpPr>
            <a:spLocks noGrp="1"/>
          </p:cNvSpPr>
          <p:nvPr/>
        </p:nvSpPr>
        <p:spPr>
          <a:xfrm>
            <a:off x="876300" y="2047875"/>
            <a:ext cx="10439400" cy="819150"/>
          </a:xfrm>
          <a:prstGeom prst="rect">
            <a:avLst/>
          </a:prstGeom>
          <a:noFill/>
          <a:ln w="0">
            <a:noFill/>
            <a:prstDash val="solid"/>
          </a:ln>
        </p:spPr>
        <p:txBody>
          <a:bodyPr wrap="square" lIns="66675" tIns="47625" rIns="66675" bIns="47625" anchor="ctr">
            <a:noAutofit/>
          </a:bodyPr>
          <a:lstStyle/>
          <a:p>
            <a:pPr algn="ctr">
              <a:lnSpc>
                <a:spcPct val="98000"/>
              </a:lnSpc>
              <a:buNone/>
              <a:defRPr sz="1800" b="1" i="0">
                <a:solidFill>
                  <a:srgbClr val="14365D"/>
                </a:solidFill>
                <a:latin typeface="Arial Narrow"/>
                <a:ea typeface="Arial Narrow"/>
                <a:cs typeface="Arial Narrow"/>
              </a:defRPr>
            </a:pPr>
            <a:r>
              <a:rPr lang="kk-KZ" sz="1800" b="1" i="0">
                <a:solidFill>
                  <a:srgbClr val="14365D"/>
                </a:solidFill>
                <a:latin typeface="Arial Narrow"/>
                <a:ea typeface="Arial Narrow"/>
                <a:cs typeface="Arial Narrow"/>
              </a:rPr>
              <a:t>Қауіптілігі жоғары жұмыстарды қауіпсіз орындауға арналған ұйымның жазбаша өкімі, онда қажетті қауіпсіздік шаралары және жұмыстарды қауіпсіз жүргізуге жауапты тұлғалар көрсетіледі.</a:t>
            </a:r>
          </a:p>
        </p:txBody>
      </p:sp>
      <p:sp>
        <p:nvSpPr>
          <p:cNvPr id="32" name="def-left-0-accent">
            <a:extLst>
              <a:ext uri="{FF2B5EF4-FFF2-40B4-BE49-F238E27FC236}">
                <a16:creationId xmlns:a16="http://schemas.microsoft.com/office/drawing/2014/main" id="{F530EF5E-3966-4742-9374-0B1796D675F7}"/>
              </a:ext>
            </a:extLst>
          </p:cNvPr>
          <p:cNvSpPr>
            <a:spLocks noGrp="1"/>
          </p:cNvSpPr>
          <p:nvPr/>
        </p:nvSpPr>
        <p:spPr>
          <a:xfrm>
            <a:off x="857250" y="3286125"/>
            <a:ext cx="76200" cy="428625"/>
          </a:xfrm>
          <a:prstGeom prst="rect">
            <a:avLst/>
          </a:prstGeom>
          <a:solidFill>
            <a:srgbClr val="00B050"/>
          </a:solidFill>
          <a:ln w="0">
            <a:solidFill>
              <a:srgbClr val="00B050"/>
            </a:solidFill>
            <a:prstDash val="solid"/>
          </a:ln>
        </p:spPr>
        <p:txBody>
          <a:bodyPr/>
          <a:lstStyle/>
          <a:p>
            <a:endParaRPr lang="ru-KZ"/>
          </a:p>
        </p:txBody>
      </p:sp>
      <p:sp>
        <p:nvSpPr>
          <p:cNvPr id="33" name="def-left-0">
            <a:extLst>
              <a:ext uri="{FF2B5EF4-FFF2-40B4-BE49-F238E27FC236}">
                <a16:creationId xmlns:a16="http://schemas.microsoft.com/office/drawing/2014/main" id="{9CE229BA-6F9C-41C6-9670-AFA53FDBBDE5}"/>
              </a:ext>
            </a:extLst>
          </p:cNvPr>
          <p:cNvSpPr>
            <a:spLocks noGrp="1"/>
          </p:cNvSpPr>
          <p:nvPr/>
        </p:nvSpPr>
        <p:spPr>
          <a:xfrm>
            <a:off x="1047750" y="3238500"/>
            <a:ext cx="4667250" cy="552450"/>
          </a:xfrm>
          <a:prstGeom prst="rect">
            <a:avLst/>
          </a:prstGeom>
          <a:noFill/>
          <a:ln w="0">
            <a:noFill/>
            <a:prstDash val="solid"/>
          </a:ln>
        </p:spPr>
        <p:txBody>
          <a:bodyPr wrap="square" lIns="66675" tIns="47625" rIns="66675" bIns="47625" anchor="ctr">
            <a:noAutofit/>
          </a:bodyPr>
          <a:lstStyle/>
          <a:p>
            <a:pPr algn="l">
              <a:lnSpc>
                <a:spcPct val="103000"/>
              </a:lnSpc>
              <a:buNone/>
              <a:defRPr sz="1500" b="0" i="0">
                <a:solidFill>
                  <a:srgbClr val="17324D"/>
                </a:solidFill>
                <a:latin typeface="Arial Narrow"/>
                <a:ea typeface="Arial Narrow"/>
                <a:cs typeface="Arial Narrow"/>
              </a:defRPr>
            </a:pPr>
            <a:r>
              <a:rPr lang="kk-KZ" sz="1500" b="0" i="0">
                <a:solidFill>
                  <a:srgbClr val="17324D"/>
                </a:solidFill>
                <a:latin typeface="Arial Narrow"/>
                <a:ea typeface="Arial Narrow"/>
                <a:cs typeface="Arial Narrow"/>
              </a:rPr>
              <a:t>1-қосымшаға сәйкес арнайы бланкіде ресімделеді</a:t>
            </a:r>
          </a:p>
        </p:txBody>
      </p:sp>
      <p:sp>
        <p:nvSpPr>
          <p:cNvPr id="34" name="def-left-1-accent">
            <a:extLst>
              <a:ext uri="{FF2B5EF4-FFF2-40B4-BE49-F238E27FC236}">
                <a16:creationId xmlns:a16="http://schemas.microsoft.com/office/drawing/2014/main" id="{6222B387-A8D8-417F-A59E-E2C53A9D896A}"/>
              </a:ext>
            </a:extLst>
          </p:cNvPr>
          <p:cNvSpPr>
            <a:spLocks noGrp="1"/>
          </p:cNvSpPr>
          <p:nvPr/>
        </p:nvSpPr>
        <p:spPr>
          <a:xfrm>
            <a:off x="857250" y="4010025"/>
            <a:ext cx="76200" cy="428625"/>
          </a:xfrm>
          <a:prstGeom prst="rect">
            <a:avLst/>
          </a:prstGeom>
          <a:solidFill>
            <a:srgbClr val="00B050"/>
          </a:solidFill>
          <a:ln w="0">
            <a:solidFill>
              <a:srgbClr val="00B050"/>
            </a:solidFill>
            <a:prstDash val="solid"/>
          </a:ln>
        </p:spPr>
        <p:txBody>
          <a:bodyPr/>
          <a:lstStyle/>
          <a:p>
            <a:endParaRPr lang="ru-KZ"/>
          </a:p>
        </p:txBody>
      </p:sp>
      <p:sp>
        <p:nvSpPr>
          <p:cNvPr id="35" name="def-left-1">
            <a:extLst>
              <a:ext uri="{FF2B5EF4-FFF2-40B4-BE49-F238E27FC236}">
                <a16:creationId xmlns:a16="http://schemas.microsoft.com/office/drawing/2014/main" id="{811DB95F-8F6A-4E14-BA2A-8939DBEC3250}"/>
              </a:ext>
            </a:extLst>
          </p:cNvPr>
          <p:cNvSpPr>
            <a:spLocks noGrp="1"/>
          </p:cNvSpPr>
          <p:nvPr/>
        </p:nvSpPr>
        <p:spPr>
          <a:xfrm>
            <a:off x="1047750" y="3962400"/>
            <a:ext cx="4667250" cy="552450"/>
          </a:xfrm>
          <a:prstGeom prst="rect">
            <a:avLst/>
          </a:prstGeom>
          <a:noFill/>
          <a:ln w="0">
            <a:noFill/>
            <a:prstDash val="solid"/>
          </a:ln>
        </p:spPr>
        <p:txBody>
          <a:bodyPr wrap="square" lIns="66675" tIns="47625" rIns="66675" bIns="47625" anchor="ctr">
            <a:noAutofit/>
          </a:bodyPr>
          <a:lstStyle/>
          <a:p>
            <a:pPr algn="l">
              <a:lnSpc>
                <a:spcPct val="103000"/>
              </a:lnSpc>
              <a:buNone/>
              <a:defRPr sz="1500" b="0" i="0">
                <a:solidFill>
                  <a:srgbClr val="17324D"/>
                </a:solidFill>
                <a:latin typeface="Arial Narrow"/>
                <a:ea typeface="Arial Narrow"/>
                <a:cs typeface="Arial Narrow"/>
              </a:defRPr>
            </a:pPr>
            <a:r>
              <a:rPr lang="kk-KZ" sz="1500" b="0" i="0">
                <a:solidFill>
                  <a:srgbClr val="17324D"/>
                </a:solidFill>
                <a:latin typeface="Arial Narrow"/>
                <a:ea typeface="Arial Narrow"/>
                <a:cs typeface="Arial Narrow"/>
              </a:rPr>
              <a:t>екі данада жасалады; жазбалар анық және түсінікті болуы тиіс</a:t>
            </a:r>
          </a:p>
        </p:txBody>
      </p:sp>
      <p:sp>
        <p:nvSpPr>
          <p:cNvPr id="36" name="def-left-2-accent">
            <a:extLst>
              <a:ext uri="{FF2B5EF4-FFF2-40B4-BE49-F238E27FC236}">
                <a16:creationId xmlns:a16="http://schemas.microsoft.com/office/drawing/2014/main" id="{14BEDE16-156C-4E06-B24E-EAB8AD7B6A32}"/>
              </a:ext>
            </a:extLst>
          </p:cNvPr>
          <p:cNvSpPr>
            <a:spLocks noGrp="1"/>
          </p:cNvSpPr>
          <p:nvPr/>
        </p:nvSpPr>
        <p:spPr>
          <a:xfrm>
            <a:off x="857250" y="4733925"/>
            <a:ext cx="76200" cy="428625"/>
          </a:xfrm>
          <a:prstGeom prst="rect">
            <a:avLst/>
          </a:prstGeom>
          <a:solidFill>
            <a:srgbClr val="00B050"/>
          </a:solidFill>
          <a:ln w="0">
            <a:solidFill>
              <a:srgbClr val="00B050"/>
            </a:solidFill>
            <a:prstDash val="solid"/>
          </a:ln>
        </p:spPr>
        <p:txBody>
          <a:bodyPr/>
          <a:lstStyle/>
          <a:p>
            <a:endParaRPr lang="ru-KZ"/>
          </a:p>
        </p:txBody>
      </p:sp>
      <p:sp>
        <p:nvSpPr>
          <p:cNvPr id="37" name="def-left-2">
            <a:extLst>
              <a:ext uri="{FF2B5EF4-FFF2-40B4-BE49-F238E27FC236}">
                <a16:creationId xmlns:a16="http://schemas.microsoft.com/office/drawing/2014/main" id="{17ABD10B-6ECB-48AF-9BC1-936B9F893EC1}"/>
              </a:ext>
            </a:extLst>
          </p:cNvPr>
          <p:cNvSpPr>
            <a:spLocks noGrp="1"/>
          </p:cNvSpPr>
          <p:nvPr/>
        </p:nvSpPr>
        <p:spPr>
          <a:xfrm>
            <a:off x="1047750" y="4686300"/>
            <a:ext cx="4667250" cy="552450"/>
          </a:xfrm>
          <a:prstGeom prst="rect">
            <a:avLst/>
          </a:prstGeom>
          <a:noFill/>
          <a:ln w="0">
            <a:noFill/>
            <a:prstDash val="solid"/>
          </a:ln>
        </p:spPr>
        <p:txBody>
          <a:bodyPr wrap="square" lIns="66675" tIns="47625" rIns="66675" bIns="47625" anchor="ctr">
            <a:noAutofit/>
          </a:bodyPr>
          <a:lstStyle/>
          <a:p>
            <a:pPr algn="l">
              <a:lnSpc>
                <a:spcPct val="103000"/>
              </a:lnSpc>
              <a:buNone/>
              <a:defRPr sz="1500" b="0" i="0">
                <a:solidFill>
                  <a:srgbClr val="17324D"/>
                </a:solidFill>
                <a:latin typeface="Arial Narrow"/>
                <a:ea typeface="Arial Narrow"/>
                <a:cs typeface="Arial Narrow"/>
              </a:defRPr>
            </a:pPr>
            <a:r>
              <a:rPr lang="kk-KZ" sz="1500" b="0" i="0">
                <a:solidFill>
                  <a:srgbClr val="17324D"/>
                </a:solidFill>
                <a:latin typeface="Arial Narrow"/>
                <a:ea typeface="Arial Narrow"/>
                <a:cs typeface="Arial Narrow"/>
              </a:rPr>
              <a:t>түзетулер мен өшірулерге жол берілмейді</a:t>
            </a:r>
          </a:p>
        </p:txBody>
      </p:sp>
      <p:sp>
        <p:nvSpPr>
          <p:cNvPr id="38" name="def-right-0-accent">
            <a:extLst>
              <a:ext uri="{FF2B5EF4-FFF2-40B4-BE49-F238E27FC236}">
                <a16:creationId xmlns:a16="http://schemas.microsoft.com/office/drawing/2014/main" id="{A16DAE21-F6CE-4F1A-A653-CCA23C40BE3F}"/>
              </a:ext>
            </a:extLst>
          </p:cNvPr>
          <p:cNvSpPr>
            <a:spLocks noGrp="1"/>
          </p:cNvSpPr>
          <p:nvPr/>
        </p:nvSpPr>
        <p:spPr>
          <a:xfrm>
            <a:off x="6191250" y="3286125"/>
            <a:ext cx="76200" cy="428625"/>
          </a:xfrm>
          <a:prstGeom prst="rect">
            <a:avLst/>
          </a:prstGeom>
          <a:solidFill>
            <a:srgbClr val="EA963A"/>
          </a:solidFill>
          <a:ln w="0">
            <a:solidFill>
              <a:srgbClr val="EA963A"/>
            </a:solidFill>
            <a:prstDash val="solid"/>
          </a:ln>
        </p:spPr>
        <p:txBody>
          <a:bodyPr/>
          <a:lstStyle/>
          <a:p>
            <a:endParaRPr lang="ru-KZ"/>
          </a:p>
        </p:txBody>
      </p:sp>
      <p:sp>
        <p:nvSpPr>
          <p:cNvPr id="39" name="def-right-0">
            <a:extLst>
              <a:ext uri="{FF2B5EF4-FFF2-40B4-BE49-F238E27FC236}">
                <a16:creationId xmlns:a16="http://schemas.microsoft.com/office/drawing/2014/main" id="{62D97121-321A-4922-B873-4561DA3C9A6A}"/>
              </a:ext>
            </a:extLst>
          </p:cNvPr>
          <p:cNvSpPr>
            <a:spLocks noGrp="1"/>
          </p:cNvSpPr>
          <p:nvPr/>
        </p:nvSpPr>
        <p:spPr>
          <a:xfrm>
            <a:off x="6381750" y="3238500"/>
            <a:ext cx="4762500" cy="552450"/>
          </a:xfrm>
          <a:prstGeom prst="rect">
            <a:avLst/>
          </a:prstGeom>
          <a:noFill/>
          <a:ln w="0">
            <a:noFill/>
            <a:prstDash val="solid"/>
          </a:ln>
        </p:spPr>
        <p:txBody>
          <a:bodyPr wrap="square" lIns="66675" tIns="47625" rIns="66675" bIns="47625" anchor="ctr">
            <a:noAutofit/>
          </a:bodyPr>
          <a:lstStyle/>
          <a:p>
            <a:pPr algn="l">
              <a:lnSpc>
                <a:spcPct val="103000"/>
              </a:lnSpc>
              <a:buNone/>
              <a:defRPr sz="1500" b="0" i="0">
                <a:solidFill>
                  <a:srgbClr val="17324D"/>
                </a:solidFill>
                <a:latin typeface="Arial Narrow"/>
                <a:ea typeface="Arial Narrow"/>
                <a:cs typeface="Arial Narrow"/>
              </a:defRPr>
            </a:pPr>
            <a:r>
              <a:rPr lang="kk-KZ" sz="1500" b="0" i="0">
                <a:solidFill>
                  <a:srgbClr val="17324D"/>
                </a:solidFill>
                <a:latin typeface="Arial Narrow"/>
                <a:ea typeface="Arial Narrow"/>
                <a:cs typeface="Arial Narrow"/>
              </a:rPr>
              <a:t>барлық бағандар толтырылады; қолданылмайтындарына сызықша қойылады</a:t>
            </a:r>
          </a:p>
        </p:txBody>
      </p:sp>
      <p:sp>
        <p:nvSpPr>
          <p:cNvPr id="40" name="def-right-1-accent">
            <a:extLst>
              <a:ext uri="{FF2B5EF4-FFF2-40B4-BE49-F238E27FC236}">
                <a16:creationId xmlns:a16="http://schemas.microsoft.com/office/drawing/2014/main" id="{3F031492-3CCB-474A-9690-A3CBCF479C59}"/>
              </a:ext>
            </a:extLst>
          </p:cNvPr>
          <p:cNvSpPr>
            <a:spLocks noGrp="1"/>
          </p:cNvSpPr>
          <p:nvPr/>
        </p:nvSpPr>
        <p:spPr>
          <a:xfrm>
            <a:off x="6191250" y="4010025"/>
            <a:ext cx="76200" cy="428625"/>
          </a:xfrm>
          <a:prstGeom prst="rect">
            <a:avLst/>
          </a:prstGeom>
          <a:solidFill>
            <a:srgbClr val="EA963A"/>
          </a:solidFill>
          <a:ln w="0">
            <a:solidFill>
              <a:srgbClr val="EA963A"/>
            </a:solidFill>
            <a:prstDash val="solid"/>
          </a:ln>
        </p:spPr>
        <p:txBody>
          <a:bodyPr/>
          <a:lstStyle/>
          <a:p>
            <a:endParaRPr lang="ru-KZ"/>
          </a:p>
        </p:txBody>
      </p:sp>
      <p:sp>
        <p:nvSpPr>
          <p:cNvPr id="41" name="def-right-1">
            <a:extLst>
              <a:ext uri="{FF2B5EF4-FFF2-40B4-BE49-F238E27FC236}">
                <a16:creationId xmlns:a16="http://schemas.microsoft.com/office/drawing/2014/main" id="{BA1EFC5E-8690-4437-86EE-422F15477721}"/>
              </a:ext>
            </a:extLst>
          </p:cNvPr>
          <p:cNvSpPr>
            <a:spLocks noGrp="1"/>
          </p:cNvSpPr>
          <p:nvPr/>
        </p:nvSpPr>
        <p:spPr>
          <a:xfrm>
            <a:off x="6381750" y="3962400"/>
            <a:ext cx="4762500" cy="552450"/>
          </a:xfrm>
          <a:prstGeom prst="rect">
            <a:avLst/>
          </a:prstGeom>
          <a:noFill/>
          <a:ln w="0">
            <a:noFill/>
            <a:prstDash val="solid"/>
          </a:ln>
        </p:spPr>
        <p:txBody>
          <a:bodyPr wrap="square" lIns="66675" tIns="47625" rIns="66675" bIns="47625" anchor="ctr">
            <a:noAutofit/>
          </a:bodyPr>
          <a:lstStyle/>
          <a:p>
            <a:pPr algn="l">
              <a:lnSpc>
                <a:spcPct val="103000"/>
              </a:lnSpc>
              <a:buNone/>
              <a:defRPr sz="1500" b="0" i="0">
                <a:solidFill>
                  <a:srgbClr val="17324D"/>
                </a:solidFill>
                <a:latin typeface="Arial Narrow"/>
                <a:ea typeface="Arial Narrow"/>
                <a:cs typeface="Arial Narrow"/>
              </a:defRPr>
            </a:pPr>
            <a:r>
              <a:rPr lang="kk-KZ" sz="1500" b="0" i="0">
                <a:solidFill>
                  <a:srgbClr val="17324D"/>
                </a:solidFill>
                <a:latin typeface="Arial Narrow"/>
                <a:ea typeface="Arial Narrow"/>
                <a:cs typeface="Arial Narrow"/>
              </a:rPr>
              <a:t>берілген жұмыс көлемін орындауға қажетті мерзімге беріледі</a:t>
            </a:r>
          </a:p>
        </p:txBody>
      </p:sp>
      <p:sp>
        <p:nvSpPr>
          <p:cNvPr id="42" name="def-right-2-accent">
            <a:extLst>
              <a:ext uri="{FF2B5EF4-FFF2-40B4-BE49-F238E27FC236}">
                <a16:creationId xmlns:a16="http://schemas.microsoft.com/office/drawing/2014/main" id="{27E01937-6656-4D27-A8DC-47790FF681FA}"/>
              </a:ext>
            </a:extLst>
          </p:cNvPr>
          <p:cNvSpPr>
            <a:spLocks noGrp="1"/>
          </p:cNvSpPr>
          <p:nvPr/>
        </p:nvSpPr>
        <p:spPr>
          <a:xfrm>
            <a:off x="6191250" y="4733925"/>
            <a:ext cx="76200" cy="428625"/>
          </a:xfrm>
          <a:prstGeom prst="rect">
            <a:avLst/>
          </a:prstGeom>
          <a:solidFill>
            <a:srgbClr val="EA963A"/>
          </a:solidFill>
          <a:ln w="0">
            <a:solidFill>
              <a:srgbClr val="EA963A"/>
            </a:solidFill>
            <a:prstDash val="solid"/>
          </a:ln>
        </p:spPr>
        <p:txBody>
          <a:bodyPr/>
          <a:lstStyle/>
          <a:p>
            <a:endParaRPr lang="ru-KZ"/>
          </a:p>
        </p:txBody>
      </p:sp>
      <p:sp>
        <p:nvSpPr>
          <p:cNvPr id="43" name="def-right-2">
            <a:extLst>
              <a:ext uri="{FF2B5EF4-FFF2-40B4-BE49-F238E27FC236}">
                <a16:creationId xmlns:a16="http://schemas.microsoft.com/office/drawing/2014/main" id="{0B1C51C7-CEF4-496B-89A2-5B0AED499209}"/>
              </a:ext>
            </a:extLst>
          </p:cNvPr>
          <p:cNvSpPr>
            <a:spLocks noGrp="1"/>
          </p:cNvSpPr>
          <p:nvPr/>
        </p:nvSpPr>
        <p:spPr>
          <a:xfrm>
            <a:off x="6381750" y="4686300"/>
            <a:ext cx="4762500" cy="552450"/>
          </a:xfrm>
          <a:prstGeom prst="rect">
            <a:avLst/>
          </a:prstGeom>
          <a:noFill/>
          <a:ln w="0">
            <a:noFill/>
            <a:prstDash val="solid"/>
          </a:ln>
        </p:spPr>
        <p:txBody>
          <a:bodyPr wrap="square" lIns="66675" tIns="47625" rIns="66675" bIns="47625" anchor="ctr">
            <a:noAutofit/>
          </a:bodyPr>
          <a:lstStyle/>
          <a:p>
            <a:pPr algn="l">
              <a:lnSpc>
                <a:spcPct val="103000"/>
              </a:lnSpc>
              <a:buNone/>
              <a:defRPr sz="1500" b="0" i="0">
                <a:solidFill>
                  <a:srgbClr val="17324D"/>
                </a:solidFill>
                <a:latin typeface="Arial Narrow"/>
                <a:ea typeface="Arial Narrow"/>
                <a:cs typeface="Arial Narrow"/>
              </a:defRPr>
            </a:pPr>
            <a:r>
              <a:rPr lang="kk-KZ" sz="1500" b="0" i="0">
                <a:solidFill>
                  <a:srgbClr val="17324D"/>
                </a:solidFill>
                <a:latin typeface="Arial Narrow"/>
                <a:ea typeface="Arial Narrow"/>
                <a:cs typeface="Arial Narrow"/>
              </a:rPr>
              <a:t>журналда тіркеледі; жабылған наряд 1 жыл сақталады</a:t>
            </a:r>
          </a:p>
        </p:txBody>
      </p:sp>
      <p:sp>
        <p:nvSpPr>
          <p:cNvPr id="44" name="source-2">
            <a:extLst>
              <a:ext uri="{FF2B5EF4-FFF2-40B4-BE49-F238E27FC236}">
                <a16:creationId xmlns:a16="http://schemas.microsoft.com/office/drawing/2014/main" id="{75B91303-513A-4323-B2A4-707D47BC941E}"/>
              </a:ext>
            </a:extLst>
          </p:cNvPr>
          <p:cNvSpPr>
            <a:spLocks noGrp="1"/>
          </p:cNvSpPr>
          <p:nvPr/>
        </p:nvSpPr>
        <p:spPr>
          <a:xfrm>
            <a:off x="857250" y="6210300"/>
            <a:ext cx="9906000" cy="228600"/>
          </a:xfrm>
          <a:prstGeom prst="rect">
            <a:avLst/>
          </a:prstGeom>
          <a:noFill/>
          <a:ln w="0">
            <a:noFill/>
            <a:prstDash val="solid"/>
          </a:ln>
        </p:spPr>
        <p:txBody>
          <a:bodyPr wrap="square" lIns="0" tIns="0" rIns="0" bIns="0" anchor="ctr">
            <a:noAutofit/>
          </a:bodyPr>
          <a:lstStyle/>
          <a:p>
            <a:pPr algn="r">
              <a:lnSpc>
                <a:spcPct val="103000"/>
              </a:lnSpc>
              <a:buNone/>
              <a:defRPr sz="1425" b="0" i="1">
                <a:solidFill>
                  <a:srgbClr val="547094"/>
                </a:solidFill>
                <a:latin typeface="Arial Narrow"/>
                <a:ea typeface="Arial Narrow"/>
                <a:cs typeface="Arial Narrow"/>
              </a:defRPr>
            </a:pPr>
            <a:r>
              <a:rPr lang="kk-KZ" sz="1425" b="0" i="1">
                <a:solidFill>
                  <a:srgbClr val="547094"/>
                </a:solidFill>
                <a:latin typeface="Arial Narrow"/>
                <a:ea typeface="Arial Narrow"/>
                <a:cs typeface="Arial Narrow"/>
              </a:rPr>
              <a:t>ҚР ЕХӘҚМ-нің 28.08.2020 ж. № 344 бұйрығы: 2–6, 13–15-тт.</a:t>
            </a:r>
          </a:p>
        </p:txBody>
      </p:sp>
    </p:spTree>
    <p:extLst>
      <p:ext uri="{BB962C8B-B14F-4D97-AF65-F5344CB8AC3E}">
        <p14:creationId xmlns:p14="http://schemas.microsoft.com/office/powerpoint/2010/main" val="4230860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Google Shape;121;p3">
            <a:extLst>
              <a:ext uri="{FF2B5EF4-FFF2-40B4-BE49-F238E27FC236}">
                <a16:creationId xmlns:a16="http://schemas.microsoft.com/office/drawing/2014/main" id="{581F2B10-D79D-6DBA-A775-423442BA25A8}"/>
              </a:ext>
            </a:extLst>
          </p:cNvPr>
          <p:cNvSpPr>
            <a:spLocks noGrp="1"/>
          </p:cNvSpPr>
          <p:nvPr/>
        </p:nvSpPr>
        <p:spPr>
          <a:xfrm>
            <a:off x="95838" y="60332"/>
            <a:ext cx="1973107" cy="529533"/>
          </a:xfrm>
          <a:prstGeom prst="roundRect">
            <a:avLst>
              <a:gd name="adj" fmla="val 50000"/>
            </a:avLst>
          </a:prstGeom>
          <a:gradFill>
            <a:gsLst>
              <a:gs pos="0">
                <a:schemeClr val="dk2"/>
              </a:gs>
              <a:gs pos="100000">
                <a:srgbClr val="2AB0EF"/>
              </a:gs>
            </a:gsLst>
            <a:lin ang="2700000" scaled="0"/>
          </a:gradFill>
          <a:ln>
            <a:noFill/>
          </a:ln>
        </p:spPr>
        <p:txBody>
          <a:bodyPr spcFirstLastPara="1" wrap="square" lIns="91425" tIns="45700" rIns="91425" bIns="45700" anchor="ctr">
            <a:noAutofit/>
          </a:bodyPr>
          <a:lstStyle/>
          <a:p>
            <a:pPr marL="0" marR="0" lvl="0" indent="0" algn="ctr">
              <a:lnSpc>
                <a:spcPct val="100000"/>
              </a:lnSpc>
              <a:spcBef>
                <a:spcPts val="0"/>
              </a:spcBef>
              <a:spcAft>
                <a:spcPts val="0"/>
              </a:spcAft>
              <a:buNone/>
            </a:pPr>
            <a:endParaRPr sz="1400" b="0" i="0" u="none" cap="none">
              <a:solidFill>
                <a:schemeClr val="lt1"/>
              </a:solidFill>
              <a:latin typeface="Arial Narrow"/>
              <a:ea typeface="Arial Narrow"/>
              <a:cs typeface="Arial Narrow"/>
            </a:endParaRPr>
          </a:p>
        </p:txBody>
      </p:sp>
      <p:sp>
        <p:nvSpPr>
          <p:cNvPr id="3" name="Прямоугольник 2">
            <a:extLst>
              <a:ext uri="{FF2B5EF4-FFF2-40B4-BE49-F238E27FC236}">
                <a16:creationId xmlns:a16="http://schemas.microsoft.com/office/drawing/2014/main" id="{DC45C30A-4083-325A-1BAC-DA907597D086}"/>
              </a:ext>
            </a:extLst>
          </p:cNvPr>
          <p:cNvSpPr>
            <a:spLocks noGrp="1"/>
          </p:cNvSpPr>
          <p:nvPr/>
        </p:nvSpPr>
        <p:spPr>
          <a:xfrm>
            <a:off x="2419927" y="169479"/>
            <a:ext cx="7499927" cy="646331"/>
          </a:xfrm>
          <a:prstGeom prst="rect">
            <a:avLst/>
          </a:prstGeom>
        </p:spPr>
        <p:txBody>
          <a:bodyPr wrap="square">
            <a:spAutoFit/>
          </a:bodyPr>
          <a:lstStyle/>
          <a:p>
            <a:pPr algn="ctr">
              <a:spcAft>
                <a:spcPts val="0"/>
              </a:spcAft>
              <a:buNone/>
            </a:pPr>
            <a:r>
              <a:rPr lang="kk-KZ" sz="1600" b="1">
                <a:solidFill>
                  <a:srgbClr val="547094"/>
                </a:solidFill>
                <a:latin typeface=" arial narrow"/>
                <a:ea typeface=" arial narrow"/>
                <a:cs typeface=" arial narrow"/>
              </a:rPr>
              <a:t>Еңбек қауіпсіздігі және еңбекті қорғау мәселелері бойынша кәсіби құзыреттерді дамыту</a:t>
            </a:r>
          </a:p>
          <a:p>
            <a:pPr algn="ctr">
              <a:spcAft>
                <a:spcPts val="0"/>
              </a:spcAft>
              <a:buNone/>
            </a:pPr>
            <a:endParaRPr sz="2000" b="1">
              <a:solidFill>
                <a:srgbClr val="547094"/>
              </a:solidFill>
              <a:latin typeface=" arial narrow"/>
              <a:ea typeface=" arial narrow"/>
              <a:cs typeface=" arial narrow"/>
            </a:endParaRPr>
          </a:p>
        </p:txBody>
      </p:sp>
      <p:cxnSp>
        <p:nvCxnSpPr>
          <p:cNvPr id="66" name="Google Shape;123;p3"/>
          <p:cNvCxnSpPr/>
          <p:nvPr/>
        </p:nvCxnSpPr>
        <p:spPr>
          <a:xfrm>
            <a:off x="0" y="642116"/>
            <a:ext cx="12192000" cy="1"/>
          </a:xfrm>
          <a:prstGeom prst="straightConnector1">
            <a:avLst/>
          </a:prstGeom>
          <a:ln w="28575" cap="flat">
            <a:solidFill>
              <a:srgbClr val="2AB0EF"/>
            </a:solidFill>
            <a:prstDash val="solid"/>
            <a:round/>
            <a:headEnd type="none" w="sm" len="sm"/>
            <a:tailEnd type="none" w="sm" len="sm"/>
          </a:ln>
        </p:spPr>
      </p:cxnSp>
      <p:sp>
        <p:nvSpPr>
          <p:cNvPr id="24" name="Прямоугольник 23">
            <a:extLst>
              <a:ext uri="{FF2B5EF4-FFF2-40B4-BE49-F238E27FC236}">
                <a16:creationId xmlns:a16="http://schemas.microsoft.com/office/drawing/2014/main" id="{354CAC30-474C-C3EA-9D21-E0E0E9F2F083}"/>
              </a:ext>
            </a:extLst>
          </p:cNvPr>
          <p:cNvSpPr>
            <a:spLocks noGrp="1"/>
          </p:cNvSpPr>
          <p:nvPr/>
        </p:nvSpPr>
        <p:spPr>
          <a:xfrm>
            <a:off x="3277912" y="1103781"/>
            <a:ext cx="5941050" cy="369332"/>
          </a:xfrm>
          <a:prstGeom prst="rect">
            <a:avLst/>
          </a:prstGeom>
        </p:spPr>
        <p:txBody>
          <a:bodyPr wrap="none" lIns="76200" tIns="38100" rIns="76200" bIns="38100" anchor="ctr">
            <a:noAutofit/>
          </a:bodyPr>
          <a:lstStyle/>
          <a:p>
            <a:pPr algn="ctr">
              <a:buNone/>
              <a:defRPr sz="1800" b="1">
                <a:solidFill>
                  <a:srgbClr val="003F7E"/>
                </a:solidFill>
                <a:latin typeface="Arial Narrow"/>
                <a:ea typeface="Arial Narrow"/>
                <a:cs typeface="Arial Narrow"/>
              </a:defRPr>
            </a:pPr>
            <a:r>
              <a:rPr lang="kk-KZ" sz="1800" b="1">
                <a:solidFill>
                  <a:srgbClr val="003F7E"/>
                </a:solidFill>
                <a:latin typeface="Arial Narrow"/>
                <a:ea typeface="Arial Narrow"/>
                <a:cs typeface="Arial Narrow"/>
              </a:rPr>
              <a:t>ЖАУАПКЕРШІЛІК ТІЗБЕГІ</a:t>
            </a:r>
          </a:p>
        </p:txBody>
      </p:sp>
      <p:sp>
        <p:nvSpPr>
          <p:cNvPr id="11" name="TextBox 10">
            <a:extLst>
              <a:ext uri="{FF2B5EF4-FFF2-40B4-BE49-F238E27FC236}">
                <a16:creationId xmlns:a16="http://schemas.microsoft.com/office/drawing/2014/main" id="{1A4D529A-402C-76CB-B38E-5943C7F84249}"/>
              </a:ext>
            </a:extLst>
          </p:cNvPr>
          <p:cNvSpPr>
            <a:spLocks noGrp="1"/>
          </p:cNvSpPr>
          <p:nvPr/>
        </p:nvSpPr>
        <p:spPr>
          <a:xfrm>
            <a:off x="378931" y="66645"/>
            <a:ext cx="2244197" cy="523220"/>
          </a:xfrm>
          <a:prstGeom prst="rect">
            <a:avLst/>
          </a:prstGeom>
          <a:noFill/>
        </p:spPr>
        <p:txBody>
          <a:bodyPr wrap="square">
            <a:spAutoFit/>
          </a:bodyPr>
          <a:lstStyle/>
          <a:p>
            <a:r>
              <a:rPr sz="1400">
                <a:solidFill>
                  <a:schemeClr val="bg1"/>
                </a:solidFill>
              </a:rPr>
              <a:t>HEALTH SAFETY ENVIRONMENT</a:t>
            </a:r>
          </a:p>
        </p:txBody>
      </p:sp>
      <p:sp>
        <p:nvSpPr>
          <p:cNvPr id="21" name="Прямоугольник 20">
            <a:extLst>
              <a:ext uri="{FF2B5EF4-FFF2-40B4-BE49-F238E27FC236}">
                <a16:creationId xmlns:a16="http://schemas.microsoft.com/office/drawing/2014/main" id="{CB796F6B-F211-D018-B87A-BDD5668586AF}"/>
              </a:ext>
            </a:extLst>
          </p:cNvPr>
          <p:cNvSpPr>
            <a:spLocks noGrp="1"/>
          </p:cNvSpPr>
          <p:nvPr/>
        </p:nvSpPr>
        <p:spPr>
          <a:xfrm>
            <a:off x="3169920" y="900317"/>
            <a:ext cx="6049042" cy="809624"/>
          </a:xfrm>
          <a:prstGeom prst="rect">
            <a:avLst/>
          </a:prstGeom>
          <a:noFill/>
          <a:ln w="2222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pic>
        <p:nvPicPr>
          <p:cNvPr id="70" name="Рисунок 1"/>
          <p:cNvPicPr>
            <a:picLocks noChangeAspect="1"/>
          </p:cNvPicPr>
          <p:nvPr/>
        </p:nvPicPr>
        <p:blipFill>
          <a:blip r:embed="rId3"/>
          <a:stretch>
            <a:fillRect/>
          </a:stretch>
        </p:blipFill>
        <p:spPr>
          <a:xfrm>
            <a:off x="11176706" y="50696"/>
            <a:ext cx="1015294" cy="883895"/>
          </a:xfrm>
          <a:prstGeom prst="rect">
            <a:avLst/>
          </a:prstGeom>
        </p:spPr>
      </p:pic>
      <p:sp>
        <p:nvSpPr>
          <p:cNvPr id="40" name="role-arrow-0">
            <a:extLst>
              <a:ext uri="{FF2B5EF4-FFF2-40B4-BE49-F238E27FC236}">
                <a16:creationId xmlns:a16="http://schemas.microsoft.com/office/drawing/2014/main" id="{B10D0805-1F7E-4E75-ABEE-A27408186109}"/>
              </a:ext>
            </a:extLst>
          </p:cNvPr>
          <p:cNvSpPr>
            <a:spLocks noGrp="1"/>
          </p:cNvSpPr>
          <p:nvPr/>
        </p:nvSpPr>
        <p:spPr>
          <a:xfrm>
            <a:off x="2971800" y="3190875"/>
            <a:ext cx="381000" cy="304800"/>
          </a:xfrm>
          <a:prstGeom prst="rightArrow">
            <a:avLst/>
          </a:prstGeom>
          <a:solidFill>
            <a:srgbClr val="EA963A"/>
          </a:solidFill>
          <a:ln w="0">
            <a:solidFill>
              <a:srgbClr val="EA963A"/>
            </a:solidFill>
            <a:prstDash val="solid"/>
          </a:ln>
        </p:spPr>
        <p:txBody>
          <a:bodyPr/>
          <a:lstStyle/>
          <a:p>
            <a:endParaRPr lang="ru-KZ"/>
          </a:p>
        </p:txBody>
      </p:sp>
      <p:sp>
        <p:nvSpPr>
          <p:cNvPr id="41" name="role-arrow-1">
            <a:extLst>
              <a:ext uri="{FF2B5EF4-FFF2-40B4-BE49-F238E27FC236}">
                <a16:creationId xmlns:a16="http://schemas.microsoft.com/office/drawing/2014/main" id="{2DCC7392-4AE5-4330-8853-8348CA22D9FF}"/>
              </a:ext>
            </a:extLst>
          </p:cNvPr>
          <p:cNvSpPr>
            <a:spLocks noGrp="1"/>
          </p:cNvSpPr>
          <p:nvPr/>
        </p:nvSpPr>
        <p:spPr>
          <a:xfrm>
            <a:off x="5638800" y="3190875"/>
            <a:ext cx="381000" cy="304800"/>
          </a:xfrm>
          <a:prstGeom prst="rightArrow">
            <a:avLst/>
          </a:prstGeom>
          <a:solidFill>
            <a:srgbClr val="EA963A"/>
          </a:solidFill>
          <a:ln w="0">
            <a:solidFill>
              <a:srgbClr val="EA963A"/>
            </a:solidFill>
            <a:prstDash val="solid"/>
          </a:ln>
        </p:spPr>
        <p:txBody>
          <a:bodyPr/>
          <a:lstStyle/>
          <a:p>
            <a:endParaRPr lang="ru-KZ"/>
          </a:p>
        </p:txBody>
      </p:sp>
      <p:sp>
        <p:nvSpPr>
          <p:cNvPr id="42" name="role-arrow-2">
            <a:extLst>
              <a:ext uri="{FF2B5EF4-FFF2-40B4-BE49-F238E27FC236}">
                <a16:creationId xmlns:a16="http://schemas.microsoft.com/office/drawing/2014/main" id="{EF414350-84FB-4FCD-A76E-CEDC8E4834CD}"/>
              </a:ext>
            </a:extLst>
          </p:cNvPr>
          <p:cNvSpPr>
            <a:spLocks noGrp="1"/>
          </p:cNvSpPr>
          <p:nvPr/>
        </p:nvSpPr>
        <p:spPr>
          <a:xfrm>
            <a:off x="8305800" y="3190875"/>
            <a:ext cx="381000" cy="304800"/>
          </a:xfrm>
          <a:prstGeom prst="rightArrow">
            <a:avLst/>
          </a:prstGeom>
          <a:solidFill>
            <a:srgbClr val="EA963A"/>
          </a:solidFill>
          <a:ln w="0">
            <a:solidFill>
              <a:srgbClr val="EA963A"/>
            </a:solidFill>
            <a:prstDash val="solid"/>
          </a:ln>
        </p:spPr>
        <p:txBody>
          <a:bodyPr/>
          <a:lstStyle/>
          <a:p>
            <a:endParaRPr lang="ru-KZ"/>
          </a:p>
        </p:txBody>
      </p:sp>
      <p:sp>
        <p:nvSpPr>
          <p:cNvPr id="43" name="role-card-0">
            <a:extLst>
              <a:ext uri="{FF2B5EF4-FFF2-40B4-BE49-F238E27FC236}">
                <a16:creationId xmlns:a16="http://schemas.microsoft.com/office/drawing/2014/main" id="{5E4E79A4-4A86-4B85-8D24-B14D22058CAB}"/>
              </a:ext>
            </a:extLst>
          </p:cNvPr>
          <p:cNvSpPr>
            <a:spLocks noGrp="1"/>
          </p:cNvSpPr>
          <p:nvPr/>
        </p:nvSpPr>
        <p:spPr>
          <a:xfrm>
            <a:off x="666750" y="2143125"/>
            <a:ext cx="2286000" cy="3333750"/>
          </a:xfrm>
          <a:prstGeom prst="roundRect">
            <a:avLst>
              <a:gd name="adj" fmla="val 5000"/>
            </a:avLst>
          </a:prstGeom>
          <a:noFill/>
          <a:ln w="19050">
            <a:solidFill>
              <a:srgbClr val="2AB0EF"/>
            </a:solidFill>
            <a:prstDash val="solid"/>
          </a:ln>
        </p:spPr>
        <p:txBody>
          <a:bodyPr/>
          <a:lstStyle/>
          <a:p>
            <a:endParaRPr lang="ru-KZ"/>
          </a:p>
        </p:txBody>
      </p:sp>
      <p:sp>
        <p:nvSpPr>
          <p:cNvPr id="44" name="role-num-bg-0">
            <a:extLst>
              <a:ext uri="{FF2B5EF4-FFF2-40B4-BE49-F238E27FC236}">
                <a16:creationId xmlns:a16="http://schemas.microsoft.com/office/drawing/2014/main" id="{584A416E-05D1-4D46-87C4-15BA054F4758}"/>
              </a:ext>
            </a:extLst>
          </p:cNvPr>
          <p:cNvSpPr>
            <a:spLocks noGrp="1"/>
          </p:cNvSpPr>
          <p:nvPr/>
        </p:nvSpPr>
        <p:spPr>
          <a:xfrm>
            <a:off x="1504950" y="1952625"/>
            <a:ext cx="609600" cy="609600"/>
          </a:xfrm>
          <a:prstGeom prst="ellipse">
            <a:avLst/>
          </a:prstGeom>
          <a:solidFill>
            <a:srgbClr val="003F7E"/>
          </a:solidFill>
          <a:ln w="28575">
            <a:solidFill>
              <a:srgbClr val="FFFFFF"/>
            </a:solidFill>
            <a:prstDash val="solid"/>
          </a:ln>
        </p:spPr>
        <p:txBody>
          <a:bodyPr/>
          <a:lstStyle/>
          <a:p>
            <a:endParaRPr lang="ru-KZ"/>
          </a:p>
        </p:txBody>
      </p:sp>
      <p:sp>
        <p:nvSpPr>
          <p:cNvPr id="45" name="role-num-0">
            <a:extLst>
              <a:ext uri="{FF2B5EF4-FFF2-40B4-BE49-F238E27FC236}">
                <a16:creationId xmlns:a16="http://schemas.microsoft.com/office/drawing/2014/main" id="{41FC90C1-8BB6-42C7-8C72-D1E173D32D85}"/>
              </a:ext>
            </a:extLst>
          </p:cNvPr>
          <p:cNvSpPr>
            <a:spLocks noGrp="1"/>
          </p:cNvSpPr>
          <p:nvPr/>
        </p:nvSpPr>
        <p:spPr>
          <a:xfrm>
            <a:off x="1504950" y="1952625"/>
            <a:ext cx="609600" cy="609600"/>
          </a:xfrm>
          <a:prstGeom prst="rect">
            <a:avLst/>
          </a:prstGeom>
          <a:noFill/>
          <a:ln w="0">
            <a:noFill/>
            <a:prstDash val="solid"/>
          </a:ln>
        </p:spPr>
        <p:txBody>
          <a:bodyPr wrap="square" lIns="66675" tIns="47625" rIns="66675" bIns="47625" anchor="ctr">
            <a:noAutofit/>
          </a:bodyPr>
          <a:lstStyle/>
          <a:p>
            <a:pPr algn="ctr">
              <a:lnSpc>
                <a:spcPct val="103000"/>
              </a:lnSpc>
              <a:buNone/>
              <a:defRPr sz="1950" b="1" i="0">
                <a:solidFill>
                  <a:srgbClr val="FFFFFF"/>
                </a:solidFill>
                <a:latin typeface="Arial Narrow"/>
                <a:ea typeface="Arial Narrow"/>
                <a:cs typeface="Arial Narrow"/>
              </a:defRPr>
            </a:pPr>
            <a:r>
              <a:rPr sz="1950" b="1" i="0">
                <a:solidFill>
                  <a:srgbClr val="FFFFFF"/>
                </a:solidFill>
                <a:latin typeface="Arial Narrow"/>
                <a:ea typeface="Arial Narrow"/>
                <a:cs typeface="Arial Narrow"/>
              </a:rPr>
              <a:t>1</a:t>
            </a:r>
          </a:p>
        </p:txBody>
      </p:sp>
      <p:sp>
        <p:nvSpPr>
          <p:cNvPr id="46" name="role-title-0">
            <a:extLst>
              <a:ext uri="{FF2B5EF4-FFF2-40B4-BE49-F238E27FC236}">
                <a16:creationId xmlns:a16="http://schemas.microsoft.com/office/drawing/2014/main" id="{9ACE49AC-14C1-4666-9ED9-4736A59F4103}"/>
              </a:ext>
            </a:extLst>
          </p:cNvPr>
          <p:cNvSpPr>
            <a:spLocks noGrp="1"/>
          </p:cNvSpPr>
          <p:nvPr/>
        </p:nvSpPr>
        <p:spPr>
          <a:xfrm>
            <a:off x="781050" y="2667000"/>
            <a:ext cx="2057400" cy="723900"/>
          </a:xfrm>
          <a:prstGeom prst="rect">
            <a:avLst/>
          </a:prstGeom>
          <a:noFill/>
          <a:ln w="0">
            <a:noFill/>
            <a:prstDash val="solid"/>
          </a:ln>
        </p:spPr>
        <p:txBody>
          <a:bodyPr wrap="square" lIns="66675" tIns="47625" rIns="66675" bIns="47625" anchor="ctr">
            <a:noAutofit/>
          </a:bodyPr>
          <a:lstStyle/>
          <a:p>
            <a:pPr algn="ctr">
              <a:lnSpc>
                <a:spcPct val="92000"/>
              </a:lnSpc>
              <a:buNone/>
              <a:defRPr sz="1650" b="1" i="0">
                <a:solidFill>
                  <a:srgbClr val="003F7E"/>
                </a:solidFill>
                <a:latin typeface="Arial Narrow"/>
                <a:ea typeface="Arial Narrow"/>
                <a:cs typeface="Arial Narrow"/>
              </a:defRPr>
            </a:pPr>
            <a:r>
              <a:rPr lang="kk-KZ" sz="1650" b="1" i="0">
                <a:solidFill>
                  <a:srgbClr val="003F7E"/>
                </a:solidFill>
                <a:latin typeface="Arial Narrow"/>
                <a:ea typeface="Arial Narrow"/>
                <a:cs typeface="Arial Narrow"/>
              </a:rPr>
              <a:t>НАРЯД БЕРУШІ</a:t>
            </a:r>
          </a:p>
        </p:txBody>
      </p:sp>
      <p:sp>
        <p:nvSpPr>
          <p:cNvPr id="47" name="role-body-0">
            <a:extLst>
              <a:ext uri="{FF2B5EF4-FFF2-40B4-BE49-F238E27FC236}">
                <a16:creationId xmlns:a16="http://schemas.microsoft.com/office/drawing/2014/main" id="{AF898400-527A-46BF-982B-F543778DE450}"/>
              </a:ext>
            </a:extLst>
          </p:cNvPr>
          <p:cNvSpPr>
            <a:spLocks noGrp="1"/>
          </p:cNvSpPr>
          <p:nvPr/>
        </p:nvSpPr>
        <p:spPr>
          <a:xfrm>
            <a:off x="838200" y="3429000"/>
            <a:ext cx="1943100" cy="1828800"/>
          </a:xfrm>
          <a:prstGeom prst="rect">
            <a:avLst/>
          </a:prstGeom>
          <a:noFill/>
          <a:ln w="0">
            <a:noFill/>
            <a:prstDash val="solid"/>
          </a:ln>
        </p:spPr>
        <p:txBody>
          <a:bodyPr wrap="square" lIns="66675" tIns="47625" rIns="66675" bIns="47625" anchor="ctr">
            <a:noAutofit/>
          </a:bodyPr>
          <a:lstStyle/>
          <a:p>
            <a:pPr algn="ctr">
              <a:lnSpc>
                <a:spcPct val="98000"/>
              </a:lnSpc>
              <a:buNone/>
              <a:defRPr sz="1425" b="0" i="0">
                <a:solidFill>
                  <a:srgbClr val="17324D"/>
                </a:solidFill>
                <a:latin typeface="Arial Narrow"/>
                <a:ea typeface="Arial Narrow"/>
                <a:cs typeface="Arial Narrow"/>
              </a:defRPr>
            </a:pPr>
            <a:r>
              <a:rPr lang="kk-KZ" sz="1425" b="0" i="0">
                <a:solidFill>
                  <a:srgbClr val="17324D"/>
                </a:solidFill>
                <a:latin typeface="Arial Narrow"/>
                <a:ea typeface="Arial Narrow"/>
                <a:cs typeface="Arial Narrow"/>
              </a:rPr>
              <a:t>Жұмыстың қажеттілігін және қауіпсіздік шараларын айқындайды. Басшыны, рұқсат берушіні және жұмыс жүргізушіні тағайындайды. Нарядқа қол қояды.</a:t>
            </a:r>
          </a:p>
        </p:txBody>
      </p:sp>
      <p:sp>
        <p:nvSpPr>
          <p:cNvPr id="48" name="role-card-1">
            <a:extLst>
              <a:ext uri="{FF2B5EF4-FFF2-40B4-BE49-F238E27FC236}">
                <a16:creationId xmlns:a16="http://schemas.microsoft.com/office/drawing/2014/main" id="{DE53CA11-979E-4260-8782-B1701AE7869C}"/>
              </a:ext>
            </a:extLst>
          </p:cNvPr>
          <p:cNvSpPr>
            <a:spLocks noGrp="1"/>
          </p:cNvSpPr>
          <p:nvPr/>
        </p:nvSpPr>
        <p:spPr>
          <a:xfrm>
            <a:off x="3333750" y="2143125"/>
            <a:ext cx="2286000" cy="3333750"/>
          </a:xfrm>
          <a:prstGeom prst="roundRect">
            <a:avLst>
              <a:gd name="adj" fmla="val 5000"/>
            </a:avLst>
          </a:prstGeom>
          <a:noFill/>
          <a:ln w="19050">
            <a:solidFill>
              <a:srgbClr val="2AB0EF"/>
            </a:solidFill>
            <a:prstDash val="solid"/>
          </a:ln>
        </p:spPr>
        <p:txBody>
          <a:bodyPr/>
          <a:lstStyle/>
          <a:p>
            <a:endParaRPr lang="ru-KZ"/>
          </a:p>
        </p:txBody>
      </p:sp>
      <p:sp>
        <p:nvSpPr>
          <p:cNvPr id="49" name="role-num-bg-1">
            <a:extLst>
              <a:ext uri="{FF2B5EF4-FFF2-40B4-BE49-F238E27FC236}">
                <a16:creationId xmlns:a16="http://schemas.microsoft.com/office/drawing/2014/main" id="{0167F670-2FFC-4BF5-B186-DCDE2E7410BC}"/>
              </a:ext>
            </a:extLst>
          </p:cNvPr>
          <p:cNvSpPr>
            <a:spLocks noGrp="1"/>
          </p:cNvSpPr>
          <p:nvPr/>
        </p:nvSpPr>
        <p:spPr>
          <a:xfrm>
            <a:off x="4171950" y="1952625"/>
            <a:ext cx="609600" cy="609600"/>
          </a:xfrm>
          <a:prstGeom prst="ellipse">
            <a:avLst/>
          </a:prstGeom>
          <a:solidFill>
            <a:srgbClr val="003F7E"/>
          </a:solidFill>
          <a:ln w="28575">
            <a:solidFill>
              <a:srgbClr val="FFFFFF"/>
            </a:solidFill>
            <a:prstDash val="solid"/>
          </a:ln>
        </p:spPr>
        <p:txBody>
          <a:bodyPr/>
          <a:lstStyle/>
          <a:p>
            <a:endParaRPr lang="ru-KZ"/>
          </a:p>
        </p:txBody>
      </p:sp>
      <p:sp>
        <p:nvSpPr>
          <p:cNvPr id="50" name="role-num-1">
            <a:extLst>
              <a:ext uri="{FF2B5EF4-FFF2-40B4-BE49-F238E27FC236}">
                <a16:creationId xmlns:a16="http://schemas.microsoft.com/office/drawing/2014/main" id="{5F2BF0E7-5208-4104-A6C5-C70186037CF6}"/>
              </a:ext>
            </a:extLst>
          </p:cNvPr>
          <p:cNvSpPr>
            <a:spLocks noGrp="1"/>
          </p:cNvSpPr>
          <p:nvPr/>
        </p:nvSpPr>
        <p:spPr>
          <a:xfrm>
            <a:off x="4171950" y="1952625"/>
            <a:ext cx="609600" cy="609600"/>
          </a:xfrm>
          <a:prstGeom prst="rect">
            <a:avLst/>
          </a:prstGeom>
          <a:noFill/>
          <a:ln w="0">
            <a:noFill/>
            <a:prstDash val="solid"/>
          </a:ln>
        </p:spPr>
        <p:txBody>
          <a:bodyPr wrap="square" lIns="66675" tIns="47625" rIns="66675" bIns="47625" anchor="ctr">
            <a:noAutofit/>
          </a:bodyPr>
          <a:lstStyle/>
          <a:p>
            <a:pPr algn="ctr">
              <a:lnSpc>
                <a:spcPct val="103000"/>
              </a:lnSpc>
              <a:buNone/>
              <a:defRPr sz="1950" b="1" i="0">
                <a:solidFill>
                  <a:srgbClr val="FFFFFF"/>
                </a:solidFill>
                <a:latin typeface="Arial Narrow"/>
                <a:ea typeface="Arial Narrow"/>
                <a:cs typeface="Arial Narrow"/>
              </a:defRPr>
            </a:pPr>
            <a:r>
              <a:rPr sz="1950" b="1" i="0">
                <a:solidFill>
                  <a:srgbClr val="FFFFFF"/>
                </a:solidFill>
                <a:latin typeface="Arial Narrow"/>
                <a:ea typeface="Arial Narrow"/>
                <a:cs typeface="Arial Narrow"/>
              </a:rPr>
              <a:t>2</a:t>
            </a:r>
          </a:p>
        </p:txBody>
      </p:sp>
      <p:sp>
        <p:nvSpPr>
          <p:cNvPr id="51" name="role-title-1">
            <a:extLst>
              <a:ext uri="{FF2B5EF4-FFF2-40B4-BE49-F238E27FC236}">
                <a16:creationId xmlns:a16="http://schemas.microsoft.com/office/drawing/2014/main" id="{B19CB1CE-5BA2-4E08-9FA6-77710338C32C}"/>
              </a:ext>
            </a:extLst>
          </p:cNvPr>
          <p:cNvSpPr>
            <a:spLocks noGrp="1"/>
          </p:cNvSpPr>
          <p:nvPr/>
        </p:nvSpPr>
        <p:spPr>
          <a:xfrm>
            <a:off x="3448050" y="2667000"/>
            <a:ext cx="2057400" cy="723900"/>
          </a:xfrm>
          <a:prstGeom prst="rect">
            <a:avLst/>
          </a:prstGeom>
          <a:noFill/>
          <a:ln w="0">
            <a:noFill/>
            <a:prstDash val="solid"/>
          </a:ln>
        </p:spPr>
        <p:txBody>
          <a:bodyPr wrap="square" lIns="66675" tIns="47625" rIns="66675" bIns="47625" anchor="ctr">
            <a:noAutofit/>
          </a:bodyPr>
          <a:lstStyle/>
          <a:p>
            <a:pPr algn="ctr">
              <a:lnSpc>
                <a:spcPct val="92000"/>
              </a:lnSpc>
              <a:buNone/>
              <a:defRPr sz="1650" b="1" i="0">
                <a:solidFill>
                  <a:srgbClr val="003F7E"/>
                </a:solidFill>
                <a:latin typeface="Arial Narrow"/>
                <a:ea typeface="Arial Narrow"/>
                <a:cs typeface="Arial Narrow"/>
              </a:defRPr>
            </a:pPr>
            <a:r>
              <a:rPr lang="kk-KZ" sz="1650" b="1" i="0">
                <a:solidFill>
                  <a:srgbClr val="003F7E"/>
                </a:solidFill>
                <a:latin typeface="Arial Narrow"/>
                <a:ea typeface="Arial Narrow"/>
                <a:cs typeface="Arial Narrow"/>
              </a:rPr>
              <a:t>ЖАУАПТЫ</a:t>
            </a:r>
          </a:p>
          <a:p>
            <a:pPr algn="ctr">
              <a:lnSpc>
                <a:spcPct val="92000"/>
              </a:lnSpc>
              <a:buNone/>
              <a:defRPr sz="1650" b="1" i="0">
                <a:solidFill>
                  <a:srgbClr val="003F7E"/>
                </a:solidFill>
                <a:latin typeface="Arial Narrow"/>
                <a:ea typeface="Arial Narrow"/>
                <a:cs typeface="Arial Narrow"/>
              </a:defRPr>
            </a:pPr>
            <a:r>
              <a:rPr lang="kk-KZ" sz="1650" b="1" i="0">
                <a:solidFill>
                  <a:srgbClr val="003F7E"/>
                </a:solidFill>
                <a:latin typeface="Arial Narrow"/>
                <a:ea typeface="Arial Narrow"/>
                <a:cs typeface="Arial Narrow"/>
              </a:rPr>
              <a:t>БАСШЫ</a:t>
            </a:r>
          </a:p>
        </p:txBody>
      </p:sp>
      <p:sp>
        <p:nvSpPr>
          <p:cNvPr id="52" name="role-body-1">
            <a:extLst>
              <a:ext uri="{FF2B5EF4-FFF2-40B4-BE49-F238E27FC236}">
                <a16:creationId xmlns:a16="http://schemas.microsoft.com/office/drawing/2014/main" id="{8893D271-9440-4104-BCE0-925788CAD4BD}"/>
              </a:ext>
            </a:extLst>
          </p:cNvPr>
          <p:cNvSpPr>
            <a:spLocks noGrp="1"/>
          </p:cNvSpPr>
          <p:nvPr/>
        </p:nvSpPr>
        <p:spPr>
          <a:xfrm>
            <a:off x="3505200" y="3429000"/>
            <a:ext cx="1943100" cy="1828800"/>
          </a:xfrm>
          <a:prstGeom prst="rect">
            <a:avLst/>
          </a:prstGeom>
          <a:noFill/>
          <a:ln w="0">
            <a:noFill/>
            <a:prstDash val="solid"/>
          </a:ln>
        </p:spPr>
        <p:txBody>
          <a:bodyPr wrap="square" lIns="66675" tIns="47625" rIns="66675" bIns="47625" anchor="ctr">
            <a:noAutofit/>
          </a:bodyPr>
          <a:lstStyle/>
          <a:p>
            <a:pPr algn="ctr">
              <a:lnSpc>
                <a:spcPct val="98000"/>
              </a:lnSpc>
              <a:buNone/>
              <a:defRPr sz="1425" b="0" i="0">
                <a:solidFill>
                  <a:srgbClr val="17324D"/>
                </a:solidFill>
                <a:latin typeface="Arial Narrow"/>
                <a:ea typeface="Arial Narrow"/>
                <a:cs typeface="Arial Narrow"/>
              </a:defRPr>
            </a:pPr>
            <a:r>
              <a:rPr lang="kk-KZ" sz="1425" b="0" i="0">
                <a:solidFill>
                  <a:srgbClr val="17324D"/>
                </a:solidFill>
                <a:latin typeface="Arial Narrow"/>
                <a:ea typeface="Arial Narrow"/>
                <a:cs typeface="Arial Narrow"/>
              </a:rPr>
              <a:t>Наряд беруші тағайындайды. Тапсырылған жұмыстың қауіпсіз орындалуын және наряд шегінде қатысушылардың үйлестірілуін ұйымдастырады.</a:t>
            </a:r>
          </a:p>
        </p:txBody>
      </p:sp>
      <p:sp>
        <p:nvSpPr>
          <p:cNvPr id="53" name="role-card-2">
            <a:extLst>
              <a:ext uri="{FF2B5EF4-FFF2-40B4-BE49-F238E27FC236}">
                <a16:creationId xmlns:a16="http://schemas.microsoft.com/office/drawing/2014/main" id="{187554E9-2030-4412-887F-03636BB243E2}"/>
              </a:ext>
            </a:extLst>
          </p:cNvPr>
          <p:cNvSpPr>
            <a:spLocks noGrp="1"/>
          </p:cNvSpPr>
          <p:nvPr/>
        </p:nvSpPr>
        <p:spPr>
          <a:xfrm>
            <a:off x="6000750" y="2143125"/>
            <a:ext cx="2286000" cy="3333750"/>
          </a:xfrm>
          <a:prstGeom prst="roundRect">
            <a:avLst>
              <a:gd name="adj" fmla="val 5000"/>
            </a:avLst>
          </a:prstGeom>
          <a:noFill/>
          <a:ln w="19050">
            <a:solidFill>
              <a:srgbClr val="00B050"/>
            </a:solidFill>
            <a:prstDash val="solid"/>
          </a:ln>
        </p:spPr>
        <p:txBody>
          <a:bodyPr/>
          <a:lstStyle/>
          <a:p>
            <a:endParaRPr lang="ru-KZ"/>
          </a:p>
        </p:txBody>
      </p:sp>
      <p:sp>
        <p:nvSpPr>
          <p:cNvPr id="54" name="role-num-bg-2">
            <a:extLst>
              <a:ext uri="{FF2B5EF4-FFF2-40B4-BE49-F238E27FC236}">
                <a16:creationId xmlns:a16="http://schemas.microsoft.com/office/drawing/2014/main" id="{3AA69E3D-91B2-4A95-964C-E7AB72651A07}"/>
              </a:ext>
            </a:extLst>
          </p:cNvPr>
          <p:cNvSpPr>
            <a:spLocks noGrp="1"/>
          </p:cNvSpPr>
          <p:nvPr/>
        </p:nvSpPr>
        <p:spPr>
          <a:xfrm>
            <a:off x="6838950" y="1952625"/>
            <a:ext cx="609600" cy="609600"/>
          </a:xfrm>
          <a:prstGeom prst="ellipse">
            <a:avLst/>
          </a:prstGeom>
          <a:solidFill>
            <a:srgbClr val="00B050"/>
          </a:solidFill>
          <a:ln w="28575">
            <a:solidFill>
              <a:srgbClr val="FFFFFF"/>
            </a:solidFill>
            <a:prstDash val="solid"/>
          </a:ln>
        </p:spPr>
        <p:txBody>
          <a:bodyPr/>
          <a:lstStyle/>
          <a:p>
            <a:endParaRPr lang="ru-KZ"/>
          </a:p>
        </p:txBody>
      </p:sp>
      <p:sp>
        <p:nvSpPr>
          <p:cNvPr id="55" name="role-num-2">
            <a:extLst>
              <a:ext uri="{FF2B5EF4-FFF2-40B4-BE49-F238E27FC236}">
                <a16:creationId xmlns:a16="http://schemas.microsoft.com/office/drawing/2014/main" id="{D7B58291-A659-4627-A8DA-3549AFEE81BE}"/>
              </a:ext>
            </a:extLst>
          </p:cNvPr>
          <p:cNvSpPr>
            <a:spLocks noGrp="1"/>
          </p:cNvSpPr>
          <p:nvPr/>
        </p:nvSpPr>
        <p:spPr>
          <a:xfrm>
            <a:off x="6838950" y="1952625"/>
            <a:ext cx="609600" cy="609600"/>
          </a:xfrm>
          <a:prstGeom prst="rect">
            <a:avLst/>
          </a:prstGeom>
          <a:noFill/>
          <a:ln w="0">
            <a:noFill/>
            <a:prstDash val="solid"/>
          </a:ln>
        </p:spPr>
        <p:txBody>
          <a:bodyPr wrap="square" lIns="66675" tIns="47625" rIns="66675" bIns="47625" anchor="ctr">
            <a:noAutofit/>
          </a:bodyPr>
          <a:lstStyle/>
          <a:p>
            <a:pPr algn="ctr">
              <a:lnSpc>
                <a:spcPct val="103000"/>
              </a:lnSpc>
              <a:buNone/>
              <a:defRPr sz="1950" b="1" i="0">
                <a:solidFill>
                  <a:srgbClr val="FFFFFF"/>
                </a:solidFill>
                <a:latin typeface="Arial Narrow"/>
                <a:ea typeface="Arial Narrow"/>
                <a:cs typeface="Arial Narrow"/>
              </a:defRPr>
            </a:pPr>
            <a:r>
              <a:rPr sz="1950" b="1" i="0">
                <a:solidFill>
                  <a:srgbClr val="FFFFFF"/>
                </a:solidFill>
                <a:latin typeface="Arial Narrow"/>
                <a:ea typeface="Arial Narrow"/>
                <a:cs typeface="Arial Narrow"/>
              </a:rPr>
              <a:t>3</a:t>
            </a:r>
          </a:p>
        </p:txBody>
      </p:sp>
      <p:sp>
        <p:nvSpPr>
          <p:cNvPr id="56" name="role-title-2">
            <a:extLst>
              <a:ext uri="{FF2B5EF4-FFF2-40B4-BE49-F238E27FC236}">
                <a16:creationId xmlns:a16="http://schemas.microsoft.com/office/drawing/2014/main" id="{19077D3A-82CA-47EC-9C70-D7597890B45D}"/>
              </a:ext>
            </a:extLst>
          </p:cNvPr>
          <p:cNvSpPr>
            <a:spLocks noGrp="1"/>
          </p:cNvSpPr>
          <p:nvPr/>
        </p:nvSpPr>
        <p:spPr>
          <a:xfrm>
            <a:off x="6115050" y="2667000"/>
            <a:ext cx="2057400" cy="723900"/>
          </a:xfrm>
          <a:prstGeom prst="rect">
            <a:avLst/>
          </a:prstGeom>
          <a:noFill/>
          <a:ln w="0">
            <a:noFill/>
            <a:prstDash val="solid"/>
          </a:ln>
        </p:spPr>
        <p:txBody>
          <a:bodyPr wrap="square" lIns="66675" tIns="47625" rIns="66675" bIns="47625" anchor="ctr">
            <a:noAutofit/>
          </a:bodyPr>
          <a:lstStyle/>
          <a:p>
            <a:pPr algn="ctr">
              <a:lnSpc>
                <a:spcPct val="92000"/>
              </a:lnSpc>
              <a:buNone/>
              <a:defRPr sz="1650" b="1" i="0">
                <a:solidFill>
                  <a:srgbClr val="003F7E"/>
                </a:solidFill>
                <a:latin typeface="Arial Narrow"/>
                <a:ea typeface="Arial Narrow"/>
                <a:cs typeface="Arial Narrow"/>
              </a:defRPr>
            </a:pPr>
            <a:r>
              <a:rPr lang="kk-KZ" sz="1650" b="1" i="0">
                <a:solidFill>
                  <a:srgbClr val="003F7E"/>
                </a:solidFill>
                <a:latin typeface="Arial Narrow"/>
                <a:ea typeface="Arial Narrow"/>
                <a:cs typeface="Arial Narrow"/>
              </a:rPr>
              <a:t>РҰҚСАТ БЕРУШІ</a:t>
            </a:r>
          </a:p>
        </p:txBody>
      </p:sp>
      <p:sp>
        <p:nvSpPr>
          <p:cNvPr id="57" name="role-body-2">
            <a:extLst>
              <a:ext uri="{FF2B5EF4-FFF2-40B4-BE49-F238E27FC236}">
                <a16:creationId xmlns:a16="http://schemas.microsoft.com/office/drawing/2014/main" id="{4852B3CC-C837-496E-BE6C-2DF672B983CE}"/>
              </a:ext>
            </a:extLst>
          </p:cNvPr>
          <p:cNvSpPr>
            <a:spLocks noGrp="1"/>
          </p:cNvSpPr>
          <p:nvPr/>
        </p:nvSpPr>
        <p:spPr>
          <a:xfrm>
            <a:off x="6172200" y="3429000"/>
            <a:ext cx="1943100" cy="1828800"/>
          </a:xfrm>
          <a:prstGeom prst="rect">
            <a:avLst/>
          </a:prstGeom>
          <a:noFill/>
          <a:ln w="0">
            <a:noFill/>
            <a:prstDash val="solid"/>
          </a:ln>
        </p:spPr>
        <p:txBody>
          <a:bodyPr wrap="square" lIns="66675" tIns="47625" rIns="66675" bIns="47625" anchor="ctr">
            <a:noAutofit/>
          </a:bodyPr>
          <a:lstStyle/>
          <a:p>
            <a:pPr algn="ctr">
              <a:lnSpc>
                <a:spcPct val="98000"/>
              </a:lnSpc>
              <a:buNone/>
              <a:defRPr sz="1425" b="0" i="0">
                <a:solidFill>
                  <a:srgbClr val="17324D"/>
                </a:solidFill>
                <a:latin typeface="Arial Narrow"/>
                <a:ea typeface="Arial Narrow"/>
                <a:cs typeface="Arial Narrow"/>
              </a:defRPr>
            </a:pPr>
            <a:r>
              <a:rPr lang="kk-KZ" sz="1425" b="0" i="0">
                <a:solidFill>
                  <a:srgbClr val="17324D"/>
                </a:solidFill>
                <a:latin typeface="Arial Narrow"/>
                <a:ea typeface="Arial Narrow"/>
                <a:cs typeface="Arial Narrow"/>
              </a:rPr>
              <a:t>Жұмыс орнын дайындауды қамтамасыз етеді және тексереді. Жұмыс жүргізушіге нұсқама береді, алғашқы және қайталама рұқсат беруге, сондай-ақ жабуға рұқсат етеді.</a:t>
            </a:r>
          </a:p>
        </p:txBody>
      </p:sp>
      <p:sp>
        <p:nvSpPr>
          <p:cNvPr id="58" name="role-card-3">
            <a:extLst>
              <a:ext uri="{FF2B5EF4-FFF2-40B4-BE49-F238E27FC236}">
                <a16:creationId xmlns:a16="http://schemas.microsoft.com/office/drawing/2014/main" id="{2147AD0B-CE98-4C80-8258-FA765DE7D993}"/>
              </a:ext>
            </a:extLst>
          </p:cNvPr>
          <p:cNvSpPr>
            <a:spLocks noGrp="1"/>
          </p:cNvSpPr>
          <p:nvPr/>
        </p:nvSpPr>
        <p:spPr>
          <a:xfrm>
            <a:off x="8667750" y="2143125"/>
            <a:ext cx="2286000" cy="3333750"/>
          </a:xfrm>
          <a:prstGeom prst="roundRect">
            <a:avLst>
              <a:gd name="adj" fmla="val 5000"/>
            </a:avLst>
          </a:prstGeom>
          <a:noFill/>
          <a:ln w="19050">
            <a:solidFill>
              <a:srgbClr val="2AB0EF"/>
            </a:solidFill>
            <a:prstDash val="solid"/>
          </a:ln>
        </p:spPr>
        <p:txBody>
          <a:bodyPr/>
          <a:lstStyle/>
          <a:p>
            <a:endParaRPr lang="ru-KZ"/>
          </a:p>
        </p:txBody>
      </p:sp>
      <p:sp>
        <p:nvSpPr>
          <p:cNvPr id="59" name="role-num-bg-3">
            <a:extLst>
              <a:ext uri="{FF2B5EF4-FFF2-40B4-BE49-F238E27FC236}">
                <a16:creationId xmlns:a16="http://schemas.microsoft.com/office/drawing/2014/main" id="{17F96F60-8BB4-415A-B326-E2B82736612A}"/>
              </a:ext>
            </a:extLst>
          </p:cNvPr>
          <p:cNvSpPr>
            <a:spLocks noGrp="1"/>
          </p:cNvSpPr>
          <p:nvPr/>
        </p:nvSpPr>
        <p:spPr>
          <a:xfrm>
            <a:off x="9505950" y="1952625"/>
            <a:ext cx="609600" cy="609600"/>
          </a:xfrm>
          <a:prstGeom prst="ellipse">
            <a:avLst/>
          </a:prstGeom>
          <a:solidFill>
            <a:srgbClr val="003F7E"/>
          </a:solidFill>
          <a:ln w="28575">
            <a:solidFill>
              <a:srgbClr val="FFFFFF"/>
            </a:solidFill>
            <a:prstDash val="solid"/>
          </a:ln>
        </p:spPr>
        <p:txBody>
          <a:bodyPr/>
          <a:lstStyle/>
          <a:p>
            <a:endParaRPr lang="ru-KZ"/>
          </a:p>
        </p:txBody>
      </p:sp>
      <p:sp>
        <p:nvSpPr>
          <p:cNvPr id="60" name="role-num-3">
            <a:extLst>
              <a:ext uri="{FF2B5EF4-FFF2-40B4-BE49-F238E27FC236}">
                <a16:creationId xmlns:a16="http://schemas.microsoft.com/office/drawing/2014/main" id="{59713323-5E04-4325-905A-B5C9555D98F2}"/>
              </a:ext>
            </a:extLst>
          </p:cNvPr>
          <p:cNvSpPr>
            <a:spLocks noGrp="1"/>
          </p:cNvSpPr>
          <p:nvPr/>
        </p:nvSpPr>
        <p:spPr>
          <a:xfrm>
            <a:off x="9505950" y="1952625"/>
            <a:ext cx="609600" cy="609600"/>
          </a:xfrm>
          <a:prstGeom prst="rect">
            <a:avLst/>
          </a:prstGeom>
          <a:noFill/>
          <a:ln w="0">
            <a:noFill/>
            <a:prstDash val="solid"/>
          </a:ln>
        </p:spPr>
        <p:txBody>
          <a:bodyPr wrap="square" lIns="66675" tIns="47625" rIns="66675" bIns="47625" anchor="ctr">
            <a:noAutofit/>
          </a:bodyPr>
          <a:lstStyle/>
          <a:p>
            <a:pPr algn="ctr">
              <a:lnSpc>
                <a:spcPct val="103000"/>
              </a:lnSpc>
              <a:buNone/>
              <a:defRPr sz="1950" b="1" i="0">
                <a:solidFill>
                  <a:srgbClr val="FFFFFF"/>
                </a:solidFill>
                <a:latin typeface="Arial Narrow"/>
                <a:ea typeface="Arial Narrow"/>
                <a:cs typeface="Arial Narrow"/>
              </a:defRPr>
            </a:pPr>
            <a:r>
              <a:rPr sz="1950" b="1" i="0">
                <a:solidFill>
                  <a:srgbClr val="FFFFFF"/>
                </a:solidFill>
                <a:latin typeface="Arial Narrow"/>
                <a:ea typeface="Arial Narrow"/>
                <a:cs typeface="Arial Narrow"/>
              </a:rPr>
              <a:t>4</a:t>
            </a:r>
          </a:p>
        </p:txBody>
      </p:sp>
      <p:sp>
        <p:nvSpPr>
          <p:cNvPr id="61" name="role-title-3">
            <a:extLst>
              <a:ext uri="{FF2B5EF4-FFF2-40B4-BE49-F238E27FC236}">
                <a16:creationId xmlns:a16="http://schemas.microsoft.com/office/drawing/2014/main" id="{1D85C991-4EAE-42A0-86E9-1D353AA664A1}"/>
              </a:ext>
            </a:extLst>
          </p:cNvPr>
          <p:cNvSpPr>
            <a:spLocks noGrp="1"/>
          </p:cNvSpPr>
          <p:nvPr/>
        </p:nvSpPr>
        <p:spPr>
          <a:xfrm>
            <a:off x="8782050" y="2667000"/>
            <a:ext cx="2057400" cy="723900"/>
          </a:xfrm>
          <a:prstGeom prst="rect">
            <a:avLst/>
          </a:prstGeom>
          <a:noFill/>
          <a:ln w="0">
            <a:noFill/>
            <a:prstDash val="solid"/>
          </a:ln>
        </p:spPr>
        <p:txBody>
          <a:bodyPr wrap="square" lIns="66675" tIns="47625" rIns="66675" bIns="47625" anchor="ctr">
            <a:noAutofit/>
          </a:bodyPr>
          <a:lstStyle/>
          <a:p>
            <a:pPr algn="ctr">
              <a:lnSpc>
                <a:spcPct val="92000"/>
              </a:lnSpc>
              <a:buNone/>
              <a:defRPr sz="1650" b="1" i="0">
                <a:solidFill>
                  <a:srgbClr val="003F7E"/>
                </a:solidFill>
                <a:latin typeface="Arial Narrow"/>
                <a:ea typeface="Arial Narrow"/>
                <a:cs typeface="Arial Narrow"/>
              </a:defRPr>
            </a:pPr>
            <a:r>
              <a:rPr lang="kk-KZ" sz="1650" b="1" i="0">
                <a:solidFill>
                  <a:srgbClr val="003F7E"/>
                </a:solidFill>
                <a:latin typeface="Arial Narrow"/>
                <a:ea typeface="Arial Narrow"/>
                <a:cs typeface="Arial Narrow"/>
              </a:rPr>
              <a:t>ЖҰМЫС</a:t>
            </a:r>
          </a:p>
          <a:p>
            <a:pPr algn="ctr">
              <a:lnSpc>
                <a:spcPct val="92000"/>
              </a:lnSpc>
              <a:buNone/>
              <a:defRPr sz="1650" b="1" i="0">
                <a:solidFill>
                  <a:srgbClr val="003F7E"/>
                </a:solidFill>
                <a:latin typeface="Arial Narrow"/>
                <a:ea typeface="Arial Narrow"/>
                <a:cs typeface="Arial Narrow"/>
              </a:defRPr>
            </a:pPr>
            <a:r>
              <a:rPr lang="kk-KZ" sz="1650" b="1" i="0">
                <a:solidFill>
                  <a:srgbClr val="003F7E"/>
                </a:solidFill>
                <a:latin typeface="Arial Narrow"/>
                <a:ea typeface="Arial Narrow"/>
                <a:cs typeface="Arial Narrow"/>
              </a:rPr>
              <a:t>ЖҮРГІЗУШІ</a:t>
            </a:r>
          </a:p>
        </p:txBody>
      </p:sp>
      <p:sp>
        <p:nvSpPr>
          <p:cNvPr id="62" name="role-body-3">
            <a:extLst>
              <a:ext uri="{FF2B5EF4-FFF2-40B4-BE49-F238E27FC236}">
                <a16:creationId xmlns:a16="http://schemas.microsoft.com/office/drawing/2014/main" id="{7250FC48-9210-4303-A224-6B7C62A6041C}"/>
              </a:ext>
            </a:extLst>
          </p:cNvPr>
          <p:cNvSpPr>
            <a:spLocks noGrp="1"/>
          </p:cNvSpPr>
          <p:nvPr/>
        </p:nvSpPr>
        <p:spPr>
          <a:xfrm>
            <a:off x="8839200" y="3429000"/>
            <a:ext cx="1943100" cy="1828800"/>
          </a:xfrm>
          <a:prstGeom prst="rect">
            <a:avLst/>
          </a:prstGeom>
          <a:noFill/>
          <a:ln w="0">
            <a:noFill/>
            <a:prstDash val="solid"/>
          </a:ln>
        </p:spPr>
        <p:txBody>
          <a:bodyPr wrap="square" lIns="66675" tIns="47625" rIns="66675" bIns="47625" anchor="ctr">
            <a:noAutofit/>
          </a:bodyPr>
          <a:lstStyle/>
          <a:p>
            <a:pPr algn="ctr">
              <a:lnSpc>
                <a:spcPct val="98000"/>
              </a:lnSpc>
              <a:buNone/>
              <a:defRPr sz="1425" b="0" i="0">
                <a:solidFill>
                  <a:srgbClr val="17324D"/>
                </a:solidFill>
                <a:latin typeface="Arial Narrow"/>
                <a:ea typeface="Arial Narrow"/>
                <a:cs typeface="Arial Narrow"/>
              </a:defRPr>
            </a:pPr>
            <a:r>
              <a:rPr lang="kk-KZ" sz="1425" b="0" i="0">
                <a:solidFill>
                  <a:srgbClr val="17324D"/>
                </a:solidFill>
                <a:latin typeface="Arial Narrow"/>
                <a:ea typeface="Arial Narrow"/>
                <a:cs typeface="Arial Narrow"/>
              </a:rPr>
              <a:t>Жұмыс орнын және нарядты қабылдайды. Бригадаға нұсқама береді, жұмысты басқарады, жағдайларды бақылайды, жұмыс аяқталғаннан кейін нарядты қайтарады.</a:t>
            </a:r>
          </a:p>
        </p:txBody>
      </p:sp>
      <p:sp>
        <p:nvSpPr>
          <p:cNvPr id="63" name="source-3">
            <a:extLst>
              <a:ext uri="{FF2B5EF4-FFF2-40B4-BE49-F238E27FC236}">
                <a16:creationId xmlns:a16="http://schemas.microsoft.com/office/drawing/2014/main" id="{75811D91-14DE-4957-BF56-884E7F7A021C}"/>
              </a:ext>
            </a:extLst>
          </p:cNvPr>
          <p:cNvSpPr>
            <a:spLocks noGrp="1"/>
          </p:cNvSpPr>
          <p:nvPr/>
        </p:nvSpPr>
        <p:spPr>
          <a:xfrm>
            <a:off x="857250" y="6210300"/>
            <a:ext cx="9906000" cy="228600"/>
          </a:xfrm>
          <a:prstGeom prst="rect">
            <a:avLst/>
          </a:prstGeom>
          <a:noFill/>
          <a:ln w="0">
            <a:noFill/>
            <a:prstDash val="solid"/>
          </a:ln>
        </p:spPr>
        <p:txBody>
          <a:bodyPr wrap="square" lIns="0" tIns="0" rIns="0" bIns="0" anchor="ctr">
            <a:noAutofit/>
          </a:bodyPr>
          <a:lstStyle/>
          <a:p>
            <a:pPr algn="r">
              <a:lnSpc>
                <a:spcPct val="103000"/>
              </a:lnSpc>
              <a:buNone/>
              <a:defRPr sz="1425" b="0" i="1">
                <a:solidFill>
                  <a:srgbClr val="547094"/>
                </a:solidFill>
                <a:latin typeface="Arial Narrow"/>
                <a:ea typeface="Arial Narrow"/>
                <a:cs typeface="Arial Narrow"/>
              </a:defRPr>
            </a:pPr>
            <a:r>
              <a:rPr lang="kk-KZ" sz="1425" b="0" i="1">
                <a:solidFill>
                  <a:srgbClr val="547094"/>
                </a:solidFill>
                <a:latin typeface="Arial Narrow"/>
                <a:ea typeface="Arial Narrow"/>
                <a:cs typeface="Arial Narrow"/>
              </a:rPr>
              <a:t>НҚА: 19–23-тт.; наряд нысаны — 1-қосымша</a:t>
            </a:r>
          </a:p>
        </p:txBody>
      </p:sp>
    </p:spTree>
    <p:extLst>
      <p:ext uri="{BB962C8B-B14F-4D97-AF65-F5344CB8AC3E}">
        <p14:creationId xmlns:p14="http://schemas.microsoft.com/office/powerpoint/2010/main" val="2466651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Google Shape;121;p3">
            <a:extLst>
              <a:ext uri="{FF2B5EF4-FFF2-40B4-BE49-F238E27FC236}">
                <a16:creationId xmlns:a16="http://schemas.microsoft.com/office/drawing/2014/main" id="{10FC2256-A40A-41FB-8BFE-EA51BEAAAAD8}"/>
              </a:ext>
            </a:extLst>
          </p:cNvPr>
          <p:cNvSpPr>
            <a:spLocks noGrp="1"/>
          </p:cNvSpPr>
          <p:nvPr/>
        </p:nvSpPr>
        <p:spPr>
          <a:xfrm>
            <a:off x="95838" y="60332"/>
            <a:ext cx="1973107" cy="529533"/>
          </a:xfrm>
          <a:prstGeom prst="roundRect">
            <a:avLst>
              <a:gd name="adj" fmla="val 50000"/>
            </a:avLst>
          </a:prstGeom>
          <a:gradFill>
            <a:gsLst>
              <a:gs pos="0">
                <a:schemeClr val="dk2"/>
              </a:gs>
              <a:gs pos="100000">
                <a:srgbClr val="2AB0EF"/>
              </a:gs>
            </a:gsLst>
            <a:lin ang="2700000" scaled="0"/>
          </a:gradFill>
          <a:ln>
            <a:noFill/>
          </a:ln>
        </p:spPr>
        <p:txBody>
          <a:bodyPr spcFirstLastPara="1" wrap="square" lIns="91425" tIns="45700" rIns="91425" bIns="45700" anchor="ctr">
            <a:noAutofit/>
          </a:bodyPr>
          <a:lstStyle/>
          <a:p>
            <a:pPr marL="0" marR="0" lvl="0" indent="0" algn="ctr">
              <a:lnSpc>
                <a:spcPct val="100000"/>
              </a:lnSpc>
              <a:spcBef>
                <a:spcPts val="0"/>
              </a:spcBef>
              <a:spcAft>
                <a:spcPts val="0"/>
              </a:spcAft>
              <a:buNone/>
            </a:pPr>
            <a:endParaRPr sz="1400" b="0" i="0" u="none" cap="none">
              <a:solidFill>
                <a:schemeClr val="lt1"/>
              </a:solidFill>
              <a:latin typeface="Arial Narrow"/>
              <a:ea typeface="Arial Narrow"/>
              <a:cs typeface="Arial Narrow"/>
            </a:endParaRPr>
          </a:p>
        </p:txBody>
      </p:sp>
      <p:sp>
        <p:nvSpPr>
          <p:cNvPr id="3" name="Прямоугольник 2">
            <a:extLst>
              <a:ext uri="{FF2B5EF4-FFF2-40B4-BE49-F238E27FC236}">
                <a16:creationId xmlns:a16="http://schemas.microsoft.com/office/drawing/2014/main" id="{3353705C-F4A3-4E1E-B86F-FC033C8BBF93}"/>
              </a:ext>
            </a:extLst>
          </p:cNvPr>
          <p:cNvSpPr>
            <a:spLocks noGrp="1"/>
          </p:cNvSpPr>
          <p:nvPr/>
        </p:nvSpPr>
        <p:spPr>
          <a:xfrm>
            <a:off x="2419927" y="169479"/>
            <a:ext cx="7499927" cy="646331"/>
          </a:xfrm>
          <a:prstGeom prst="rect">
            <a:avLst/>
          </a:prstGeom>
        </p:spPr>
        <p:txBody>
          <a:bodyPr wrap="square">
            <a:spAutoFit/>
          </a:bodyPr>
          <a:lstStyle/>
          <a:p>
            <a:pPr algn="ctr">
              <a:spcAft>
                <a:spcPts val="0"/>
              </a:spcAft>
              <a:buNone/>
            </a:pPr>
            <a:r>
              <a:rPr lang="kk-KZ" sz="1600" b="1">
                <a:solidFill>
                  <a:srgbClr val="547094"/>
                </a:solidFill>
                <a:latin typeface=" arial narrow"/>
                <a:ea typeface=" arial narrow"/>
                <a:cs typeface=" arial narrow"/>
              </a:rPr>
              <a:t>Еңбек қауіпсіздігі және еңбекті қорғау мәселелері бойынша кәсіби құзыреттерді дамыту</a:t>
            </a:r>
          </a:p>
          <a:p>
            <a:pPr algn="ctr">
              <a:spcAft>
                <a:spcPts val="0"/>
              </a:spcAft>
              <a:buNone/>
            </a:pPr>
            <a:endParaRPr sz="2000" b="1">
              <a:solidFill>
                <a:srgbClr val="547094"/>
              </a:solidFill>
              <a:latin typeface=" arial narrow"/>
              <a:ea typeface=" arial narrow"/>
              <a:cs typeface=" arial narrow"/>
            </a:endParaRPr>
          </a:p>
        </p:txBody>
      </p:sp>
      <p:cxnSp>
        <p:nvCxnSpPr>
          <p:cNvPr id="34" name="Google Shape;123;p3"/>
          <p:cNvCxnSpPr/>
          <p:nvPr/>
        </p:nvCxnSpPr>
        <p:spPr>
          <a:xfrm>
            <a:off x="0" y="642116"/>
            <a:ext cx="12192000" cy="1"/>
          </a:xfrm>
          <a:prstGeom prst="straightConnector1">
            <a:avLst/>
          </a:prstGeom>
          <a:ln w="28575" cap="flat">
            <a:solidFill>
              <a:srgbClr val="2AB0EF"/>
            </a:solidFill>
            <a:prstDash val="solid"/>
            <a:round/>
            <a:headEnd type="none" w="sm" len="sm"/>
            <a:tailEnd type="none" w="sm" len="sm"/>
          </a:ln>
        </p:spPr>
      </p:cxnSp>
      <p:sp>
        <p:nvSpPr>
          <p:cNvPr id="11" name="TextBox 10">
            <a:extLst>
              <a:ext uri="{FF2B5EF4-FFF2-40B4-BE49-F238E27FC236}">
                <a16:creationId xmlns:a16="http://schemas.microsoft.com/office/drawing/2014/main" id="{2F327ACF-10F3-4651-820D-8A700C42D091}"/>
              </a:ext>
            </a:extLst>
          </p:cNvPr>
          <p:cNvSpPr>
            <a:spLocks noGrp="1"/>
          </p:cNvSpPr>
          <p:nvPr/>
        </p:nvSpPr>
        <p:spPr>
          <a:xfrm>
            <a:off x="378931" y="66645"/>
            <a:ext cx="2244197" cy="523220"/>
          </a:xfrm>
          <a:prstGeom prst="rect">
            <a:avLst/>
          </a:prstGeom>
          <a:noFill/>
        </p:spPr>
        <p:txBody>
          <a:bodyPr wrap="square">
            <a:spAutoFit/>
          </a:bodyPr>
          <a:lstStyle/>
          <a:p>
            <a:r>
              <a:rPr sz="1400">
                <a:solidFill>
                  <a:schemeClr val="bg1"/>
                </a:solidFill>
              </a:rPr>
              <a:t>HEALTH SAFETY ENVIRONMENT</a:t>
            </a:r>
          </a:p>
        </p:txBody>
      </p:sp>
      <p:sp>
        <p:nvSpPr>
          <p:cNvPr id="22" name="Прямоугольник 21">
            <a:extLst>
              <a:ext uri="{FF2B5EF4-FFF2-40B4-BE49-F238E27FC236}">
                <a16:creationId xmlns:a16="http://schemas.microsoft.com/office/drawing/2014/main" id="{7E838FD1-F143-4F58-BFCE-3F3974B3F029}"/>
              </a:ext>
            </a:extLst>
          </p:cNvPr>
          <p:cNvSpPr>
            <a:spLocks noGrp="1"/>
          </p:cNvSpPr>
          <p:nvPr/>
        </p:nvSpPr>
        <p:spPr>
          <a:xfrm>
            <a:off x="495300" y="914400"/>
            <a:ext cx="10744200" cy="762000"/>
          </a:xfrm>
          <a:prstGeom prst="rect">
            <a:avLst/>
          </a:prstGeom>
          <a:noFill/>
          <a:ln w="22193">
            <a:solidFill>
              <a:srgbClr val="00B05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4" name="Прямоугольник 3">
            <a:extLst>
              <a:ext uri="{FF2B5EF4-FFF2-40B4-BE49-F238E27FC236}">
                <a16:creationId xmlns:a16="http://schemas.microsoft.com/office/drawing/2014/main" id="{4134793A-547D-40E5-91BA-60AB3917A49B}"/>
              </a:ext>
            </a:extLst>
          </p:cNvPr>
          <p:cNvSpPr>
            <a:spLocks noGrp="1"/>
          </p:cNvSpPr>
          <p:nvPr/>
        </p:nvSpPr>
        <p:spPr>
          <a:xfrm>
            <a:off x="628650" y="1028700"/>
            <a:ext cx="10477500" cy="514350"/>
          </a:xfrm>
          <a:prstGeom prst="rect">
            <a:avLst/>
          </a:prstGeom>
        </p:spPr>
        <p:txBody>
          <a:bodyPr wrap="none" lIns="76200" tIns="38100" rIns="76200" bIns="38100" anchor="ctr">
            <a:noAutofit/>
          </a:bodyPr>
          <a:lstStyle/>
          <a:p>
            <a:pPr algn="ctr">
              <a:spcAft>
                <a:spcPts val="0"/>
              </a:spcAft>
              <a:buNone/>
              <a:defRPr sz="1800" b="1">
                <a:solidFill>
                  <a:srgbClr val="003F7E"/>
                </a:solidFill>
                <a:latin typeface="Arial Narrow"/>
                <a:ea typeface="Arial Narrow"/>
                <a:cs typeface="Arial Narrow"/>
              </a:defRPr>
            </a:pPr>
            <a:r>
              <a:rPr lang="kk-KZ" sz="1800" b="1" u="sng">
                <a:solidFill>
                  <a:srgbClr val="003F7E"/>
                </a:solidFill>
                <a:latin typeface="Arial Narrow"/>
                <a:ea typeface="Arial Narrow"/>
                <a:cs typeface="Arial Narrow"/>
              </a:rPr>
              <a:t>ЖАУАПКЕРШІЛІК АЙМАҒЫ: ҚАНДАЙ ШЕШІМДІ КІМ ҚАБЫЛДАЙДЫ</a:t>
            </a:r>
          </a:p>
        </p:txBody>
      </p:sp>
      <p:pic>
        <p:nvPicPr>
          <p:cNvPr id="38" name="Рисунок 4"/>
          <p:cNvPicPr>
            <a:picLocks noChangeAspect="1"/>
          </p:cNvPicPr>
          <p:nvPr/>
        </p:nvPicPr>
        <p:blipFill>
          <a:blip r:embed="rId3"/>
          <a:stretch>
            <a:fillRect/>
          </a:stretch>
        </p:blipFill>
        <p:spPr>
          <a:xfrm>
            <a:off x="11176706" y="50696"/>
            <a:ext cx="1015294" cy="883895"/>
          </a:xfrm>
          <a:prstGeom prst="rect">
            <a:avLst/>
          </a:prstGeom>
        </p:spPr>
      </p:pic>
      <p:graphicFrame>
        <p:nvGraphicFramePr>
          <p:cNvPr id="39" name="Таблица 38"/>
          <p:cNvGraphicFramePr/>
          <p:nvPr/>
        </p:nvGraphicFramePr>
        <p:xfrm>
          <a:off x="609600" y="1857375"/>
          <a:ext cx="10972800" cy="4076700"/>
        </p:xfrm>
        <a:graphic>
          <a:graphicData uri="http://schemas.openxmlformats.org/drawingml/2006/table">
            <a:tbl>
              <a:tblPr/>
              <a:tblGrid>
                <a:gridCol w="1952625">
                  <a:extLst>
                    <a:ext uri="{9D8B030D-6E8A-4147-A177-3AD203B41FA5}">
                      <a16:colId xmlns:a16="http://schemas.microsoft.com/office/drawing/2014/main" val="20000"/>
                    </a:ext>
                  </a:extLst>
                </a:gridCol>
                <a:gridCol w="3006725">
                  <a:extLst>
                    <a:ext uri="{9D8B030D-6E8A-4147-A177-3AD203B41FA5}">
                      <a16:colId xmlns:a16="http://schemas.microsoft.com/office/drawing/2014/main" val="20001"/>
                    </a:ext>
                  </a:extLst>
                </a:gridCol>
                <a:gridCol w="3006725">
                  <a:extLst>
                    <a:ext uri="{9D8B030D-6E8A-4147-A177-3AD203B41FA5}">
                      <a16:colId xmlns:a16="http://schemas.microsoft.com/office/drawing/2014/main" val="20002"/>
                    </a:ext>
                  </a:extLst>
                </a:gridCol>
                <a:gridCol w="3006725">
                  <a:extLst>
                    <a:ext uri="{9D8B030D-6E8A-4147-A177-3AD203B41FA5}">
                      <a16:colId xmlns:a16="http://schemas.microsoft.com/office/drawing/2014/main" val="20003"/>
                    </a:ext>
                  </a:extLst>
                </a:gridCol>
              </a:tblGrid>
              <a:tr h="495300">
                <a:tc>
                  <a:txBody>
                    <a:bodyPr/>
                    <a:lstStyle/>
                    <a:p>
                      <a:pPr algn="ctr"/>
                      <a:r>
                        <a:rPr lang="kk-KZ" sz="1425" b="1">
                          <a:solidFill>
                            <a:srgbClr val="FFFFFF"/>
                          </a:solidFill>
                          <a:latin typeface="Arial Narrow"/>
                          <a:ea typeface="Arial Narrow"/>
                          <a:cs typeface="Arial Narrow"/>
                        </a:rPr>
                        <a:t>Рөл</a:t>
                      </a:r>
                    </a:p>
                  </a:txBody>
                  <a:tcPr marL="57150" marR="57150" marT="47625" marB="47625" anchor="ctr">
                    <a:solidFill>
                      <a:srgbClr val="003F7E"/>
                    </a:solidFill>
                  </a:tcPr>
                </a:tc>
                <a:tc>
                  <a:txBody>
                    <a:bodyPr/>
                    <a:lstStyle/>
                    <a:p>
                      <a:pPr algn="ctr"/>
                      <a:r>
                        <a:rPr lang="kk-KZ" sz="1425" b="1">
                          <a:solidFill>
                            <a:srgbClr val="FFFFFF"/>
                          </a:solidFill>
                          <a:latin typeface="Arial Narrow"/>
                          <a:ea typeface="Arial Narrow"/>
                          <a:cs typeface="Arial Narrow"/>
                        </a:rPr>
                        <a:t>Басталғанға дейін</a:t>
                      </a:r>
                    </a:p>
                  </a:txBody>
                  <a:tcPr marL="57150" marR="57150" marT="47625" marB="47625" anchor="ctr">
                    <a:solidFill>
                      <a:srgbClr val="003F7E"/>
                    </a:solidFill>
                  </a:tcPr>
                </a:tc>
                <a:tc>
                  <a:txBody>
                    <a:bodyPr/>
                    <a:lstStyle/>
                    <a:p>
                      <a:pPr algn="ctr"/>
                      <a:r>
                        <a:rPr lang="kk-KZ" sz="1425" b="1">
                          <a:solidFill>
                            <a:srgbClr val="FFFFFF"/>
                          </a:solidFill>
                          <a:latin typeface="Arial Narrow"/>
                          <a:ea typeface="Arial Narrow"/>
                          <a:cs typeface="Arial Narrow"/>
                        </a:rPr>
                        <a:t>Жұмыс кезінде</a:t>
                      </a:r>
                    </a:p>
                  </a:txBody>
                  <a:tcPr marL="57150" marR="57150" marT="47625" marB="47625" anchor="ctr">
                    <a:solidFill>
                      <a:srgbClr val="003F7E"/>
                    </a:solidFill>
                  </a:tcPr>
                </a:tc>
                <a:tc>
                  <a:txBody>
                    <a:bodyPr/>
                    <a:lstStyle/>
                    <a:p>
                      <a:pPr algn="ctr"/>
                      <a:r>
                        <a:rPr lang="kk-KZ" sz="1425" b="1">
                          <a:solidFill>
                            <a:srgbClr val="FFFFFF"/>
                          </a:solidFill>
                          <a:latin typeface="Arial Narrow"/>
                          <a:ea typeface="Arial Narrow"/>
                          <a:cs typeface="Arial Narrow"/>
                        </a:rPr>
                        <a:t>Үзіліс / жабу кезінде</a:t>
                      </a:r>
                    </a:p>
                  </a:txBody>
                  <a:tcPr marL="57150" marR="57150" marT="47625" marB="47625" anchor="ctr">
                    <a:solidFill>
                      <a:srgbClr val="003F7E"/>
                    </a:solidFill>
                  </a:tcPr>
                </a:tc>
                <a:extLst>
                  <a:ext uri="{0D108BD9-81ED-4DB2-BD59-A6C34878D82A}">
                    <a16:rowId xmlns:a16="http://schemas.microsoft.com/office/drawing/2014/main" val="10000"/>
                  </a:ext>
                </a:extLst>
              </a:tr>
              <a:tr h="895350">
                <a:tc>
                  <a:txBody>
                    <a:bodyPr/>
                    <a:lstStyle/>
                    <a:p>
                      <a:pPr algn="ctr"/>
                      <a:r>
                        <a:rPr lang="kk-KZ" sz="1500" b="1">
                          <a:solidFill>
                            <a:srgbClr val="003F7E"/>
                          </a:solidFill>
                          <a:latin typeface="Arial Narrow"/>
                          <a:ea typeface="Arial Narrow"/>
                          <a:cs typeface="Arial Narrow"/>
                        </a:rPr>
                        <a:t>Наряд беруші</a:t>
                      </a:r>
                    </a:p>
                  </a:txBody>
                  <a:tcPr marL="57150" marR="57150" marT="47625" marB="47625" anchor="ctr">
                    <a:solidFill>
                      <a:srgbClr val="EAF4FB"/>
                    </a:solidFill>
                  </a:tcPr>
                </a:tc>
                <a:tc>
                  <a:txBody>
                    <a:bodyPr/>
                    <a:lstStyle/>
                    <a:p>
                      <a:r>
                        <a:rPr lang="kk-KZ" sz="1425">
                          <a:solidFill>
                            <a:srgbClr val="17324D"/>
                          </a:solidFill>
                          <a:latin typeface="Arial Narrow"/>
                          <a:ea typeface="Arial Narrow"/>
                          <a:cs typeface="Arial Narrow"/>
                        </a:rPr>
                        <a:t>Жұмысты, шараларды және жауапты тұлғаларды айқындайды; қол қояды</a:t>
                      </a:r>
                    </a:p>
                  </a:txBody>
                  <a:tcPr marL="57150" marR="57150" marT="47625" marB="47625" anchor="ctr">
                    <a:solidFill>
                      <a:srgbClr val="FFFFFF"/>
                    </a:solidFill>
                  </a:tcPr>
                </a:tc>
                <a:tc>
                  <a:txBody>
                    <a:bodyPr/>
                    <a:lstStyle/>
                    <a:p>
                      <a:r>
                        <a:rPr lang="kk-KZ" sz="1425">
                          <a:solidFill>
                            <a:srgbClr val="17324D"/>
                          </a:solidFill>
                          <a:latin typeface="Arial Narrow"/>
                          <a:ea typeface="Arial Narrow"/>
                          <a:cs typeface="Arial Narrow"/>
                        </a:rPr>
                        <a:t>Жағдайларды тек жаңа/қайта ресімделген наряд арқылы өзгертеді</a:t>
                      </a:r>
                    </a:p>
                  </a:txBody>
                  <a:tcPr marL="57150" marR="57150" marT="47625" marB="47625" anchor="ctr">
                    <a:solidFill>
                      <a:srgbClr val="FFFFFF"/>
                    </a:solidFill>
                  </a:tcPr>
                </a:tc>
                <a:tc>
                  <a:txBody>
                    <a:bodyPr/>
                    <a:lstStyle/>
                    <a:p>
                      <a:r>
                        <a:rPr lang="kk-KZ" sz="1425">
                          <a:solidFill>
                            <a:srgbClr val="17324D"/>
                          </a:solidFill>
                          <a:latin typeface="Arial Narrow"/>
                          <a:ea typeface="Arial Narrow"/>
                          <a:cs typeface="Arial Narrow"/>
                        </a:rPr>
                        <a:t>Рұқсат беруші болмаған кезде жабуға қатыса алады</a:t>
                      </a:r>
                    </a:p>
                  </a:txBody>
                  <a:tcPr marL="57150" marR="57150" marT="47625" marB="47625" anchor="ctr">
                    <a:solidFill>
                      <a:srgbClr val="FFFFFF"/>
                    </a:solidFill>
                  </a:tcPr>
                </a:tc>
                <a:extLst>
                  <a:ext uri="{0D108BD9-81ED-4DB2-BD59-A6C34878D82A}">
                    <a16:rowId xmlns:a16="http://schemas.microsoft.com/office/drawing/2014/main" val="10001"/>
                  </a:ext>
                </a:extLst>
              </a:tr>
              <a:tr h="895350">
                <a:tc>
                  <a:txBody>
                    <a:bodyPr/>
                    <a:lstStyle/>
                    <a:p>
                      <a:pPr algn="ctr"/>
                      <a:r>
                        <a:rPr lang="kk-KZ" sz="1500" b="1">
                          <a:solidFill>
                            <a:srgbClr val="003F7E"/>
                          </a:solidFill>
                          <a:latin typeface="Arial Narrow"/>
                          <a:ea typeface="Arial Narrow"/>
                          <a:cs typeface="Arial Narrow"/>
                        </a:rPr>
                        <a:t>Жауапты басшы</a:t>
                      </a:r>
                    </a:p>
                  </a:txBody>
                  <a:tcPr marL="57150" marR="57150" marT="47625" marB="47625" anchor="ctr">
                    <a:solidFill>
                      <a:srgbClr val="EAF4FB"/>
                    </a:solidFill>
                  </a:tcPr>
                </a:tc>
                <a:tc>
                  <a:txBody>
                    <a:bodyPr/>
                    <a:lstStyle/>
                    <a:p>
                      <a:r>
                        <a:rPr lang="kk-KZ" sz="1425">
                          <a:solidFill>
                            <a:srgbClr val="17324D"/>
                          </a:solidFill>
                          <a:latin typeface="Arial Narrow"/>
                          <a:ea typeface="Arial Narrow"/>
                          <a:cs typeface="Arial Narrow"/>
                        </a:rPr>
                        <a:t>Қауіпсіз жұмыс схемасын және үйлестіруді ұйымдастырады</a:t>
                      </a:r>
                    </a:p>
                  </a:txBody>
                  <a:tcPr marL="57150" marR="57150" marT="47625" marB="47625" anchor="ctr">
                    <a:solidFill>
                      <a:srgbClr val="FFFFFF"/>
                    </a:solidFill>
                  </a:tcPr>
                </a:tc>
                <a:tc>
                  <a:txBody>
                    <a:bodyPr/>
                    <a:lstStyle/>
                    <a:p>
                      <a:r>
                        <a:rPr lang="kk-KZ" sz="1425">
                          <a:solidFill>
                            <a:srgbClr val="17324D"/>
                          </a:solidFill>
                          <a:latin typeface="Arial Narrow"/>
                          <a:ea typeface="Arial Narrow"/>
                          <a:cs typeface="Arial Narrow"/>
                        </a:rPr>
                        <a:t>Наряд шегінде тапсырманың орындалуын бақылайды</a:t>
                      </a:r>
                    </a:p>
                  </a:txBody>
                  <a:tcPr marL="57150" marR="57150" marT="47625" marB="47625" anchor="ctr">
                    <a:solidFill>
                      <a:srgbClr val="FFFFFF"/>
                    </a:solidFill>
                  </a:tcPr>
                </a:tc>
                <a:tc>
                  <a:txBody>
                    <a:bodyPr/>
                    <a:lstStyle/>
                    <a:p>
                      <a:r>
                        <a:rPr lang="kk-KZ" sz="1425">
                          <a:solidFill>
                            <a:srgbClr val="17324D"/>
                          </a:solidFill>
                          <a:latin typeface="Arial Narrow"/>
                          <a:ea typeface="Arial Narrow"/>
                          <a:cs typeface="Arial Narrow"/>
                        </a:rPr>
                        <a:t>Ақпараттың берілуін және тапсырманың аяқталуын қамтамасыз етеді</a:t>
                      </a:r>
                    </a:p>
                  </a:txBody>
                  <a:tcPr marL="57150" marR="57150" marT="47625" marB="47625" anchor="ctr">
                    <a:solidFill>
                      <a:srgbClr val="FFFFFF"/>
                    </a:solidFill>
                  </a:tcPr>
                </a:tc>
                <a:extLst>
                  <a:ext uri="{0D108BD9-81ED-4DB2-BD59-A6C34878D82A}">
                    <a16:rowId xmlns:a16="http://schemas.microsoft.com/office/drawing/2014/main" val="10002"/>
                  </a:ext>
                </a:extLst>
              </a:tr>
              <a:tr h="895350">
                <a:tc>
                  <a:txBody>
                    <a:bodyPr/>
                    <a:lstStyle/>
                    <a:p>
                      <a:pPr algn="ctr"/>
                      <a:r>
                        <a:rPr lang="kk-KZ" sz="1500" b="1">
                          <a:solidFill>
                            <a:srgbClr val="003F7E"/>
                          </a:solidFill>
                          <a:latin typeface="Arial Narrow"/>
                          <a:ea typeface="Arial Narrow"/>
                          <a:cs typeface="Arial Narrow"/>
                        </a:rPr>
                        <a:t>Рұқсат беруші</a:t>
                      </a:r>
                    </a:p>
                  </a:txBody>
                  <a:tcPr marL="57150" marR="57150" marT="47625" marB="47625" anchor="ctr">
                    <a:solidFill>
                      <a:srgbClr val="EAF8F0"/>
                    </a:solidFill>
                  </a:tcPr>
                </a:tc>
                <a:tc>
                  <a:txBody>
                    <a:bodyPr/>
                    <a:lstStyle/>
                    <a:p>
                      <a:r>
                        <a:rPr lang="kk-KZ" sz="1425">
                          <a:solidFill>
                            <a:srgbClr val="17324D"/>
                          </a:solidFill>
                          <a:latin typeface="Arial Narrow"/>
                          <a:ea typeface="Arial Narrow"/>
                          <a:cs typeface="Arial Narrow"/>
                        </a:rPr>
                        <a:t>Шараларды тексереді; жұмыс жүргізушіге нұсқама береді; рұқсат беруге келіседі</a:t>
                      </a:r>
                    </a:p>
                  </a:txBody>
                  <a:tcPr marL="57150" marR="57150" marT="47625" marB="47625" anchor="ctr">
                    <a:solidFill>
                      <a:srgbClr val="FFFFFF"/>
                    </a:solidFill>
                  </a:tcPr>
                </a:tc>
                <a:tc>
                  <a:txBody>
                    <a:bodyPr/>
                    <a:lstStyle/>
                    <a:p>
                      <a:r>
                        <a:rPr lang="kk-KZ" sz="1425">
                          <a:solidFill>
                            <a:srgbClr val="17324D"/>
                          </a:solidFill>
                          <a:latin typeface="Arial Narrow"/>
                          <a:ea typeface="Arial Narrow"/>
                          <a:cs typeface="Arial Narrow"/>
                        </a:rPr>
                        <a:t>Қайталама рұқсат беруге келіседі; қауіпті өзгерістер болған кезде жұмысты тоқтатады</a:t>
                      </a:r>
                    </a:p>
                  </a:txBody>
                  <a:tcPr marL="57150" marR="57150" marT="47625" marB="47625" anchor="ctr">
                    <a:solidFill>
                      <a:srgbClr val="FFFFFF"/>
                    </a:solidFill>
                  </a:tcPr>
                </a:tc>
                <a:tc>
                  <a:txBody>
                    <a:bodyPr/>
                    <a:lstStyle/>
                    <a:p>
                      <a:r>
                        <a:rPr lang="kk-KZ" sz="1425">
                          <a:solidFill>
                            <a:srgbClr val="17324D"/>
                          </a:solidFill>
                          <a:latin typeface="Arial Narrow"/>
                          <a:ea typeface="Arial Narrow"/>
                          <a:cs typeface="Arial Narrow"/>
                        </a:rPr>
                        <a:t>Нарядты қабылдайды, аяқталу уақытын және сақталуын тіркейді</a:t>
                      </a:r>
                    </a:p>
                  </a:txBody>
                  <a:tcPr marL="57150" marR="57150" marT="47625" marB="47625" anchor="ctr">
                    <a:solidFill>
                      <a:srgbClr val="FFFFFF"/>
                    </a:solidFill>
                  </a:tcPr>
                </a:tc>
                <a:extLst>
                  <a:ext uri="{0D108BD9-81ED-4DB2-BD59-A6C34878D82A}">
                    <a16:rowId xmlns:a16="http://schemas.microsoft.com/office/drawing/2014/main" val="10003"/>
                  </a:ext>
                </a:extLst>
              </a:tr>
              <a:tr h="895350">
                <a:tc>
                  <a:txBody>
                    <a:bodyPr/>
                    <a:lstStyle/>
                    <a:p>
                      <a:pPr algn="ctr"/>
                      <a:r>
                        <a:rPr lang="kk-KZ" sz="1500" b="1">
                          <a:solidFill>
                            <a:srgbClr val="003F7E"/>
                          </a:solidFill>
                          <a:latin typeface="Arial Narrow"/>
                          <a:ea typeface="Arial Narrow"/>
                          <a:cs typeface="Arial Narrow"/>
                        </a:rPr>
                        <a:t>Жұмыс жүргізуші</a:t>
                      </a:r>
                    </a:p>
                  </a:txBody>
                  <a:tcPr marL="57150" marR="57150" marT="47625" marB="47625" anchor="ctr">
                    <a:solidFill>
                      <a:srgbClr val="EAF4FB"/>
                    </a:solidFill>
                  </a:tcPr>
                </a:tc>
                <a:tc>
                  <a:txBody>
                    <a:bodyPr/>
                    <a:lstStyle/>
                    <a:p>
                      <a:r>
                        <a:rPr lang="kk-KZ" sz="1425">
                          <a:solidFill>
                            <a:srgbClr val="17324D"/>
                          </a:solidFill>
                          <a:latin typeface="Arial Narrow"/>
                          <a:ea typeface="Arial Narrow"/>
                          <a:cs typeface="Arial Narrow"/>
                        </a:rPr>
                        <a:t>Жұмыс орнын қабылдайды; жағдайларды тексереді; бригадаға нұсқама береді</a:t>
                      </a:r>
                    </a:p>
                  </a:txBody>
                  <a:tcPr marL="57150" marR="57150" marT="47625" marB="47625" anchor="ctr">
                    <a:solidFill>
                      <a:srgbClr val="FFFFFF"/>
                    </a:solidFill>
                  </a:tcPr>
                </a:tc>
                <a:tc>
                  <a:txBody>
                    <a:bodyPr/>
                    <a:lstStyle/>
                    <a:p>
                      <a:r>
                        <a:rPr lang="kk-KZ" sz="1425">
                          <a:solidFill>
                            <a:srgbClr val="17324D"/>
                          </a:solidFill>
                          <a:latin typeface="Arial Narrow"/>
                          <a:ea typeface="Arial Narrow"/>
                          <a:cs typeface="Arial Narrow"/>
                        </a:rPr>
                        <a:t>Бригаданы басқарады; нарядты сақтайды; ЖҚҚ мен жұмыс шекараларын бақылайды</a:t>
                      </a:r>
                    </a:p>
                  </a:txBody>
                  <a:tcPr marL="57150" marR="57150" marT="47625" marB="47625" anchor="ctr">
                    <a:solidFill>
                      <a:srgbClr val="FFFFFF"/>
                    </a:solidFill>
                  </a:tcPr>
                </a:tc>
                <a:tc>
                  <a:txBody>
                    <a:bodyPr/>
                    <a:lstStyle/>
                    <a:p>
                      <a:r>
                        <a:rPr lang="kk-KZ" sz="1425">
                          <a:solidFill>
                            <a:srgbClr val="17324D"/>
                          </a:solidFill>
                          <a:latin typeface="Arial Narrow"/>
                          <a:ea typeface="Arial Narrow"/>
                          <a:cs typeface="Arial Narrow"/>
                        </a:rPr>
                        <a:t>Бригаданы шығарады, жұмыс орнын тапсырады және нарядты қайтарады</a:t>
                      </a:r>
                    </a:p>
                  </a:txBody>
                  <a:tcPr marL="57150" marR="57150" marT="47625" marB="47625" anchor="ctr">
                    <a:solidFill>
                      <a:srgbClr val="FFFFFF"/>
                    </a:solidFill>
                  </a:tcPr>
                </a:tc>
                <a:extLst>
                  <a:ext uri="{0D108BD9-81ED-4DB2-BD59-A6C34878D82A}">
                    <a16:rowId xmlns:a16="http://schemas.microsoft.com/office/drawing/2014/main" val="10004"/>
                  </a:ext>
                </a:extLst>
              </a:tr>
            </a:tbl>
          </a:graphicData>
        </a:graphic>
      </p:graphicFrame>
      <p:sp>
        <p:nvSpPr>
          <p:cNvPr id="31" name="source-4">
            <a:extLst>
              <a:ext uri="{FF2B5EF4-FFF2-40B4-BE49-F238E27FC236}">
                <a16:creationId xmlns:a16="http://schemas.microsoft.com/office/drawing/2014/main" id="{E61746A0-7B47-492D-B7B3-C9BDBAA33273}"/>
              </a:ext>
            </a:extLst>
          </p:cNvPr>
          <p:cNvSpPr>
            <a:spLocks noGrp="1"/>
          </p:cNvSpPr>
          <p:nvPr/>
        </p:nvSpPr>
        <p:spPr>
          <a:xfrm>
            <a:off x="857250" y="6210300"/>
            <a:ext cx="9906000" cy="228600"/>
          </a:xfrm>
          <a:prstGeom prst="rect">
            <a:avLst/>
          </a:prstGeom>
          <a:noFill/>
          <a:ln w="0">
            <a:noFill/>
            <a:prstDash val="solid"/>
          </a:ln>
        </p:spPr>
        <p:txBody>
          <a:bodyPr wrap="square" lIns="0" tIns="0" rIns="0" bIns="0" anchor="ctr">
            <a:noAutofit/>
          </a:bodyPr>
          <a:lstStyle/>
          <a:p>
            <a:pPr algn="r">
              <a:lnSpc>
                <a:spcPct val="103000"/>
              </a:lnSpc>
              <a:buNone/>
              <a:defRPr sz="1425" b="0" i="1">
                <a:solidFill>
                  <a:srgbClr val="547094"/>
                </a:solidFill>
                <a:latin typeface="Arial Narrow"/>
                <a:ea typeface="Arial Narrow"/>
                <a:cs typeface="Arial Narrow"/>
              </a:defRPr>
            </a:pPr>
            <a:r>
              <a:rPr lang="kk-KZ" sz="1425" b="0" i="1">
                <a:solidFill>
                  <a:srgbClr val="547094"/>
                </a:solidFill>
                <a:latin typeface="Arial Narrow"/>
                <a:ea typeface="Arial Narrow"/>
                <a:cs typeface="Arial Narrow"/>
              </a:rPr>
              <a:t>НҚА: 10–11, 19–30-тт.; 1-қосымша</a:t>
            </a:r>
          </a:p>
        </p:txBody>
      </p:sp>
    </p:spTree>
    <p:extLst>
      <p:ext uri="{BB962C8B-B14F-4D97-AF65-F5344CB8AC3E}">
        <p14:creationId xmlns:p14="http://schemas.microsoft.com/office/powerpoint/2010/main" val="3010340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Google Shape;121;p3">
            <a:extLst>
              <a:ext uri="{FF2B5EF4-FFF2-40B4-BE49-F238E27FC236}">
                <a16:creationId xmlns:a16="http://schemas.microsoft.com/office/drawing/2014/main" id="{581F2B10-D79D-6DBA-A775-423442BA25A8}"/>
              </a:ext>
            </a:extLst>
          </p:cNvPr>
          <p:cNvSpPr>
            <a:spLocks noGrp="1"/>
          </p:cNvSpPr>
          <p:nvPr/>
        </p:nvSpPr>
        <p:spPr>
          <a:xfrm>
            <a:off x="95838" y="60332"/>
            <a:ext cx="1973107" cy="529533"/>
          </a:xfrm>
          <a:prstGeom prst="roundRect">
            <a:avLst>
              <a:gd name="adj" fmla="val 50000"/>
            </a:avLst>
          </a:prstGeom>
          <a:gradFill>
            <a:gsLst>
              <a:gs pos="0">
                <a:schemeClr val="dk2"/>
              </a:gs>
              <a:gs pos="100000">
                <a:srgbClr val="2AB0EF"/>
              </a:gs>
            </a:gsLst>
            <a:lin ang="2700000" scaled="0"/>
          </a:gradFill>
          <a:ln>
            <a:noFill/>
          </a:ln>
        </p:spPr>
        <p:txBody>
          <a:bodyPr spcFirstLastPara="1" wrap="square" lIns="91425" tIns="45700" rIns="91425" bIns="45700" anchor="ctr">
            <a:noAutofit/>
          </a:bodyPr>
          <a:lstStyle/>
          <a:p>
            <a:pPr marL="0" marR="0" lvl="0" indent="0" algn="ctr">
              <a:lnSpc>
                <a:spcPct val="100000"/>
              </a:lnSpc>
              <a:spcBef>
                <a:spcPts val="0"/>
              </a:spcBef>
              <a:spcAft>
                <a:spcPts val="0"/>
              </a:spcAft>
              <a:buNone/>
            </a:pPr>
            <a:endParaRPr sz="1400" b="0" i="0" u="none" cap="none">
              <a:solidFill>
                <a:schemeClr val="lt1"/>
              </a:solidFill>
              <a:latin typeface="Arial Narrow"/>
              <a:ea typeface="Arial Narrow"/>
              <a:cs typeface="Arial Narrow"/>
            </a:endParaRPr>
          </a:p>
        </p:txBody>
      </p:sp>
      <p:sp>
        <p:nvSpPr>
          <p:cNvPr id="3" name="Прямоугольник 2">
            <a:extLst>
              <a:ext uri="{FF2B5EF4-FFF2-40B4-BE49-F238E27FC236}">
                <a16:creationId xmlns:a16="http://schemas.microsoft.com/office/drawing/2014/main" id="{DC45C30A-4083-325A-1BAC-DA907597D086}"/>
              </a:ext>
            </a:extLst>
          </p:cNvPr>
          <p:cNvSpPr>
            <a:spLocks noGrp="1"/>
          </p:cNvSpPr>
          <p:nvPr/>
        </p:nvSpPr>
        <p:spPr>
          <a:xfrm>
            <a:off x="2419927" y="169479"/>
            <a:ext cx="7499927" cy="646331"/>
          </a:xfrm>
          <a:prstGeom prst="rect">
            <a:avLst/>
          </a:prstGeom>
        </p:spPr>
        <p:txBody>
          <a:bodyPr wrap="square">
            <a:spAutoFit/>
          </a:bodyPr>
          <a:lstStyle/>
          <a:p>
            <a:pPr algn="ctr">
              <a:spcAft>
                <a:spcPts val="0"/>
              </a:spcAft>
              <a:buNone/>
            </a:pPr>
            <a:r>
              <a:rPr lang="kk-KZ" sz="1600" b="1">
                <a:solidFill>
                  <a:srgbClr val="547094"/>
                </a:solidFill>
                <a:latin typeface=" arial narrow"/>
                <a:ea typeface=" arial narrow"/>
                <a:cs typeface=" arial narrow"/>
              </a:rPr>
              <a:t>Еңбек қауіпсіздігі және еңбекті қорғау мәселелері бойынша кәсіби құзыреттерді дамыту</a:t>
            </a:r>
          </a:p>
          <a:p>
            <a:pPr algn="ctr">
              <a:spcAft>
                <a:spcPts val="0"/>
              </a:spcAft>
              <a:buNone/>
            </a:pPr>
            <a:endParaRPr sz="2000" b="1">
              <a:solidFill>
                <a:srgbClr val="547094"/>
              </a:solidFill>
              <a:latin typeface=" arial narrow"/>
              <a:ea typeface=" arial narrow"/>
              <a:cs typeface=" arial narrow"/>
            </a:endParaRPr>
          </a:p>
        </p:txBody>
      </p:sp>
      <p:cxnSp>
        <p:nvCxnSpPr>
          <p:cNvPr id="77" name="Google Shape;123;p3"/>
          <p:cNvCxnSpPr/>
          <p:nvPr/>
        </p:nvCxnSpPr>
        <p:spPr>
          <a:xfrm>
            <a:off x="0" y="642116"/>
            <a:ext cx="12192000" cy="1"/>
          </a:xfrm>
          <a:prstGeom prst="straightConnector1">
            <a:avLst/>
          </a:prstGeom>
          <a:ln w="28575" cap="flat">
            <a:solidFill>
              <a:srgbClr val="2AB0EF"/>
            </a:solidFill>
            <a:prstDash val="solid"/>
            <a:round/>
            <a:headEnd type="none" w="sm" len="sm"/>
            <a:tailEnd type="none" w="sm" len="sm"/>
          </a:ln>
        </p:spPr>
      </p:cxnSp>
      <p:sp>
        <p:nvSpPr>
          <p:cNvPr id="24" name="Прямоугольник 23">
            <a:extLst>
              <a:ext uri="{FF2B5EF4-FFF2-40B4-BE49-F238E27FC236}">
                <a16:creationId xmlns:a16="http://schemas.microsoft.com/office/drawing/2014/main" id="{354CAC30-474C-C3EA-9D21-E0E0E9F2F083}"/>
              </a:ext>
            </a:extLst>
          </p:cNvPr>
          <p:cNvSpPr>
            <a:spLocks noGrp="1"/>
          </p:cNvSpPr>
          <p:nvPr/>
        </p:nvSpPr>
        <p:spPr>
          <a:xfrm>
            <a:off x="3277912" y="1103781"/>
            <a:ext cx="5941050" cy="369332"/>
          </a:xfrm>
          <a:prstGeom prst="rect">
            <a:avLst/>
          </a:prstGeom>
        </p:spPr>
        <p:txBody>
          <a:bodyPr wrap="none" lIns="76200" tIns="38100" rIns="76200" bIns="38100" anchor="ctr">
            <a:noAutofit/>
          </a:bodyPr>
          <a:lstStyle/>
          <a:p>
            <a:pPr algn="ctr">
              <a:buNone/>
              <a:defRPr sz="1800" b="1">
                <a:solidFill>
                  <a:srgbClr val="003F7E"/>
                </a:solidFill>
                <a:latin typeface="Arial Narrow"/>
                <a:ea typeface="Arial Narrow"/>
                <a:cs typeface="Arial Narrow"/>
              </a:defRPr>
            </a:pPr>
            <a:r>
              <a:rPr lang="kk-KZ" sz="1800" b="1">
                <a:solidFill>
                  <a:srgbClr val="003F7E"/>
                </a:solidFill>
                <a:latin typeface="Arial Narrow"/>
                <a:ea typeface="Arial Narrow"/>
                <a:cs typeface="Arial Narrow"/>
              </a:rPr>
              <a:t>НАРЯДТЫ КІМ КІМНЕН КЕЙІН ТОЛТЫРАДЫ</a:t>
            </a:r>
          </a:p>
        </p:txBody>
      </p:sp>
      <p:sp>
        <p:nvSpPr>
          <p:cNvPr id="11" name="TextBox 10">
            <a:extLst>
              <a:ext uri="{FF2B5EF4-FFF2-40B4-BE49-F238E27FC236}">
                <a16:creationId xmlns:a16="http://schemas.microsoft.com/office/drawing/2014/main" id="{1A4D529A-402C-76CB-B38E-5943C7F84249}"/>
              </a:ext>
            </a:extLst>
          </p:cNvPr>
          <p:cNvSpPr>
            <a:spLocks noGrp="1"/>
          </p:cNvSpPr>
          <p:nvPr/>
        </p:nvSpPr>
        <p:spPr>
          <a:xfrm>
            <a:off x="378931" y="66645"/>
            <a:ext cx="2244197" cy="523220"/>
          </a:xfrm>
          <a:prstGeom prst="rect">
            <a:avLst/>
          </a:prstGeom>
          <a:noFill/>
        </p:spPr>
        <p:txBody>
          <a:bodyPr wrap="square">
            <a:spAutoFit/>
          </a:bodyPr>
          <a:lstStyle/>
          <a:p>
            <a:r>
              <a:rPr sz="1400">
                <a:solidFill>
                  <a:schemeClr val="bg1"/>
                </a:solidFill>
              </a:rPr>
              <a:t>HEALTH SAFETY ENVIRONMENT</a:t>
            </a:r>
          </a:p>
        </p:txBody>
      </p:sp>
      <p:sp>
        <p:nvSpPr>
          <p:cNvPr id="21" name="Прямоугольник 20">
            <a:extLst>
              <a:ext uri="{FF2B5EF4-FFF2-40B4-BE49-F238E27FC236}">
                <a16:creationId xmlns:a16="http://schemas.microsoft.com/office/drawing/2014/main" id="{CB796F6B-F211-D018-B87A-BDD5668586AF}"/>
              </a:ext>
            </a:extLst>
          </p:cNvPr>
          <p:cNvSpPr>
            <a:spLocks noGrp="1"/>
          </p:cNvSpPr>
          <p:nvPr/>
        </p:nvSpPr>
        <p:spPr>
          <a:xfrm>
            <a:off x="3169920" y="900317"/>
            <a:ext cx="6049042" cy="809624"/>
          </a:xfrm>
          <a:prstGeom prst="rect">
            <a:avLst/>
          </a:prstGeom>
          <a:noFill/>
          <a:ln w="2222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pic>
        <p:nvPicPr>
          <p:cNvPr id="81" name="Рисунок 1"/>
          <p:cNvPicPr>
            <a:picLocks noChangeAspect="1"/>
          </p:cNvPicPr>
          <p:nvPr/>
        </p:nvPicPr>
        <p:blipFill>
          <a:blip r:embed="rId3"/>
          <a:stretch>
            <a:fillRect/>
          </a:stretch>
        </p:blipFill>
        <p:spPr>
          <a:xfrm>
            <a:off x="11176706" y="50696"/>
            <a:ext cx="1015294" cy="883895"/>
          </a:xfrm>
          <a:prstGeom prst="rect">
            <a:avLst/>
          </a:prstGeom>
        </p:spPr>
      </p:pic>
      <p:sp>
        <p:nvSpPr>
          <p:cNvPr id="40" name="seq-arrow-top-0">
            <a:extLst>
              <a:ext uri="{FF2B5EF4-FFF2-40B4-BE49-F238E27FC236}">
                <a16:creationId xmlns:a16="http://schemas.microsoft.com/office/drawing/2014/main" id="{32E0B308-7875-48E8-9527-C45B7C78FDA4}"/>
              </a:ext>
            </a:extLst>
          </p:cNvPr>
          <p:cNvSpPr>
            <a:spLocks noGrp="1"/>
          </p:cNvSpPr>
          <p:nvPr/>
        </p:nvSpPr>
        <p:spPr>
          <a:xfrm>
            <a:off x="3000375" y="2686050"/>
            <a:ext cx="323850" cy="247650"/>
          </a:xfrm>
          <a:prstGeom prst="rightArrow">
            <a:avLst/>
          </a:prstGeom>
          <a:solidFill>
            <a:srgbClr val="EA963A"/>
          </a:solidFill>
          <a:ln w="0">
            <a:solidFill>
              <a:srgbClr val="EA963A"/>
            </a:solidFill>
            <a:prstDash val="solid"/>
          </a:ln>
        </p:spPr>
        <p:txBody>
          <a:bodyPr/>
          <a:lstStyle/>
          <a:p>
            <a:endParaRPr lang="ru-KZ"/>
          </a:p>
        </p:txBody>
      </p:sp>
      <p:sp>
        <p:nvSpPr>
          <p:cNvPr id="41" name="seq-arrow-top-1">
            <a:extLst>
              <a:ext uri="{FF2B5EF4-FFF2-40B4-BE49-F238E27FC236}">
                <a16:creationId xmlns:a16="http://schemas.microsoft.com/office/drawing/2014/main" id="{16FF36EC-CC6C-4886-8FB3-E52CDCA50F0D}"/>
              </a:ext>
            </a:extLst>
          </p:cNvPr>
          <p:cNvSpPr>
            <a:spLocks noGrp="1"/>
          </p:cNvSpPr>
          <p:nvPr/>
        </p:nvSpPr>
        <p:spPr>
          <a:xfrm>
            <a:off x="5619750" y="2686050"/>
            <a:ext cx="323850" cy="247650"/>
          </a:xfrm>
          <a:prstGeom prst="rightArrow">
            <a:avLst/>
          </a:prstGeom>
          <a:solidFill>
            <a:srgbClr val="EA963A"/>
          </a:solidFill>
          <a:ln w="0">
            <a:solidFill>
              <a:srgbClr val="EA963A"/>
            </a:solidFill>
            <a:prstDash val="solid"/>
          </a:ln>
        </p:spPr>
        <p:txBody>
          <a:bodyPr/>
          <a:lstStyle/>
          <a:p>
            <a:endParaRPr lang="ru-KZ"/>
          </a:p>
        </p:txBody>
      </p:sp>
      <p:sp>
        <p:nvSpPr>
          <p:cNvPr id="42" name="seq-arrow-top-2">
            <a:extLst>
              <a:ext uri="{FF2B5EF4-FFF2-40B4-BE49-F238E27FC236}">
                <a16:creationId xmlns:a16="http://schemas.microsoft.com/office/drawing/2014/main" id="{890D4F6C-04C4-48E9-8EE5-5FFF7D614C81}"/>
              </a:ext>
            </a:extLst>
          </p:cNvPr>
          <p:cNvSpPr>
            <a:spLocks noGrp="1"/>
          </p:cNvSpPr>
          <p:nvPr/>
        </p:nvSpPr>
        <p:spPr>
          <a:xfrm>
            <a:off x="8239125" y="2686050"/>
            <a:ext cx="323850" cy="247650"/>
          </a:xfrm>
          <a:prstGeom prst="rightArrow">
            <a:avLst/>
          </a:prstGeom>
          <a:solidFill>
            <a:srgbClr val="EA963A"/>
          </a:solidFill>
          <a:ln w="0">
            <a:solidFill>
              <a:srgbClr val="EA963A"/>
            </a:solidFill>
            <a:prstDash val="solid"/>
          </a:ln>
        </p:spPr>
        <p:txBody>
          <a:bodyPr/>
          <a:lstStyle/>
          <a:p>
            <a:endParaRPr lang="ru-KZ"/>
          </a:p>
        </p:txBody>
      </p:sp>
      <p:sp>
        <p:nvSpPr>
          <p:cNvPr id="43" name="seq-arrow-bottom-0">
            <a:extLst>
              <a:ext uri="{FF2B5EF4-FFF2-40B4-BE49-F238E27FC236}">
                <a16:creationId xmlns:a16="http://schemas.microsoft.com/office/drawing/2014/main" id="{4D028DE0-5C5D-4048-B258-33AE88473AAF}"/>
              </a:ext>
            </a:extLst>
          </p:cNvPr>
          <p:cNvSpPr>
            <a:spLocks noGrp="1"/>
          </p:cNvSpPr>
          <p:nvPr/>
        </p:nvSpPr>
        <p:spPr>
          <a:xfrm>
            <a:off x="4305300" y="4457700"/>
            <a:ext cx="323850" cy="247650"/>
          </a:xfrm>
          <a:prstGeom prst="rightArrow">
            <a:avLst/>
          </a:prstGeom>
          <a:solidFill>
            <a:srgbClr val="EA963A"/>
          </a:solidFill>
          <a:ln w="0">
            <a:solidFill>
              <a:srgbClr val="EA963A"/>
            </a:solidFill>
            <a:prstDash val="solid"/>
          </a:ln>
        </p:spPr>
        <p:txBody>
          <a:bodyPr/>
          <a:lstStyle/>
          <a:p>
            <a:endParaRPr lang="ru-KZ"/>
          </a:p>
        </p:txBody>
      </p:sp>
      <p:sp>
        <p:nvSpPr>
          <p:cNvPr id="44" name="seq-arrow-bottom-1">
            <a:extLst>
              <a:ext uri="{FF2B5EF4-FFF2-40B4-BE49-F238E27FC236}">
                <a16:creationId xmlns:a16="http://schemas.microsoft.com/office/drawing/2014/main" id="{BC2C21DC-9E5E-4A8E-9E23-8A0772D34E95}"/>
              </a:ext>
            </a:extLst>
          </p:cNvPr>
          <p:cNvSpPr>
            <a:spLocks noGrp="1"/>
          </p:cNvSpPr>
          <p:nvPr/>
        </p:nvSpPr>
        <p:spPr>
          <a:xfrm>
            <a:off x="6924675" y="4457700"/>
            <a:ext cx="323850" cy="247650"/>
          </a:xfrm>
          <a:prstGeom prst="rightArrow">
            <a:avLst/>
          </a:prstGeom>
          <a:solidFill>
            <a:srgbClr val="EA963A"/>
          </a:solidFill>
          <a:ln w="0">
            <a:solidFill>
              <a:srgbClr val="EA963A"/>
            </a:solidFill>
            <a:prstDash val="solid"/>
          </a:ln>
        </p:spPr>
        <p:txBody>
          <a:bodyPr/>
          <a:lstStyle/>
          <a:p>
            <a:endParaRPr lang="ru-KZ"/>
          </a:p>
        </p:txBody>
      </p:sp>
      <p:sp>
        <p:nvSpPr>
          <p:cNvPr id="45" name="seq-down">
            <a:extLst>
              <a:ext uri="{FF2B5EF4-FFF2-40B4-BE49-F238E27FC236}">
                <a16:creationId xmlns:a16="http://schemas.microsoft.com/office/drawing/2014/main" id="{D9FE7141-49D8-4A0B-ACFA-C78E5FE6FA10}"/>
              </a:ext>
            </a:extLst>
          </p:cNvPr>
          <p:cNvSpPr>
            <a:spLocks noGrp="1"/>
          </p:cNvSpPr>
          <p:nvPr/>
        </p:nvSpPr>
        <p:spPr>
          <a:xfrm>
            <a:off x="10382250" y="3238500"/>
            <a:ext cx="457200" cy="666750"/>
          </a:xfrm>
          <a:prstGeom prst="downArrow">
            <a:avLst/>
          </a:prstGeom>
          <a:solidFill>
            <a:srgbClr val="EA963A"/>
          </a:solidFill>
          <a:ln w="0">
            <a:solidFill>
              <a:srgbClr val="EA963A"/>
            </a:solidFill>
            <a:prstDash val="solid"/>
          </a:ln>
        </p:spPr>
        <p:txBody>
          <a:bodyPr/>
          <a:lstStyle/>
          <a:p>
            <a:endParaRPr lang="ru-KZ"/>
          </a:p>
        </p:txBody>
      </p:sp>
      <p:sp>
        <p:nvSpPr>
          <p:cNvPr id="46" name="seq-card-0">
            <a:extLst>
              <a:ext uri="{FF2B5EF4-FFF2-40B4-BE49-F238E27FC236}">
                <a16:creationId xmlns:a16="http://schemas.microsoft.com/office/drawing/2014/main" id="{98CC2C9E-18BE-4E1F-8830-512ED29F066B}"/>
              </a:ext>
            </a:extLst>
          </p:cNvPr>
          <p:cNvSpPr>
            <a:spLocks noGrp="1"/>
          </p:cNvSpPr>
          <p:nvPr/>
        </p:nvSpPr>
        <p:spPr>
          <a:xfrm>
            <a:off x="666750" y="2047875"/>
            <a:ext cx="2333625" cy="1285875"/>
          </a:xfrm>
          <a:prstGeom prst="roundRect">
            <a:avLst>
              <a:gd name="adj" fmla="val 7407"/>
            </a:avLst>
          </a:prstGeom>
          <a:noFill/>
          <a:ln w="19050">
            <a:solidFill>
              <a:srgbClr val="2AB0EF"/>
            </a:solidFill>
            <a:prstDash val="solid"/>
          </a:ln>
        </p:spPr>
        <p:txBody>
          <a:bodyPr/>
          <a:lstStyle/>
          <a:p>
            <a:endParaRPr lang="ru-KZ"/>
          </a:p>
        </p:txBody>
      </p:sp>
      <p:sp>
        <p:nvSpPr>
          <p:cNvPr id="47" name="seq-num-0">
            <a:extLst>
              <a:ext uri="{FF2B5EF4-FFF2-40B4-BE49-F238E27FC236}">
                <a16:creationId xmlns:a16="http://schemas.microsoft.com/office/drawing/2014/main" id="{28C515F8-6931-4FBA-AA94-9CA0823BA590}"/>
              </a:ext>
            </a:extLst>
          </p:cNvPr>
          <p:cNvSpPr>
            <a:spLocks noGrp="1"/>
          </p:cNvSpPr>
          <p:nvPr/>
        </p:nvSpPr>
        <p:spPr>
          <a:xfrm>
            <a:off x="742950" y="2124075"/>
            <a:ext cx="361950" cy="361950"/>
          </a:xfrm>
          <a:prstGeom prst="roundRect">
            <a:avLst>
              <a:gd name="adj" fmla="val 50000"/>
            </a:avLst>
          </a:prstGeom>
          <a:solidFill>
            <a:srgbClr val="003F7E"/>
          </a:solidFill>
          <a:ln w="0">
            <a:noFill/>
            <a:prstDash val="solid"/>
          </a:ln>
        </p:spPr>
        <p:txBody>
          <a:bodyPr wrap="square" lIns="66675" tIns="47625" rIns="66675" bIns="47625" anchor="ctr">
            <a:noAutofit/>
          </a:bodyPr>
          <a:lstStyle/>
          <a:p>
            <a:pPr algn="ctr">
              <a:lnSpc>
                <a:spcPct val="103000"/>
              </a:lnSpc>
              <a:buNone/>
              <a:defRPr sz="1800" b="1" i="0">
                <a:solidFill>
                  <a:srgbClr val="FFFFFF"/>
                </a:solidFill>
                <a:latin typeface="Arial Narrow"/>
                <a:ea typeface="Arial Narrow"/>
                <a:cs typeface="Arial Narrow"/>
              </a:defRPr>
            </a:pPr>
            <a:r>
              <a:rPr sz="1800" b="1" i="0">
                <a:solidFill>
                  <a:srgbClr val="FFFFFF"/>
                </a:solidFill>
                <a:latin typeface="Arial Narrow"/>
                <a:ea typeface="Arial Narrow"/>
                <a:cs typeface="Arial Narrow"/>
              </a:rPr>
              <a:t>1</a:t>
            </a:r>
          </a:p>
        </p:txBody>
      </p:sp>
      <p:sp>
        <p:nvSpPr>
          <p:cNvPr id="48" name="seq-role-0">
            <a:extLst>
              <a:ext uri="{FF2B5EF4-FFF2-40B4-BE49-F238E27FC236}">
                <a16:creationId xmlns:a16="http://schemas.microsoft.com/office/drawing/2014/main" id="{CD0D77DE-999F-4B90-9436-10D5931B7A0C}"/>
              </a:ext>
            </a:extLst>
          </p:cNvPr>
          <p:cNvSpPr>
            <a:spLocks noGrp="1"/>
          </p:cNvSpPr>
          <p:nvPr/>
        </p:nvSpPr>
        <p:spPr>
          <a:xfrm>
            <a:off x="1143000" y="2124075"/>
            <a:ext cx="1752600" cy="323850"/>
          </a:xfrm>
          <a:prstGeom prst="rect">
            <a:avLst/>
          </a:prstGeom>
          <a:noFill/>
          <a:ln w="0">
            <a:noFill/>
            <a:prstDash val="solid"/>
          </a:ln>
        </p:spPr>
        <p:txBody>
          <a:bodyPr wrap="square" lIns="66675" tIns="47625" rIns="66675" bIns="47625" anchor="ctr">
            <a:noAutofit/>
          </a:bodyPr>
          <a:lstStyle/>
          <a:p>
            <a:pPr algn="l">
              <a:lnSpc>
                <a:spcPct val="103000"/>
              </a:lnSpc>
              <a:buNone/>
              <a:defRPr sz="1575" b="1" i="0">
                <a:solidFill>
                  <a:srgbClr val="003F7E"/>
                </a:solidFill>
                <a:latin typeface="Arial Narrow"/>
                <a:ea typeface="Arial Narrow"/>
                <a:cs typeface="Arial Narrow"/>
              </a:defRPr>
            </a:pPr>
            <a:r>
              <a:rPr lang="kk-KZ" sz="1575" b="1" i="0">
                <a:solidFill>
                  <a:srgbClr val="003F7E"/>
                </a:solidFill>
                <a:latin typeface="Arial Narrow"/>
                <a:ea typeface="Arial Narrow"/>
                <a:cs typeface="Arial Narrow"/>
              </a:rPr>
              <a:t>Наряд беруші</a:t>
            </a:r>
          </a:p>
        </p:txBody>
      </p:sp>
      <p:sp>
        <p:nvSpPr>
          <p:cNvPr id="49" name="seq-copy-0">
            <a:extLst>
              <a:ext uri="{FF2B5EF4-FFF2-40B4-BE49-F238E27FC236}">
                <a16:creationId xmlns:a16="http://schemas.microsoft.com/office/drawing/2014/main" id="{E4B025CF-B3F4-4743-AACC-A7FEA43405D9}"/>
              </a:ext>
            </a:extLst>
          </p:cNvPr>
          <p:cNvSpPr>
            <a:spLocks noGrp="1"/>
          </p:cNvSpPr>
          <p:nvPr/>
        </p:nvSpPr>
        <p:spPr>
          <a:xfrm>
            <a:off x="781050" y="2505075"/>
            <a:ext cx="2105025" cy="723900"/>
          </a:xfrm>
          <a:prstGeom prst="rect">
            <a:avLst/>
          </a:prstGeom>
          <a:noFill/>
          <a:ln w="0">
            <a:noFill/>
            <a:prstDash val="solid"/>
          </a:ln>
        </p:spPr>
        <p:txBody>
          <a:bodyPr wrap="square" lIns="66675" tIns="47625" rIns="66675" bIns="47625" anchor="ctr">
            <a:noAutofit/>
          </a:bodyPr>
          <a:lstStyle/>
          <a:p>
            <a:pPr algn="ctr">
              <a:lnSpc>
                <a:spcPct val="96000"/>
              </a:lnSpc>
              <a:buNone/>
              <a:defRPr sz="1425" b="0" i="0">
                <a:solidFill>
                  <a:srgbClr val="17324D"/>
                </a:solidFill>
                <a:latin typeface="Arial Narrow"/>
                <a:ea typeface="Arial Narrow"/>
                <a:cs typeface="Arial Narrow"/>
              </a:defRPr>
            </a:pPr>
            <a:r>
              <a:rPr lang="kk-KZ" sz="1425" b="0" i="0">
                <a:solidFill>
                  <a:srgbClr val="17324D"/>
                </a:solidFill>
                <a:latin typeface="Arial Narrow"/>
                <a:ea typeface="Arial Narrow"/>
                <a:cs typeface="Arial Narrow"/>
              </a:rPr>
              <a:t>жұмысты, шараларды, рөлдерді белгілейді; 2 дананы ресімдейді</a:t>
            </a:r>
          </a:p>
        </p:txBody>
      </p:sp>
      <p:sp>
        <p:nvSpPr>
          <p:cNvPr id="50" name="seq-card-1">
            <a:extLst>
              <a:ext uri="{FF2B5EF4-FFF2-40B4-BE49-F238E27FC236}">
                <a16:creationId xmlns:a16="http://schemas.microsoft.com/office/drawing/2014/main" id="{E3F267B9-24B4-46DB-A339-23D0B3926061}"/>
              </a:ext>
            </a:extLst>
          </p:cNvPr>
          <p:cNvSpPr>
            <a:spLocks noGrp="1"/>
          </p:cNvSpPr>
          <p:nvPr/>
        </p:nvSpPr>
        <p:spPr>
          <a:xfrm>
            <a:off x="3286125" y="2047875"/>
            <a:ext cx="2333625" cy="1285875"/>
          </a:xfrm>
          <a:prstGeom prst="roundRect">
            <a:avLst>
              <a:gd name="adj" fmla="val 7407"/>
            </a:avLst>
          </a:prstGeom>
          <a:noFill/>
          <a:ln w="19050">
            <a:solidFill>
              <a:srgbClr val="2AB0EF"/>
            </a:solidFill>
            <a:prstDash val="solid"/>
          </a:ln>
        </p:spPr>
        <p:txBody>
          <a:bodyPr/>
          <a:lstStyle/>
          <a:p>
            <a:endParaRPr lang="ru-KZ"/>
          </a:p>
        </p:txBody>
      </p:sp>
      <p:sp>
        <p:nvSpPr>
          <p:cNvPr id="51" name="seq-num-1">
            <a:extLst>
              <a:ext uri="{FF2B5EF4-FFF2-40B4-BE49-F238E27FC236}">
                <a16:creationId xmlns:a16="http://schemas.microsoft.com/office/drawing/2014/main" id="{2A084447-D2E8-4211-9328-607F49C27A72}"/>
              </a:ext>
            </a:extLst>
          </p:cNvPr>
          <p:cNvSpPr>
            <a:spLocks noGrp="1"/>
          </p:cNvSpPr>
          <p:nvPr/>
        </p:nvSpPr>
        <p:spPr>
          <a:xfrm>
            <a:off x="3362325" y="2124075"/>
            <a:ext cx="361950" cy="361950"/>
          </a:xfrm>
          <a:prstGeom prst="roundRect">
            <a:avLst>
              <a:gd name="adj" fmla="val 50000"/>
            </a:avLst>
          </a:prstGeom>
          <a:solidFill>
            <a:srgbClr val="003F7E"/>
          </a:solidFill>
          <a:ln w="0">
            <a:noFill/>
            <a:prstDash val="solid"/>
          </a:ln>
        </p:spPr>
        <p:txBody>
          <a:bodyPr wrap="square" lIns="66675" tIns="47625" rIns="66675" bIns="47625" anchor="ctr">
            <a:noAutofit/>
          </a:bodyPr>
          <a:lstStyle/>
          <a:p>
            <a:pPr algn="ctr">
              <a:lnSpc>
                <a:spcPct val="103000"/>
              </a:lnSpc>
              <a:buNone/>
              <a:defRPr sz="1800" b="1" i="0">
                <a:solidFill>
                  <a:srgbClr val="FFFFFF"/>
                </a:solidFill>
                <a:latin typeface="Arial Narrow"/>
                <a:ea typeface="Arial Narrow"/>
                <a:cs typeface="Arial Narrow"/>
              </a:defRPr>
            </a:pPr>
            <a:r>
              <a:rPr sz="1800" b="1" i="0">
                <a:solidFill>
                  <a:srgbClr val="FFFFFF"/>
                </a:solidFill>
                <a:latin typeface="Arial Narrow"/>
                <a:ea typeface="Arial Narrow"/>
                <a:cs typeface="Arial Narrow"/>
              </a:rPr>
              <a:t>2</a:t>
            </a:r>
          </a:p>
        </p:txBody>
      </p:sp>
      <p:sp>
        <p:nvSpPr>
          <p:cNvPr id="52" name="seq-role-1">
            <a:extLst>
              <a:ext uri="{FF2B5EF4-FFF2-40B4-BE49-F238E27FC236}">
                <a16:creationId xmlns:a16="http://schemas.microsoft.com/office/drawing/2014/main" id="{D6D7F7A9-CC0B-4F03-A05E-8F20725D5723}"/>
              </a:ext>
            </a:extLst>
          </p:cNvPr>
          <p:cNvSpPr>
            <a:spLocks noGrp="1"/>
          </p:cNvSpPr>
          <p:nvPr/>
        </p:nvSpPr>
        <p:spPr>
          <a:xfrm>
            <a:off x="3762375" y="2124075"/>
            <a:ext cx="1752600" cy="323850"/>
          </a:xfrm>
          <a:prstGeom prst="rect">
            <a:avLst/>
          </a:prstGeom>
          <a:noFill/>
          <a:ln w="0">
            <a:noFill/>
            <a:prstDash val="solid"/>
          </a:ln>
        </p:spPr>
        <p:txBody>
          <a:bodyPr wrap="square" lIns="66675" tIns="47625" rIns="66675" bIns="47625" anchor="ctr">
            <a:noAutofit/>
          </a:bodyPr>
          <a:lstStyle/>
          <a:p>
            <a:pPr algn="l">
              <a:lnSpc>
                <a:spcPct val="103000"/>
              </a:lnSpc>
              <a:buNone/>
              <a:defRPr sz="1575" b="1" i="0">
                <a:solidFill>
                  <a:srgbClr val="003F7E"/>
                </a:solidFill>
                <a:latin typeface="Arial Narrow"/>
                <a:ea typeface="Arial Narrow"/>
                <a:cs typeface="Arial Narrow"/>
              </a:defRPr>
            </a:pPr>
            <a:r>
              <a:rPr lang="kk-KZ" sz="1575" b="1" i="0" dirty="0">
                <a:solidFill>
                  <a:srgbClr val="003F7E"/>
                </a:solidFill>
                <a:latin typeface="Arial Narrow"/>
                <a:ea typeface="Arial Narrow"/>
                <a:cs typeface="Arial Narrow"/>
              </a:rPr>
              <a:t>Рұқсат беруші</a:t>
            </a:r>
          </a:p>
        </p:txBody>
      </p:sp>
      <p:sp>
        <p:nvSpPr>
          <p:cNvPr id="53" name="seq-copy-1">
            <a:extLst>
              <a:ext uri="{FF2B5EF4-FFF2-40B4-BE49-F238E27FC236}">
                <a16:creationId xmlns:a16="http://schemas.microsoft.com/office/drawing/2014/main" id="{BF593628-E1E1-4177-9F73-8484700EC38B}"/>
              </a:ext>
            </a:extLst>
          </p:cNvPr>
          <p:cNvSpPr>
            <a:spLocks noGrp="1"/>
          </p:cNvSpPr>
          <p:nvPr/>
        </p:nvSpPr>
        <p:spPr>
          <a:xfrm>
            <a:off x="3400425" y="2505075"/>
            <a:ext cx="2105025" cy="723900"/>
          </a:xfrm>
          <a:prstGeom prst="rect">
            <a:avLst/>
          </a:prstGeom>
          <a:noFill/>
          <a:ln w="0">
            <a:noFill/>
            <a:prstDash val="solid"/>
          </a:ln>
        </p:spPr>
        <p:txBody>
          <a:bodyPr wrap="square" lIns="66675" tIns="47625" rIns="66675" bIns="47625" anchor="ctr">
            <a:noAutofit/>
          </a:bodyPr>
          <a:lstStyle/>
          <a:p>
            <a:pPr algn="ctr">
              <a:lnSpc>
                <a:spcPct val="96000"/>
              </a:lnSpc>
              <a:buNone/>
              <a:defRPr sz="1425" b="0" i="0">
                <a:solidFill>
                  <a:srgbClr val="17324D"/>
                </a:solidFill>
                <a:latin typeface="Arial Narrow"/>
                <a:ea typeface="Arial Narrow"/>
                <a:cs typeface="Arial Narrow"/>
              </a:defRPr>
            </a:pPr>
            <a:r>
              <a:rPr lang="kk-KZ" sz="1425" b="0" i="0">
                <a:solidFill>
                  <a:srgbClr val="17324D"/>
                </a:solidFill>
                <a:latin typeface="Arial Narrow"/>
                <a:ea typeface="Arial Narrow"/>
                <a:cs typeface="Arial Narrow"/>
              </a:rPr>
              <a:t>дайындықты орындайды және 7-жолаққа қол қояды</a:t>
            </a:r>
          </a:p>
        </p:txBody>
      </p:sp>
      <p:sp>
        <p:nvSpPr>
          <p:cNvPr id="54" name="seq-card-2">
            <a:extLst>
              <a:ext uri="{FF2B5EF4-FFF2-40B4-BE49-F238E27FC236}">
                <a16:creationId xmlns:a16="http://schemas.microsoft.com/office/drawing/2014/main" id="{5DFB3F67-1587-43BB-A0BD-E6DC4E349531}"/>
              </a:ext>
            </a:extLst>
          </p:cNvPr>
          <p:cNvSpPr>
            <a:spLocks noGrp="1"/>
          </p:cNvSpPr>
          <p:nvPr/>
        </p:nvSpPr>
        <p:spPr>
          <a:xfrm>
            <a:off x="5905500" y="2047875"/>
            <a:ext cx="2333625" cy="1285875"/>
          </a:xfrm>
          <a:prstGeom prst="roundRect">
            <a:avLst>
              <a:gd name="adj" fmla="val 7407"/>
            </a:avLst>
          </a:prstGeom>
          <a:noFill/>
          <a:ln w="19050">
            <a:solidFill>
              <a:srgbClr val="2AB0EF"/>
            </a:solidFill>
            <a:prstDash val="solid"/>
          </a:ln>
        </p:spPr>
        <p:txBody>
          <a:bodyPr/>
          <a:lstStyle/>
          <a:p>
            <a:endParaRPr lang="ru-KZ"/>
          </a:p>
        </p:txBody>
      </p:sp>
      <p:sp>
        <p:nvSpPr>
          <p:cNvPr id="55" name="seq-num-2">
            <a:extLst>
              <a:ext uri="{FF2B5EF4-FFF2-40B4-BE49-F238E27FC236}">
                <a16:creationId xmlns:a16="http://schemas.microsoft.com/office/drawing/2014/main" id="{E423EE7C-5426-4AC1-98B2-49D060C2B55B}"/>
              </a:ext>
            </a:extLst>
          </p:cNvPr>
          <p:cNvSpPr>
            <a:spLocks noGrp="1"/>
          </p:cNvSpPr>
          <p:nvPr/>
        </p:nvSpPr>
        <p:spPr>
          <a:xfrm>
            <a:off x="5981700" y="2124075"/>
            <a:ext cx="361950" cy="361950"/>
          </a:xfrm>
          <a:prstGeom prst="roundRect">
            <a:avLst>
              <a:gd name="adj" fmla="val 50000"/>
            </a:avLst>
          </a:prstGeom>
          <a:solidFill>
            <a:srgbClr val="003F7E"/>
          </a:solidFill>
          <a:ln w="0">
            <a:noFill/>
            <a:prstDash val="solid"/>
          </a:ln>
        </p:spPr>
        <p:txBody>
          <a:bodyPr wrap="square" lIns="66675" tIns="47625" rIns="66675" bIns="47625" anchor="ctr">
            <a:noAutofit/>
          </a:bodyPr>
          <a:lstStyle/>
          <a:p>
            <a:pPr algn="ctr">
              <a:lnSpc>
                <a:spcPct val="103000"/>
              </a:lnSpc>
              <a:buNone/>
              <a:defRPr sz="1800" b="1" i="0">
                <a:solidFill>
                  <a:srgbClr val="FFFFFF"/>
                </a:solidFill>
                <a:latin typeface="Arial Narrow"/>
                <a:ea typeface="Arial Narrow"/>
                <a:cs typeface="Arial Narrow"/>
              </a:defRPr>
            </a:pPr>
            <a:r>
              <a:rPr sz="1800" b="1" i="0">
                <a:solidFill>
                  <a:srgbClr val="FFFFFF"/>
                </a:solidFill>
                <a:latin typeface="Arial Narrow"/>
                <a:ea typeface="Arial Narrow"/>
                <a:cs typeface="Arial Narrow"/>
              </a:rPr>
              <a:t>3</a:t>
            </a:r>
          </a:p>
        </p:txBody>
      </p:sp>
      <p:sp>
        <p:nvSpPr>
          <p:cNvPr id="56" name="seq-role-2">
            <a:extLst>
              <a:ext uri="{FF2B5EF4-FFF2-40B4-BE49-F238E27FC236}">
                <a16:creationId xmlns:a16="http://schemas.microsoft.com/office/drawing/2014/main" id="{1C1B928F-5D6E-40C5-A7EC-829DFF8B339D}"/>
              </a:ext>
            </a:extLst>
          </p:cNvPr>
          <p:cNvSpPr>
            <a:spLocks noGrp="1"/>
          </p:cNvSpPr>
          <p:nvPr/>
        </p:nvSpPr>
        <p:spPr>
          <a:xfrm>
            <a:off x="6381750" y="2124075"/>
            <a:ext cx="1752600" cy="323850"/>
          </a:xfrm>
          <a:prstGeom prst="rect">
            <a:avLst/>
          </a:prstGeom>
          <a:noFill/>
          <a:ln w="0">
            <a:noFill/>
            <a:prstDash val="solid"/>
          </a:ln>
        </p:spPr>
        <p:txBody>
          <a:bodyPr wrap="square" lIns="66675" tIns="47625" rIns="66675" bIns="47625" anchor="ctr">
            <a:noAutofit/>
          </a:bodyPr>
          <a:lstStyle/>
          <a:p>
            <a:pPr algn="l">
              <a:lnSpc>
                <a:spcPct val="103000"/>
              </a:lnSpc>
              <a:buNone/>
              <a:defRPr sz="1575" b="1" i="0">
                <a:solidFill>
                  <a:srgbClr val="003F7E"/>
                </a:solidFill>
                <a:latin typeface="Arial Narrow"/>
                <a:ea typeface="Arial Narrow"/>
                <a:cs typeface="Arial Narrow"/>
              </a:defRPr>
            </a:pPr>
            <a:r>
              <a:rPr lang="kk-KZ" sz="1575" b="1" i="0">
                <a:solidFill>
                  <a:srgbClr val="003F7E"/>
                </a:solidFill>
                <a:latin typeface="Arial Narrow"/>
                <a:ea typeface="Arial Narrow"/>
                <a:cs typeface="Arial Narrow"/>
              </a:rPr>
              <a:t>Келісушілер</a:t>
            </a:r>
          </a:p>
        </p:txBody>
      </p:sp>
      <p:sp>
        <p:nvSpPr>
          <p:cNvPr id="57" name="seq-copy-2">
            <a:extLst>
              <a:ext uri="{FF2B5EF4-FFF2-40B4-BE49-F238E27FC236}">
                <a16:creationId xmlns:a16="http://schemas.microsoft.com/office/drawing/2014/main" id="{2ED45381-CB12-4EC3-9C09-2D91D5E46F74}"/>
              </a:ext>
            </a:extLst>
          </p:cNvPr>
          <p:cNvSpPr>
            <a:spLocks noGrp="1"/>
          </p:cNvSpPr>
          <p:nvPr/>
        </p:nvSpPr>
        <p:spPr>
          <a:xfrm>
            <a:off x="6019800" y="2505075"/>
            <a:ext cx="2105025" cy="723900"/>
          </a:xfrm>
          <a:prstGeom prst="rect">
            <a:avLst/>
          </a:prstGeom>
          <a:noFill/>
          <a:ln w="0">
            <a:noFill/>
            <a:prstDash val="solid"/>
          </a:ln>
        </p:spPr>
        <p:txBody>
          <a:bodyPr wrap="square" lIns="66675" tIns="47625" rIns="66675" bIns="47625" anchor="ctr">
            <a:noAutofit/>
          </a:bodyPr>
          <a:lstStyle/>
          <a:p>
            <a:pPr algn="ctr">
              <a:lnSpc>
                <a:spcPct val="96000"/>
              </a:lnSpc>
              <a:buNone/>
              <a:defRPr sz="1425" b="0" i="0">
                <a:solidFill>
                  <a:srgbClr val="17324D"/>
                </a:solidFill>
                <a:latin typeface="Arial Narrow"/>
                <a:ea typeface="Arial Narrow"/>
                <a:cs typeface="Arial Narrow"/>
              </a:defRPr>
            </a:pPr>
            <a:r>
              <a:rPr lang="kk-KZ" sz="1425" b="0" i="0">
                <a:solidFill>
                  <a:srgbClr val="17324D"/>
                </a:solidFill>
                <a:latin typeface="Arial Narrow"/>
                <a:ea typeface="Arial Narrow"/>
                <a:cs typeface="Arial Narrow"/>
              </a:rPr>
              <a:t>келісу қажет болғанда 8-жолаққа қол қояды</a:t>
            </a:r>
          </a:p>
        </p:txBody>
      </p:sp>
      <p:sp>
        <p:nvSpPr>
          <p:cNvPr id="58" name="seq-card-3">
            <a:extLst>
              <a:ext uri="{FF2B5EF4-FFF2-40B4-BE49-F238E27FC236}">
                <a16:creationId xmlns:a16="http://schemas.microsoft.com/office/drawing/2014/main" id="{2F5F4065-DFB2-4250-8D05-95B6BC1D2232}"/>
              </a:ext>
            </a:extLst>
          </p:cNvPr>
          <p:cNvSpPr>
            <a:spLocks noGrp="1"/>
          </p:cNvSpPr>
          <p:nvPr/>
        </p:nvSpPr>
        <p:spPr>
          <a:xfrm>
            <a:off x="8524875" y="2047875"/>
            <a:ext cx="2333625" cy="1285875"/>
          </a:xfrm>
          <a:prstGeom prst="roundRect">
            <a:avLst>
              <a:gd name="adj" fmla="val 7407"/>
            </a:avLst>
          </a:prstGeom>
          <a:noFill/>
          <a:ln w="19050">
            <a:solidFill>
              <a:srgbClr val="2AB0EF"/>
            </a:solidFill>
            <a:prstDash val="solid"/>
          </a:ln>
        </p:spPr>
        <p:txBody>
          <a:bodyPr/>
          <a:lstStyle/>
          <a:p>
            <a:endParaRPr lang="ru-KZ"/>
          </a:p>
        </p:txBody>
      </p:sp>
      <p:sp>
        <p:nvSpPr>
          <p:cNvPr id="59" name="seq-num-3">
            <a:extLst>
              <a:ext uri="{FF2B5EF4-FFF2-40B4-BE49-F238E27FC236}">
                <a16:creationId xmlns:a16="http://schemas.microsoft.com/office/drawing/2014/main" id="{0EF6EC18-0314-471D-B3E2-BE03A4F66FF0}"/>
              </a:ext>
            </a:extLst>
          </p:cNvPr>
          <p:cNvSpPr>
            <a:spLocks noGrp="1"/>
          </p:cNvSpPr>
          <p:nvPr/>
        </p:nvSpPr>
        <p:spPr>
          <a:xfrm>
            <a:off x="8601075" y="2124075"/>
            <a:ext cx="361950" cy="361950"/>
          </a:xfrm>
          <a:prstGeom prst="roundRect">
            <a:avLst>
              <a:gd name="adj" fmla="val 50000"/>
            </a:avLst>
          </a:prstGeom>
          <a:solidFill>
            <a:srgbClr val="003F7E"/>
          </a:solidFill>
          <a:ln w="0">
            <a:noFill/>
            <a:prstDash val="solid"/>
          </a:ln>
        </p:spPr>
        <p:txBody>
          <a:bodyPr wrap="square" lIns="66675" tIns="47625" rIns="66675" bIns="47625" anchor="ctr">
            <a:noAutofit/>
          </a:bodyPr>
          <a:lstStyle/>
          <a:p>
            <a:pPr algn="ctr">
              <a:lnSpc>
                <a:spcPct val="103000"/>
              </a:lnSpc>
              <a:buNone/>
              <a:defRPr sz="1800" b="1" i="0">
                <a:solidFill>
                  <a:srgbClr val="FFFFFF"/>
                </a:solidFill>
                <a:latin typeface="Arial Narrow"/>
                <a:ea typeface="Arial Narrow"/>
                <a:cs typeface="Arial Narrow"/>
              </a:defRPr>
            </a:pPr>
            <a:r>
              <a:rPr sz="1800" b="1" i="0">
                <a:solidFill>
                  <a:srgbClr val="FFFFFF"/>
                </a:solidFill>
                <a:latin typeface="Arial Narrow"/>
                <a:ea typeface="Arial Narrow"/>
                <a:cs typeface="Arial Narrow"/>
              </a:rPr>
              <a:t>4</a:t>
            </a:r>
          </a:p>
        </p:txBody>
      </p:sp>
      <p:sp>
        <p:nvSpPr>
          <p:cNvPr id="60" name="seq-role-3">
            <a:extLst>
              <a:ext uri="{FF2B5EF4-FFF2-40B4-BE49-F238E27FC236}">
                <a16:creationId xmlns:a16="http://schemas.microsoft.com/office/drawing/2014/main" id="{4251B562-5CEB-4FE3-95B3-C2CDA02AC576}"/>
              </a:ext>
            </a:extLst>
          </p:cNvPr>
          <p:cNvSpPr>
            <a:spLocks noGrp="1"/>
          </p:cNvSpPr>
          <p:nvPr/>
        </p:nvSpPr>
        <p:spPr>
          <a:xfrm>
            <a:off x="9001125" y="2124075"/>
            <a:ext cx="1752600" cy="323850"/>
          </a:xfrm>
          <a:prstGeom prst="rect">
            <a:avLst/>
          </a:prstGeom>
          <a:noFill/>
          <a:ln w="0">
            <a:noFill/>
            <a:prstDash val="solid"/>
          </a:ln>
        </p:spPr>
        <p:txBody>
          <a:bodyPr wrap="square" lIns="66675" tIns="47625" rIns="66675" bIns="47625" anchor="ctr">
            <a:noAutofit/>
          </a:bodyPr>
          <a:lstStyle/>
          <a:p>
            <a:pPr algn="l">
              <a:lnSpc>
                <a:spcPct val="103000"/>
              </a:lnSpc>
              <a:buNone/>
              <a:defRPr sz="1575" b="1" i="0">
                <a:solidFill>
                  <a:srgbClr val="003F7E"/>
                </a:solidFill>
                <a:latin typeface="Arial Narrow"/>
                <a:ea typeface="Arial Narrow"/>
                <a:cs typeface="Arial Narrow"/>
              </a:defRPr>
            </a:pPr>
            <a:r>
              <a:rPr lang="kk-KZ" sz="1575" b="1" i="0">
                <a:solidFill>
                  <a:srgbClr val="003F7E"/>
                </a:solidFill>
                <a:latin typeface="Arial Narrow"/>
                <a:ea typeface="Arial Narrow"/>
                <a:cs typeface="Arial Narrow"/>
              </a:rPr>
              <a:t>Наряд беруші</a:t>
            </a:r>
          </a:p>
        </p:txBody>
      </p:sp>
      <p:sp>
        <p:nvSpPr>
          <p:cNvPr id="61" name="seq-copy-3">
            <a:extLst>
              <a:ext uri="{FF2B5EF4-FFF2-40B4-BE49-F238E27FC236}">
                <a16:creationId xmlns:a16="http://schemas.microsoft.com/office/drawing/2014/main" id="{1D482505-C9A2-4DAC-A369-40C91E0DE158}"/>
              </a:ext>
            </a:extLst>
          </p:cNvPr>
          <p:cNvSpPr>
            <a:spLocks noGrp="1"/>
          </p:cNvSpPr>
          <p:nvPr/>
        </p:nvSpPr>
        <p:spPr>
          <a:xfrm>
            <a:off x="8639175" y="2505075"/>
            <a:ext cx="2105025" cy="723900"/>
          </a:xfrm>
          <a:prstGeom prst="rect">
            <a:avLst/>
          </a:prstGeom>
          <a:noFill/>
          <a:ln w="0">
            <a:noFill/>
            <a:prstDash val="solid"/>
          </a:ln>
        </p:spPr>
        <p:txBody>
          <a:bodyPr wrap="square" lIns="66675" tIns="47625" rIns="66675" bIns="47625" anchor="ctr">
            <a:noAutofit/>
          </a:bodyPr>
          <a:lstStyle/>
          <a:p>
            <a:pPr algn="ctr">
              <a:lnSpc>
                <a:spcPct val="96000"/>
              </a:lnSpc>
              <a:buNone/>
              <a:defRPr sz="1425" b="0" i="0">
                <a:solidFill>
                  <a:srgbClr val="17324D"/>
                </a:solidFill>
                <a:latin typeface="Arial Narrow"/>
                <a:ea typeface="Arial Narrow"/>
                <a:cs typeface="Arial Narrow"/>
              </a:defRPr>
            </a:pPr>
            <a:r>
              <a:rPr lang="kk-KZ" sz="1425" b="0" i="0">
                <a:solidFill>
                  <a:srgbClr val="17324D"/>
                </a:solidFill>
                <a:latin typeface="Arial Narrow"/>
                <a:ea typeface="Arial Narrow"/>
                <a:cs typeface="Arial Narrow"/>
              </a:rPr>
              <a:t>6-жолаққа қол қояды; наряд журналда тіркеледі</a:t>
            </a:r>
          </a:p>
        </p:txBody>
      </p:sp>
      <p:sp>
        <p:nvSpPr>
          <p:cNvPr id="62" name="seq-card-4">
            <a:extLst>
              <a:ext uri="{FF2B5EF4-FFF2-40B4-BE49-F238E27FC236}">
                <a16:creationId xmlns:a16="http://schemas.microsoft.com/office/drawing/2014/main" id="{F509F733-AB48-4094-8EEA-27737C02EDDD}"/>
              </a:ext>
            </a:extLst>
          </p:cNvPr>
          <p:cNvSpPr>
            <a:spLocks noGrp="1"/>
          </p:cNvSpPr>
          <p:nvPr/>
        </p:nvSpPr>
        <p:spPr>
          <a:xfrm>
            <a:off x="1971675" y="3810000"/>
            <a:ext cx="2333625" cy="1285875"/>
          </a:xfrm>
          <a:prstGeom prst="roundRect">
            <a:avLst>
              <a:gd name="adj" fmla="val 7407"/>
            </a:avLst>
          </a:prstGeom>
          <a:noFill/>
          <a:ln w="19050">
            <a:solidFill>
              <a:srgbClr val="00B050"/>
            </a:solidFill>
            <a:prstDash val="solid"/>
          </a:ln>
        </p:spPr>
        <p:txBody>
          <a:bodyPr/>
          <a:lstStyle/>
          <a:p>
            <a:endParaRPr lang="ru-KZ"/>
          </a:p>
        </p:txBody>
      </p:sp>
      <p:sp>
        <p:nvSpPr>
          <p:cNvPr id="63" name="seq-num-4">
            <a:extLst>
              <a:ext uri="{FF2B5EF4-FFF2-40B4-BE49-F238E27FC236}">
                <a16:creationId xmlns:a16="http://schemas.microsoft.com/office/drawing/2014/main" id="{5C6148C7-66D5-493E-B151-CDE6A5651E2E}"/>
              </a:ext>
            </a:extLst>
          </p:cNvPr>
          <p:cNvSpPr>
            <a:spLocks noGrp="1"/>
          </p:cNvSpPr>
          <p:nvPr/>
        </p:nvSpPr>
        <p:spPr>
          <a:xfrm>
            <a:off x="2047875" y="3886200"/>
            <a:ext cx="361950" cy="361950"/>
          </a:xfrm>
          <a:prstGeom prst="roundRect">
            <a:avLst>
              <a:gd name="adj" fmla="val 50000"/>
            </a:avLst>
          </a:prstGeom>
          <a:solidFill>
            <a:srgbClr val="00B050"/>
          </a:solidFill>
          <a:ln w="0">
            <a:noFill/>
            <a:prstDash val="solid"/>
          </a:ln>
        </p:spPr>
        <p:txBody>
          <a:bodyPr wrap="square" lIns="66675" tIns="47625" rIns="66675" bIns="47625" anchor="ctr">
            <a:noAutofit/>
          </a:bodyPr>
          <a:lstStyle/>
          <a:p>
            <a:pPr algn="ctr">
              <a:lnSpc>
                <a:spcPct val="103000"/>
              </a:lnSpc>
              <a:buNone/>
              <a:defRPr sz="1800" b="1" i="0">
                <a:solidFill>
                  <a:srgbClr val="FFFFFF"/>
                </a:solidFill>
                <a:latin typeface="Arial Narrow"/>
                <a:ea typeface="Arial Narrow"/>
                <a:cs typeface="Arial Narrow"/>
              </a:defRPr>
            </a:pPr>
            <a:r>
              <a:rPr sz="1800" b="1" i="0">
                <a:solidFill>
                  <a:srgbClr val="FFFFFF"/>
                </a:solidFill>
                <a:latin typeface="Arial Narrow"/>
                <a:ea typeface="Arial Narrow"/>
                <a:cs typeface="Arial Narrow"/>
              </a:rPr>
              <a:t>5</a:t>
            </a:r>
          </a:p>
        </p:txBody>
      </p:sp>
      <p:sp>
        <p:nvSpPr>
          <p:cNvPr id="64" name="seq-role-4">
            <a:extLst>
              <a:ext uri="{FF2B5EF4-FFF2-40B4-BE49-F238E27FC236}">
                <a16:creationId xmlns:a16="http://schemas.microsoft.com/office/drawing/2014/main" id="{E9F04569-7632-48B0-B591-684B89289AFF}"/>
              </a:ext>
            </a:extLst>
          </p:cNvPr>
          <p:cNvSpPr>
            <a:spLocks noGrp="1"/>
          </p:cNvSpPr>
          <p:nvPr/>
        </p:nvSpPr>
        <p:spPr>
          <a:xfrm>
            <a:off x="2447925" y="3886200"/>
            <a:ext cx="1752600" cy="323850"/>
          </a:xfrm>
          <a:prstGeom prst="rect">
            <a:avLst/>
          </a:prstGeom>
          <a:noFill/>
          <a:ln w="0">
            <a:noFill/>
            <a:prstDash val="solid"/>
          </a:ln>
        </p:spPr>
        <p:txBody>
          <a:bodyPr wrap="square" lIns="66675" tIns="47625" rIns="66675" bIns="47625" anchor="ctr">
            <a:noAutofit/>
          </a:bodyPr>
          <a:lstStyle/>
          <a:p>
            <a:pPr algn="l">
              <a:lnSpc>
                <a:spcPct val="103000"/>
              </a:lnSpc>
              <a:buNone/>
              <a:defRPr sz="1575" b="1" i="0">
                <a:solidFill>
                  <a:srgbClr val="003F7E"/>
                </a:solidFill>
                <a:latin typeface="Arial Narrow"/>
                <a:ea typeface="Arial Narrow"/>
                <a:cs typeface="Arial Narrow"/>
              </a:defRPr>
            </a:pPr>
            <a:r>
              <a:rPr lang="kk-KZ" sz="1575" b="1" i="0" dirty="0">
                <a:solidFill>
                  <a:srgbClr val="003F7E"/>
                </a:solidFill>
                <a:latin typeface="Arial Narrow"/>
                <a:ea typeface="Arial Narrow"/>
                <a:cs typeface="Arial Narrow"/>
              </a:rPr>
              <a:t>Рұқсат беруші</a:t>
            </a:r>
          </a:p>
        </p:txBody>
      </p:sp>
      <p:sp>
        <p:nvSpPr>
          <p:cNvPr id="65" name="seq-copy-4">
            <a:extLst>
              <a:ext uri="{FF2B5EF4-FFF2-40B4-BE49-F238E27FC236}">
                <a16:creationId xmlns:a16="http://schemas.microsoft.com/office/drawing/2014/main" id="{5637A016-58DF-4ACC-BDCA-56DD3C3237D0}"/>
              </a:ext>
            </a:extLst>
          </p:cNvPr>
          <p:cNvSpPr>
            <a:spLocks noGrp="1"/>
          </p:cNvSpPr>
          <p:nvPr/>
        </p:nvSpPr>
        <p:spPr>
          <a:xfrm>
            <a:off x="2085975" y="4267200"/>
            <a:ext cx="2105025" cy="723900"/>
          </a:xfrm>
          <a:prstGeom prst="rect">
            <a:avLst/>
          </a:prstGeom>
          <a:noFill/>
          <a:ln w="0">
            <a:noFill/>
            <a:prstDash val="solid"/>
          </a:ln>
        </p:spPr>
        <p:txBody>
          <a:bodyPr wrap="square" lIns="66675" tIns="47625" rIns="66675" bIns="47625" anchor="ctr">
            <a:noAutofit/>
          </a:bodyPr>
          <a:lstStyle/>
          <a:p>
            <a:pPr algn="ctr">
              <a:lnSpc>
                <a:spcPct val="96000"/>
              </a:lnSpc>
              <a:buNone/>
              <a:defRPr sz="1425" b="0" i="0">
                <a:solidFill>
                  <a:srgbClr val="17324D"/>
                </a:solidFill>
                <a:latin typeface="Arial Narrow"/>
                <a:ea typeface="Arial Narrow"/>
                <a:cs typeface="Arial Narrow"/>
              </a:defRPr>
            </a:pPr>
            <a:r>
              <a:rPr lang="kk-KZ" sz="1425" b="0" i="0">
                <a:solidFill>
                  <a:srgbClr val="17324D"/>
                </a:solidFill>
                <a:latin typeface="Arial Narrow"/>
                <a:ea typeface="Arial Narrow"/>
                <a:cs typeface="Arial Narrow"/>
              </a:rPr>
              <a:t>жұмыс орнын тексереді, нұсқама береді, 9-жолаққа қол қояды</a:t>
            </a:r>
          </a:p>
        </p:txBody>
      </p:sp>
      <p:sp>
        <p:nvSpPr>
          <p:cNvPr id="66" name="seq-card-5">
            <a:extLst>
              <a:ext uri="{FF2B5EF4-FFF2-40B4-BE49-F238E27FC236}">
                <a16:creationId xmlns:a16="http://schemas.microsoft.com/office/drawing/2014/main" id="{569B650B-6237-4CF4-BED3-6FAA5C2D0BF6}"/>
              </a:ext>
            </a:extLst>
          </p:cNvPr>
          <p:cNvSpPr>
            <a:spLocks noGrp="1"/>
          </p:cNvSpPr>
          <p:nvPr/>
        </p:nvSpPr>
        <p:spPr>
          <a:xfrm>
            <a:off x="4591050" y="3810000"/>
            <a:ext cx="2333625" cy="1285875"/>
          </a:xfrm>
          <a:prstGeom prst="roundRect">
            <a:avLst>
              <a:gd name="adj" fmla="val 7407"/>
            </a:avLst>
          </a:prstGeom>
          <a:noFill/>
          <a:ln w="19050">
            <a:solidFill>
              <a:srgbClr val="00B050"/>
            </a:solidFill>
            <a:prstDash val="solid"/>
          </a:ln>
        </p:spPr>
        <p:txBody>
          <a:bodyPr/>
          <a:lstStyle/>
          <a:p>
            <a:endParaRPr lang="ru-KZ"/>
          </a:p>
        </p:txBody>
      </p:sp>
      <p:sp>
        <p:nvSpPr>
          <p:cNvPr id="67" name="seq-num-5">
            <a:extLst>
              <a:ext uri="{FF2B5EF4-FFF2-40B4-BE49-F238E27FC236}">
                <a16:creationId xmlns:a16="http://schemas.microsoft.com/office/drawing/2014/main" id="{6D773BF8-CBC7-4224-8F71-B9A1131727E5}"/>
              </a:ext>
            </a:extLst>
          </p:cNvPr>
          <p:cNvSpPr>
            <a:spLocks noGrp="1"/>
          </p:cNvSpPr>
          <p:nvPr/>
        </p:nvSpPr>
        <p:spPr>
          <a:xfrm>
            <a:off x="4667250" y="3886200"/>
            <a:ext cx="361950" cy="361950"/>
          </a:xfrm>
          <a:prstGeom prst="roundRect">
            <a:avLst>
              <a:gd name="adj" fmla="val 50000"/>
            </a:avLst>
          </a:prstGeom>
          <a:solidFill>
            <a:srgbClr val="00B050"/>
          </a:solidFill>
          <a:ln w="0">
            <a:noFill/>
            <a:prstDash val="solid"/>
          </a:ln>
        </p:spPr>
        <p:txBody>
          <a:bodyPr wrap="square" lIns="66675" tIns="47625" rIns="66675" bIns="47625" anchor="ctr">
            <a:noAutofit/>
          </a:bodyPr>
          <a:lstStyle/>
          <a:p>
            <a:pPr algn="ctr">
              <a:lnSpc>
                <a:spcPct val="103000"/>
              </a:lnSpc>
              <a:buNone/>
              <a:defRPr sz="1800" b="1" i="0">
                <a:solidFill>
                  <a:srgbClr val="FFFFFF"/>
                </a:solidFill>
                <a:latin typeface="Arial Narrow"/>
                <a:ea typeface="Arial Narrow"/>
                <a:cs typeface="Arial Narrow"/>
              </a:defRPr>
            </a:pPr>
            <a:r>
              <a:rPr sz="1800" b="1" i="0">
                <a:solidFill>
                  <a:srgbClr val="FFFFFF"/>
                </a:solidFill>
                <a:latin typeface="Arial Narrow"/>
                <a:ea typeface="Arial Narrow"/>
                <a:cs typeface="Arial Narrow"/>
              </a:rPr>
              <a:t>6</a:t>
            </a:r>
          </a:p>
        </p:txBody>
      </p:sp>
      <p:sp>
        <p:nvSpPr>
          <p:cNvPr id="68" name="seq-role-5">
            <a:extLst>
              <a:ext uri="{FF2B5EF4-FFF2-40B4-BE49-F238E27FC236}">
                <a16:creationId xmlns:a16="http://schemas.microsoft.com/office/drawing/2014/main" id="{2791E78B-2614-4918-B3CA-EBB3DEDC0EA1}"/>
              </a:ext>
            </a:extLst>
          </p:cNvPr>
          <p:cNvSpPr>
            <a:spLocks noGrp="1"/>
          </p:cNvSpPr>
          <p:nvPr/>
        </p:nvSpPr>
        <p:spPr>
          <a:xfrm>
            <a:off x="5067300" y="3886200"/>
            <a:ext cx="1752600" cy="323850"/>
          </a:xfrm>
          <a:prstGeom prst="rect">
            <a:avLst/>
          </a:prstGeom>
          <a:noFill/>
          <a:ln w="0">
            <a:noFill/>
            <a:prstDash val="solid"/>
          </a:ln>
        </p:spPr>
        <p:txBody>
          <a:bodyPr wrap="square" lIns="66675" tIns="47625" rIns="66675" bIns="47625" anchor="ctr">
            <a:noAutofit/>
          </a:bodyPr>
          <a:lstStyle/>
          <a:p>
            <a:pPr algn="l">
              <a:lnSpc>
                <a:spcPct val="103000"/>
              </a:lnSpc>
              <a:buNone/>
              <a:defRPr sz="1575" b="1" i="0">
                <a:solidFill>
                  <a:srgbClr val="003F7E"/>
                </a:solidFill>
                <a:latin typeface="Arial Narrow"/>
                <a:ea typeface="Arial Narrow"/>
                <a:cs typeface="Arial Narrow"/>
              </a:defRPr>
            </a:pPr>
            <a:r>
              <a:rPr lang="kk-KZ" sz="1575" b="1" i="0">
                <a:solidFill>
                  <a:srgbClr val="003F7E"/>
                </a:solidFill>
                <a:latin typeface="Arial Narrow"/>
                <a:ea typeface="Arial Narrow"/>
                <a:cs typeface="Arial Narrow"/>
              </a:rPr>
              <a:t>Жұмыс жүргізуші</a:t>
            </a:r>
          </a:p>
        </p:txBody>
      </p:sp>
      <p:sp>
        <p:nvSpPr>
          <p:cNvPr id="69" name="seq-copy-5">
            <a:extLst>
              <a:ext uri="{FF2B5EF4-FFF2-40B4-BE49-F238E27FC236}">
                <a16:creationId xmlns:a16="http://schemas.microsoft.com/office/drawing/2014/main" id="{ECDDD93D-B10D-4491-93B8-DA381B92B3FB}"/>
              </a:ext>
            </a:extLst>
          </p:cNvPr>
          <p:cNvSpPr>
            <a:spLocks noGrp="1"/>
          </p:cNvSpPr>
          <p:nvPr/>
        </p:nvSpPr>
        <p:spPr>
          <a:xfrm>
            <a:off x="4705350" y="4267200"/>
            <a:ext cx="2105025" cy="723900"/>
          </a:xfrm>
          <a:prstGeom prst="rect">
            <a:avLst/>
          </a:prstGeom>
          <a:noFill/>
          <a:ln w="0">
            <a:noFill/>
            <a:prstDash val="solid"/>
          </a:ln>
        </p:spPr>
        <p:txBody>
          <a:bodyPr wrap="square" lIns="66675" tIns="47625" rIns="66675" bIns="47625" anchor="ctr">
            <a:noAutofit/>
          </a:bodyPr>
          <a:lstStyle/>
          <a:p>
            <a:pPr algn="ctr">
              <a:lnSpc>
                <a:spcPct val="96000"/>
              </a:lnSpc>
              <a:buNone/>
              <a:defRPr sz="1425" b="0" i="0">
                <a:solidFill>
                  <a:srgbClr val="17324D"/>
                </a:solidFill>
                <a:latin typeface="Arial Narrow"/>
                <a:ea typeface="Arial Narrow"/>
                <a:cs typeface="Arial Narrow"/>
              </a:defRPr>
            </a:pPr>
            <a:r>
              <a:rPr lang="kk-KZ" sz="1425" b="0" i="0">
                <a:solidFill>
                  <a:srgbClr val="17324D"/>
                </a:solidFill>
                <a:latin typeface="Arial Narrow"/>
                <a:ea typeface="Arial Narrow"/>
                <a:cs typeface="Arial Narrow"/>
              </a:rPr>
              <a:t>жұмыс орнын қабылдайды; 10-жолаққа қол қояды; бригадаға нұсқама береді</a:t>
            </a:r>
          </a:p>
        </p:txBody>
      </p:sp>
      <p:sp>
        <p:nvSpPr>
          <p:cNvPr id="70" name="seq-card-6">
            <a:extLst>
              <a:ext uri="{FF2B5EF4-FFF2-40B4-BE49-F238E27FC236}">
                <a16:creationId xmlns:a16="http://schemas.microsoft.com/office/drawing/2014/main" id="{BA796129-8E2A-42FB-B907-FA9F24AD6287}"/>
              </a:ext>
            </a:extLst>
          </p:cNvPr>
          <p:cNvSpPr>
            <a:spLocks noGrp="1"/>
          </p:cNvSpPr>
          <p:nvPr/>
        </p:nvSpPr>
        <p:spPr>
          <a:xfrm>
            <a:off x="7210425" y="3810000"/>
            <a:ext cx="2333625" cy="1285875"/>
          </a:xfrm>
          <a:prstGeom prst="roundRect">
            <a:avLst>
              <a:gd name="adj" fmla="val 7407"/>
            </a:avLst>
          </a:prstGeom>
          <a:noFill/>
          <a:ln w="19050">
            <a:solidFill>
              <a:srgbClr val="2AB0EF"/>
            </a:solidFill>
            <a:prstDash val="solid"/>
          </a:ln>
        </p:spPr>
        <p:txBody>
          <a:bodyPr/>
          <a:lstStyle/>
          <a:p>
            <a:endParaRPr lang="ru-KZ"/>
          </a:p>
        </p:txBody>
      </p:sp>
      <p:sp>
        <p:nvSpPr>
          <p:cNvPr id="71" name="seq-num-6">
            <a:extLst>
              <a:ext uri="{FF2B5EF4-FFF2-40B4-BE49-F238E27FC236}">
                <a16:creationId xmlns:a16="http://schemas.microsoft.com/office/drawing/2014/main" id="{98ACBED0-D97C-43B8-9E15-DD62AA4C976A}"/>
              </a:ext>
            </a:extLst>
          </p:cNvPr>
          <p:cNvSpPr>
            <a:spLocks noGrp="1"/>
          </p:cNvSpPr>
          <p:nvPr/>
        </p:nvSpPr>
        <p:spPr>
          <a:xfrm>
            <a:off x="7286625" y="3886200"/>
            <a:ext cx="361950" cy="361950"/>
          </a:xfrm>
          <a:prstGeom prst="roundRect">
            <a:avLst>
              <a:gd name="adj" fmla="val 50000"/>
            </a:avLst>
          </a:prstGeom>
          <a:solidFill>
            <a:srgbClr val="003F7E"/>
          </a:solidFill>
          <a:ln w="0">
            <a:noFill/>
            <a:prstDash val="solid"/>
          </a:ln>
        </p:spPr>
        <p:txBody>
          <a:bodyPr wrap="square" lIns="66675" tIns="47625" rIns="66675" bIns="47625" anchor="ctr">
            <a:noAutofit/>
          </a:bodyPr>
          <a:lstStyle/>
          <a:p>
            <a:pPr algn="ctr">
              <a:lnSpc>
                <a:spcPct val="103000"/>
              </a:lnSpc>
              <a:buNone/>
              <a:defRPr sz="1800" b="1" i="0">
                <a:solidFill>
                  <a:srgbClr val="FFFFFF"/>
                </a:solidFill>
                <a:latin typeface="Arial Narrow"/>
                <a:ea typeface="Arial Narrow"/>
                <a:cs typeface="Arial Narrow"/>
              </a:defRPr>
            </a:pPr>
            <a:r>
              <a:rPr sz="1800" b="1" i="0">
                <a:solidFill>
                  <a:srgbClr val="FFFFFF"/>
                </a:solidFill>
                <a:latin typeface="Arial Narrow"/>
                <a:ea typeface="Arial Narrow"/>
                <a:cs typeface="Arial Narrow"/>
              </a:rPr>
              <a:t>7</a:t>
            </a:r>
          </a:p>
        </p:txBody>
      </p:sp>
      <p:sp>
        <p:nvSpPr>
          <p:cNvPr id="72" name="seq-role-6">
            <a:extLst>
              <a:ext uri="{FF2B5EF4-FFF2-40B4-BE49-F238E27FC236}">
                <a16:creationId xmlns:a16="http://schemas.microsoft.com/office/drawing/2014/main" id="{DD968989-EFAD-4DE8-973E-2F72CECF1E5C}"/>
              </a:ext>
            </a:extLst>
          </p:cNvPr>
          <p:cNvSpPr>
            <a:spLocks noGrp="1"/>
          </p:cNvSpPr>
          <p:nvPr/>
        </p:nvSpPr>
        <p:spPr>
          <a:xfrm>
            <a:off x="7686675" y="3886200"/>
            <a:ext cx="1752600" cy="323850"/>
          </a:xfrm>
          <a:prstGeom prst="rect">
            <a:avLst/>
          </a:prstGeom>
          <a:noFill/>
          <a:ln w="0">
            <a:noFill/>
            <a:prstDash val="solid"/>
          </a:ln>
        </p:spPr>
        <p:txBody>
          <a:bodyPr wrap="square" lIns="66675" tIns="47625" rIns="66675" bIns="47625" anchor="ctr">
            <a:noAutofit/>
          </a:bodyPr>
          <a:lstStyle/>
          <a:p>
            <a:pPr algn="l">
              <a:lnSpc>
                <a:spcPct val="103000"/>
              </a:lnSpc>
              <a:buNone/>
              <a:defRPr sz="1575" b="1" i="0">
                <a:solidFill>
                  <a:srgbClr val="003F7E"/>
                </a:solidFill>
                <a:latin typeface="Arial Narrow"/>
                <a:ea typeface="Arial Narrow"/>
                <a:cs typeface="Arial Narrow"/>
              </a:defRPr>
            </a:pPr>
            <a:r>
              <a:rPr lang="kk-KZ" sz="1575" b="1" i="0">
                <a:solidFill>
                  <a:srgbClr val="003F7E"/>
                </a:solidFill>
                <a:latin typeface="Arial Narrow"/>
                <a:ea typeface="Arial Narrow"/>
                <a:cs typeface="Arial Narrow"/>
              </a:rPr>
              <a:t>Жабу</a:t>
            </a:r>
          </a:p>
        </p:txBody>
      </p:sp>
      <p:sp>
        <p:nvSpPr>
          <p:cNvPr id="73" name="seq-copy-6">
            <a:extLst>
              <a:ext uri="{FF2B5EF4-FFF2-40B4-BE49-F238E27FC236}">
                <a16:creationId xmlns:a16="http://schemas.microsoft.com/office/drawing/2014/main" id="{89B3C9F0-F7CB-4C84-A4BD-67C6C2BD13E7}"/>
              </a:ext>
            </a:extLst>
          </p:cNvPr>
          <p:cNvSpPr>
            <a:spLocks noGrp="1"/>
          </p:cNvSpPr>
          <p:nvPr/>
        </p:nvSpPr>
        <p:spPr>
          <a:xfrm>
            <a:off x="7324725" y="4267200"/>
            <a:ext cx="2105025" cy="723900"/>
          </a:xfrm>
          <a:prstGeom prst="rect">
            <a:avLst/>
          </a:prstGeom>
          <a:noFill/>
          <a:ln w="0">
            <a:noFill/>
            <a:prstDash val="solid"/>
          </a:ln>
        </p:spPr>
        <p:txBody>
          <a:bodyPr wrap="square" lIns="66675" tIns="47625" rIns="66675" bIns="47625" anchor="ctr">
            <a:noAutofit/>
          </a:bodyPr>
          <a:lstStyle/>
          <a:p>
            <a:pPr algn="ctr">
              <a:lnSpc>
                <a:spcPct val="96000"/>
              </a:lnSpc>
              <a:buNone/>
              <a:defRPr sz="1425" b="0" i="0">
                <a:solidFill>
                  <a:srgbClr val="17324D"/>
                </a:solidFill>
                <a:latin typeface="Arial Narrow"/>
                <a:ea typeface="Arial Narrow"/>
                <a:cs typeface="Arial Narrow"/>
              </a:defRPr>
            </a:pPr>
            <a:r>
              <a:rPr lang="kk-KZ" sz="1425" b="0" i="0">
                <a:solidFill>
                  <a:srgbClr val="17324D"/>
                </a:solidFill>
                <a:latin typeface="Arial Narrow"/>
                <a:ea typeface="Arial Narrow"/>
                <a:cs typeface="Arial Narrow"/>
              </a:rPr>
              <a:t>жұмыс жүргізуші тапсырады; рұқсат беруші қабылдайды және аяқталуын тіркейді</a:t>
            </a:r>
          </a:p>
        </p:txBody>
      </p:sp>
      <p:sp>
        <p:nvSpPr>
          <p:cNvPr id="74" name="source-5">
            <a:extLst>
              <a:ext uri="{FF2B5EF4-FFF2-40B4-BE49-F238E27FC236}">
                <a16:creationId xmlns:a16="http://schemas.microsoft.com/office/drawing/2014/main" id="{24B78F7C-C182-415F-A2C4-3C81DFE473F0}"/>
              </a:ext>
            </a:extLst>
          </p:cNvPr>
          <p:cNvSpPr>
            <a:spLocks noGrp="1"/>
          </p:cNvSpPr>
          <p:nvPr/>
        </p:nvSpPr>
        <p:spPr>
          <a:xfrm>
            <a:off x="857250" y="6210300"/>
            <a:ext cx="9906000" cy="228600"/>
          </a:xfrm>
          <a:prstGeom prst="rect">
            <a:avLst/>
          </a:prstGeom>
          <a:noFill/>
          <a:ln w="0">
            <a:noFill/>
            <a:prstDash val="solid"/>
          </a:ln>
        </p:spPr>
        <p:txBody>
          <a:bodyPr wrap="square" lIns="0" tIns="0" rIns="0" bIns="0" anchor="ctr">
            <a:noAutofit/>
          </a:bodyPr>
          <a:lstStyle/>
          <a:p>
            <a:pPr algn="r">
              <a:lnSpc>
                <a:spcPct val="103000"/>
              </a:lnSpc>
              <a:buNone/>
              <a:defRPr sz="1425" b="0" i="1">
                <a:solidFill>
                  <a:srgbClr val="547094"/>
                </a:solidFill>
                <a:latin typeface="Arial Narrow"/>
                <a:ea typeface="Arial Narrow"/>
                <a:cs typeface="Arial Narrow"/>
              </a:defRPr>
            </a:pPr>
            <a:r>
              <a:rPr lang="kk-KZ" sz="1425" b="0" i="1">
                <a:solidFill>
                  <a:srgbClr val="547094"/>
                </a:solidFill>
                <a:latin typeface="Arial Narrow"/>
                <a:ea typeface="Arial Narrow"/>
                <a:cs typeface="Arial Narrow"/>
              </a:rPr>
              <a:t>Тәртіп 1-қосымшаның нысаны мен 10–11, 19–30-тармақтардан алынған</a:t>
            </a:r>
          </a:p>
        </p:txBody>
      </p:sp>
    </p:spTree>
    <p:extLst>
      <p:ext uri="{BB962C8B-B14F-4D97-AF65-F5344CB8AC3E}">
        <p14:creationId xmlns:p14="http://schemas.microsoft.com/office/powerpoint/2010/main" val="3981766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Google Shape;121;p3">
            <a:extLst>
              <a:ext uri="{FF2B5EF4-FFF2-40B4-BE49-F238E27FC236}">
                <a16:creationId xmlns:a16="http://schemas.microsoft.com/office/drawing/2014/main" id="{10FC2256-A40A-41FB-8BFE-EA51BEAAAAD8}"/>
              </a:ext>
            </a:extLst>
          </p:cNvPr>
          <p:cNvSpPr>
            <a:spLocks noGrp="1"/>
          </p:cNvSpPr>
          <p:nvPr/>
        </p:nvSpPr>
        <p:spPr>
          <a:xfrm>
            <a:off x="95838" y="60332"/>
            <a:ext cx="1973107" cy="529533"/>
          </a:xfrm>
          <a:prstGeom prst="roundRect">
            <a:avLst>
              <a:gd name="adj" fmla="val 50000"/>
            </a:avLst>
          </a:prstGeom>
          <a:gradFill>
            <a:gsLst>
              <a:gs pos="0">
                <a:schemeClr val="dk2"/>
              </a:gs>
              <a:gs pos="100000">
                <a:srgbClr val="2AB0EF"/>
              </a:gs>
            </a:gsLst>
            <a:lin ang="2700000" scaled="0"/>
          </a:gradFill>
          <a:ln>
            <a:noFill/>
          </a:ln>
        </p:spPr>
        <p:txBody>
          <a:bodyPr spcFirstLastPara="1" wrap="square" lIns="91425" tIns="45700" rIns="91425" bIns="45700" anchor="ctr">
            <a:noAutofit/>
          </a:bodyPr>
          <a:lstStyle/>
          <a:p>
            <a:pPr marL="0" marR="0" lvl="0" indent="0" algn="ctr">
              <a:lnSpc>
                <a:spcPct val="100000"/>
              </a:lnSpc>
              <a:spcBef>
                <a:spcPts val="0"/>
              </a:spcBef>
              <a:spcAft>
                <a:spcPts val="0"/>
              </a:spcAft>
              <a:buNone/>
            </a:pPr>
            <a:endParaRPr sz="1400" b="0" i="0" u="none" cap="none">
              <a:solidFill>
                <a:schemeClr val="lt1"/>
              </a:solidFill>
              <a:latin typeface="Arial Narrow"/>
              <a:ea typeface="Arial Narrow"/>
              <a:cs typeface="Arial Narrow"/>
            </a:endParaRPr>
          </a:p>
        </p:txBody>
      </p:sp>
      <p:sp>
        <p:nvSpPr>
          <p:cNvPr id="3" name="Прямоугольник 2">
            <a:extLst>
              <a:ext uri="{FF2B5EF4-FFF2-40B4-BE49-F238E27FC236}">
                <a16:creationId xmlns:a16="http://schemas.microsoft.com/office/drawing/2014/main" id="{3353705C-F4A3-4E1E-B86F-FC033C8BBF93}"/>
              </a:ext>
            </a:extLst>
          </p:cNvPr>
          <p:cNvSpPr>
            <a:spLocks noGrp="1"/>
          </p:cNvSpPr>
          <p:nvPr/>
        </p:nvSpPr>
        <p:spPr>
          <a:xfrm>
            <a:off x="2419927" y="169479"/>
            <a:ext cx="7499927" cy="646331"/>
          </a:xfrm>
          <a:prstGeom prst="rect">
            <a:avLst/>
          </a:prstGeom>
        </p:spPr>
        <p:txBody>
          <a:bodyPr wrap="square">
            <a:spAutoFit/>
          </a:bodyPr>
          <a:lstStyle/>
          <a:p>
            <a:pPr algn="ctr">
              <a:spcAft>
                <a:spcPts val="0"/>
              </a:spcAft>
              <a:buNone/>
            </a:pPr>
            <a:r>
              <a:rPr lang="kk-KZ" sz="1600" b="1">
                <a:solidFill>
                  <a:srgbClr val="547094"/>
                </a:solidFill>
                <a:latin typeface=" arial narrow"/>
                <a:ea typeface=" arial narrow"/>
                <a:cs typeface=" arial narrow"/>
              </a:rPr>
              <a:t>Еңбек қауіпсіздігі және еңбекті қорғау мәселелері бойынша кәсіби құзыреттерді дамыту</a:t>
            </a:r>
          </a:p>
          <a:p>
            <a:pPr algn="ctr">
              <a:spcAft>
                <a:spcPts val="0"/>
              </a:spcAft>
              <a:buNone/>
            </a:pPr>
            <a:endParaRPr sz="2000" b="1">
              <a:solidFill>
                <a:srgbClr val="547094"/>
              </a:solidFill>
              <a:latin typeface=" arial narrow"/>
              <a:ea typeface=" arial narrow"/>
              <a:cs typeface=" arial narrow"/>
            </a:endParaRPr>
          </a:p>
        </p:txBody>
      </p:sp>
      <p:cxnSp>
        <p:nvCxnSpPr>
          <p:cNvPr id="53" name="Google Shape;123;p3"/>
          <p:cNvCxnSpPr/>
          <p:nvPr/>
        </p:nvCxnSpPr>
        <p:spPr>
          <a:xfrm>
            <a:off x="0" y="642116"/>
            <a:ext cx="12192000" cy="1"/>
          </a:xfrm>
          <a:prstGeom prst="straightConnector1">
            <a:avLst/>
          </a:prstGeom>
          <a:ln w="28575" cap="flat">
            <a:solidFill>
              <a:srgbClr val="2AB0EF"/>
            </a:solidFill>
            <a:prstDash val="solid"/>
            <a:round/>
            <a:headEnd type="none" w="sm" len="sm"/>
            <a:tailEnd type="none" w="sm" len="sm"/>
          </a:ln>
        </p:spPr>
      </p:cxnSp>
      <p:sp>
        <p:nvSpPr>
          <p:cNvPr id="11" name="TextBox 10">
            <a:extLst>
              <a:ext uri="{FF2B5EF4-FFF2-40B4-BE49-F238E27FC236}">
                <a16:creationId xmlns:a16="http://schemas.microsoft.com/office/drawing/2014/main" id="{2F327ACF-10F3-4651-820D-8A700C42D091}"/>
              </a:ext>
            </a:extLst>
          </p:cNvPr>
          <p:cNvSpPr>
            <a:spLocks noGrp="1"/>
          </p:cNvSpPr>
          <p:nvPr/>
        </p:nvSpPr>
        <p:spPr>
          <a:xfrm>
            <a:off x="378931" y="66645"/>
            <a:ext cx="2244197" cy="523220"/>
          </a:xfrm>
          <a:prstGeom prst="rect">
            <a:avLst/>
          </a:prstGeom>
          <a:noFill/>
        </p:spPr>
        <p:txBody>
          <a:bodyPr wrap="square">
            <a:spAutoFit/>
          </a:bodyPr>
          <a:lstStyle/>
          <a:p>
            <a:r>
              <a:rPr sz="1400">
                <a:solidFill>
                  <a:schemeClr val="bg1"/>
                </a:solidFill>
              </a:rPr>
              <a:t>HEALTH SAFETY ENVIRONMENT</a:t>
            </a:r>
          </a:p>
        </p:txBody>
      </p:sp>
      <p:sp>
        <p:nvSpPr>
          <p:cNvPr id="22" name="Прямоугольник 21">
            <a:extLst>
              <a:ext uri="{FF2B5EF4-FFF2-40B4-BE49-F238E27FC236}">
                <a16:creationId xmlns:a16="http://schemas.microsoft.com/office/drawing/2014/main" id="{7E838FD1-F143-4F58-BFCE-3F3974B3F029}"/>
              </a:ext>
            </a:extLst>
          </p:cNvPr>
          <p:cNvSpPr>
            <a:spLocks noGrp="1"/>
          </p:cNvSpPr>
          <p:nvPr/>
        </p:nvSpPr>
        <p:spPr>
          <a:xfrm>
            <a:off x="495300" y="914400"/>
            <a:ext cx="10744200" cy="762000"/>
          </a:xfrm>
          <a:prstGeom prst="rect">
            <a:avLst/>
          </a:prstGeom>
          <a:noFill/>
          <a:ln w="22193">
            <a:solidFill>
              <a:srgbClr val="00B05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4" name="Прямоугольник 3">
            <a:extLst>
              <a:ext uri="{FF2B5EF4-FFF2-40B4-BE49-F238E27FC236}">
                <a16:creationId xmlns:a16="http://schemas.microsoft.com/office/drawing/2014/main" id="{4134793A-547D-40E5-91BA-60AB3917A49B}"/>
              </a:ext>
            </a:extLst>
          </p:cNvPr>
          <p:cNvSpPr>
            <a:spLocks noGrp="1"/>
          </p:cNvSpPr>
          <p:nvPr/>
        </p:nvSpPr>
        <p:spPr>
          <a:xfrm>
            <a:off x="628650" y="1028700"/>
            <a:ext cx="10477500" cy="514350"/>
          </a:xfrm>
          <a:prstGeom prst="rect">
            <a:avLst/>
          </a:prstGeom>
        </p:spPr>
        <p:txBody>
          <a:bodyPr wrap="none" lIns="76200" tIns="38100" rIns="76200" bIns="38100" anchor="ctr">
            <a:noAutofit/>
          </a:bodyPr>
          <a:lstStyle/>
          <a:p>
            <a:pPr algn="ctr">
              <a:spcAft>
                <a:spcPts val="0"/>
              </a:spcAft>
              <a:buNone/>
              <a:defRPr sz="1800" b="1">
                <a:solidFill>
                  <a:srgbClr val="003F7E"/>
                </a:solidFill>
                <a:latin typeface="Arial Narrow"/>
                <a:ea typeface="Arial Narrow"/>
                <a:cs typeface="Arial Narrow"/>
              </a:defRPr>
            </a:pPr>
            <a:r>
              <a:rPr lang="kk-KZ" sz="1800" b="1" u="sng">
                <a:solidFill>
                  <a:srgbClr val="003F7E"/>
                </a:solidFill>
                <a:latin typeface="Arial Narrow"/>
                <a:ea typeface="Arial Narrow"/>
                <a:cs typeface="Arial Narrow"/>
              </a:rPr>
              <a:t>РЕСІМДЕУ: ТҮЗЕТУСІЗ, ЕКІ ДАНАДА, ТІРКЕУМЕН</a:t>
            </a:r>
          </a:p>
        </p:txBody>
      </p:sp>
      <p:pic>
        <p:nvPicPr>
          <p:cNvPr id="57" name="Рисунок 4"/>
          <p:cNvPicPr>
            <a:picLocks noChangeAspect="1"/>
          </p:cNvPicPr>
          <p:nvPr/>
        </p:nvPicPr>
        <p:blipFill>
          <a:blip r:embed="rId3"/>
          <a:stretch>
            <a:fillRect/>
          </a:stretch>
        </p:blipFill>
        <p:spPr>
          <a:xfrm>
            <a:off x="11176706" y="50696"/>
            <a:ext cx="1015294" cy="883895"/>
          </a:xfrm>
          <a:prstGeom prst="rect">
            <a:avLst/>
          </a:prstGeom>
        </p:spPr>
      </p:pic>
      <p:sp>
        <p:nvSpPr>
          <p:cNvPr id="30" name="metric-0">
            <a:extLst>
              <a:ext uri="{FF2B5EF4-FFF2-40B4-BE49-F238E27FC236}">
                <a16:creationId xmlns:a16="http://schemas.microsoft.com/office/drawing/2014/main" id="{EFE9A494-D702-47DF-A6E8-5E7592E97594}"/>
              </a:ext>
            </a:extLst>
          </p:cNvPr>
          <p:cNvSpPr>
            <a:spLocks noGrp="1"/>
          </p:cNvSpPr>
          <p:nvPr/>
        </p:nvSpPr>
        <p:spPr>
          <a:xfrm>
            <a:off x="666750" y="1952625"/>
            <a:ext cx="3333750" cy="1809750"/>
          </a:xfrm>
          <a:prstGeom prst="roundRect">
            <a:avLst>
              <a:gd name="adj" fmla="val 6316"/>
            </a:avLst>
          </a:prstGeom>
          <a:noFill/>
          <a:ln w="19050">
            <a:solidFill>
              <a:srgbClr val="003F7E"/>
            </a:solidFill>
            <a:prstDash val="solid"/>
          </a:ln>
        </p:spPr>
        <p:txBody>
          <a:bodyPr/>
          <a:lstStyle/>
          <a:p>
            <a:endParaRPr lang="ru-KZ"/>
          </a:p>
        </p:txBody>
      </p:sp>
      <p:sp>
        <p:nvSpPr>
          <p:cNvPr id="31" name="metric-num-0">
            <a:extLst>
              <a:ext uri="{FF2B5EF4-FFF2-40B4-BE49-F238E27FC236}">
                <a16:creationId xmlns:a16="http://schemas.microsoft.com/office/drawing/2014/main" id="{0E7F8ADF-00CD-4D40-9971-86EC2CA8F703}"/>
              </a:ext>
            </a:extLst>
          </p:cNvPr>
          <p:cNvSpPr>
            <a:spLocks noGrp="1"/>
          </p:cNvSpPr>
          <p:nvPr/>
        </p:nvSpPr>
        <p:spPr>
          <a:xfrm>
            <a:off x="838200" y="2038350"/>
            <a:ext cx="952500" cy="857250"/>
          </a:xfrm>
          <a:prstGeom prst="rect">
            <a:avLst/>
          </a:prstGeom>
          <a:noFill/>
          <a:ln w="0">
            <a:noFill/>
            <a:prstDash val="solid"/>
          </a:ln>
        </p:spPr>
        <p:txBody>
          <a:bodyPr wrap="square" lIns="66675" tIns="47625" rIns="66675" bIns="47625" anchor="ctr">
            <a:noAutofit/>
          </a:bodyPr>
          <a:lstStyle/>
          <a:p>
            <a:pPr algn="ctr">
              <a:lnSpc>
                <a:spcPct val="103000"/>
              </a:lnSpc>
              <a:buNone/>
              <a:defRPr sz="4350" b="1" i="0">
                <a:solidFill>
                  <a:srgbClr val="003F7E"/>
                </a:solidFill>
                <a:latin typeface="Arial Narrow"/>
                <a:ea typeface="Arial Narrow"/>
                <a:cs typeface="Arial Narrow"/>
              </a:defRPr>
            </a:pPr>
            <a:r>
              <a:rPr sz="4350" b="1" i="0">
                <a:solidFill>
                  <a:srgbClr val="003F7E"/>
                </a:solidFill>
                <a:latin typeface="Arial Narrow"/>
                <a:ea typeface="Arial Narrow"/>
                <a:cs typeface="Arial Narrow"/>
              </a:rPr>
              <a:t>2</a:t>
            </a:r>
          </a:p>
        </p:txBody>
      </p:sp>
      <p:sp>
        <p:nvSpPr>
          <p:cNvPr id="32" name="metric-title-0">
            <a:extLst>
              <a:ext uri="{FF2B5EF4-FFF2-40B4-BE49-F238E27FC236}">
                <a16:creationId xmlns:a16="http://schemas.microsoft.com/office/drawing/2014/main" id="{35A958B3-24E4-457F-B159-D44E2B5C920D}"/>
              </a:ext>
            </a:extLst>
          </p:cNvPr>
          <p:cNvSpPr>
            <a:spLocks noGrp="1"/>
          </p:cNvSpPr>
          <p:nvPr/>
        </p:nvSpPr>
        <p:spPr>
          <a:xfrm>
            <a:off x="1762125" y="2171700"/>
            <a:ext cx="2095500" cy="523875"/>
          </a:xfrm>
          <a:prstGeom prst="rect">
            <a:avLst/>
          </a:prstGeom>
          <a:noFill/>
          <a:ln w="0">
            <a:noFill/>
            <a:prstDash val="solid"/>
          </a:ln>
        </p:spPr>
        <p:txBody>
          <a:bodyPr wrap="square" lIns="66675" tIns="47625" rIns="66675" bIns="47625" anchor="ctr">
            <a:noAutofit/>
          </a:bodyPr>
          <a:lstStyle/>
          <a:p>
            <a:pPr algn="ctr">
              <a:lnSpc>
                <a:spcPct val="103000"/>
              </a:lnSpc>
              <a:buNone/>
              <a:defRPr sz="1725" b="1" i="0">
                <a:solidFill>
                  <a:srgbClr val="003F7E"/>
                </a:solidFill>
                <a:latin typeface="Arial Narrow"/>
                <a:ea typeface="Arial Narrow"/>
                <a:cs typeface="Arial Narrow"/>
              </a:defRPr>
            </a:pPr>
            <a:r>
              <a:rPr lang="kk-KZ" sz="1725" b="1" i="0">
                <a:solidFill>
                  <a:srgbClr val="003F7E"/>
                </a:solidFill>
                <a:latin typeface="Arial Narrow"/>
                <a:ea typeface="Arial Narrow"/>
                <a:cs typeface="Arial Narrow"/>
              </a:rPr>
              <a:t>ДАНА</a:t>
            </a:r>
          </a:p>
        </p:txBody>
      </p:sp>
      <p:sp>
        <p:nvSpPr>
          <p:cNvPr id="33" name="metric-copy-0">
            <a:extLst>
              <a:ext uri="{FF2B5EF4-FFF2-40B4-BE49-F238E27FC236}">
                <a16:creationId xmlns:a16="http://schemas.microsoft.com/office/drawing/2014/main" id="{6D9F2583-FE14-4FBE-9A3C-1DB1E3658AE2}"/>
              </a:ext>
            </a:extLst>
          </p:cNvPr>
          <p:cNvSpPr>
            <a:spLocks noGrp="1"/>
          </p:cNvSpPr>
          <p:nvPr/>
        </p:nvSpPr>
        <p:spPr>
          <a:xfrm>
            <a:off x="895350" y="2905125"/>
            <a:ext cx="2876550" cy="704850"/>
          </a:xfrm>
          <a:prstGeom prst="rect">
            <a:avLst/>
          </a:prstGeom>
          <a:noFill/>
          <a:ln w="0">
            <a:noFill/>
            <a:prstDash val="solid"/>
          </a:ln>
        </p:spPr>
        <p:txBody>
          <a:bodyPr wrap="square" lIns="66675" tIns="47625" rIns="66675" bIns="47625" anchor="ctr">
            <a:noAutofit/>
          </a:bodyPr>
          <a:lstStyle/>
          <a:p>
            <a:pPr algn="ctr">
              <a:lnSpc>
                <a:spcPct val="96000"/>
              </a:lnSpc>
              <a:buNone/>
              <a:defRPr sz="1425" b="0" i="0">
                <a:solidFill>
                  <a:srgbClr val="17324D"/>
                </a:solidFill>
                <a:latin typeface="Arial Narrow"/>
                <a:ea typeface="Arial Narrow"/>
                <a:cs typeface="Arial Narrow"/>
              </a:defRPr>
            </a:pPr>
            <a:r>
              <a:rPr lang="kk-KZ" sz="1425" b="0" i="0">
                <a:solidFill>
                  <a:srgbClr val="17324D"/>
                </a:solidFill>
                <a:latin typeface="Arial Narrow"/>
                <a:ea typeface="Arial Narrow"/>
                <a:cs typeface="Arial Narrow"/>
              </a:rPr>
              <a:t>бірдей мазмұн және анық жазбалар</a:t>
            </a:r>
          </a:p>
        </p:txBody>
      </p:sp>
      <p:sp>
        <p:nvSpPr>
          <p:cNvPr id="34" name="metric-1">
            <a:extLst>
              <a:ext uri="{FF2B5EF4-FFF2-40B4-BE49-F238E27FC236}">
                <a16:creationId xmlns:a16="http://schemas.microsoft.com/office/drawing/2014/main" id="{07015D10-7FDE-4E64-A623-D09A7A07B791}"/>
              </a:ext>
            </a:extLst>
          </p:cNvPr>
          <p:cNvSpPr>
            <a:spLocks noGrp="1"/>
          </p:cNvSpPr>
          <p:nvPr/>
        </p:nvSpPr>
        <p:spPr>
          <a:xfrm>
            <a:off x="4333875" y="1952625"/>
            <a:ext cx="3333750" cy="1809750"/>
          </a:xfrm>
          <a:prstGeom prst="roundRect">
            <a:avLst>
              <a:gd name="adj" fmla="val 6316"/>
            </a:avLst>
          </a:prstGeom>
          <a:noFill/>
          <a:ln w="19050">
            <a:solidFill>
              <a:srgbClr val="C7362F"/>
            </a:solidFill>
            <a:prstDash val="solid"/>
          </a:ln>
        </p:spPr>
        <p:txBody>
          <a:bodyPr/>
          <a:lstStyle/>
          <a:p>
            <a:endParaRPr lang="ru-KZ"/>
          </a:p>
        </p:txBody>
      </p:sp>
      <p:sp>
        <p:nvSpPr>
          <p:cNvPr id="35" name="metric-num-1">
            <a:extLst>
              <a:ext uri="{FF2B5EF4-FFF2-40B4-BE49-F238E27FC236}">
                <a16:creationId xmlns:a16="http://schemas.microsoft.com/office/drawing/2014/main" id="{A942F132-4107-40CA-B253-68F0792C5FDA}"/>
              </a:ext>
            </a:extLst>
          </p:cNvPr>
          <p:cNvSpPr>
            <a:spLocks noGrp="1"/>
          </p:cNvSpPr>
          <p:nvPr/>
        </p:nvSpPr>
        <p:spPr>
          <a:xfrm>
            <a:off x="4505325" y="2038350"/>
            <a:ext cx="952500" cy="857250"/>
          </a:xfrm>
          <a:prstGeom prst="rect">
            <a:avLst/>
          </a:prstGeom>
          <a:noFill/>
          <a:ln w="0">
            <a:noFill/>
            <a:prstDash val="solid"/>
          </a:ln>
        </p:spPr>
        <p:txBody>
          <a:bodyPr wrap="square" lIns="66675" tIns="47625" rIns="66675" bIns="47625" anchor="ctr">
            <a:noAutofit/>
          </a:bodyPr>
          <a:lstStyle/>
          <a:p>
            <a:pPr algn="ctr">
              <a:lnSpc>
                <a:spcPct val="103000"/>
              </a:lnSpc>
              <a:buNone/>
              <a:defRPr sz="4350" b="1" i="0">
                <a:solidFill>
                  <a:srgbClr val="C7362F"/>
                </a:solidFill>
                <a:latin typeface="Arial Narrow"/>
                <a:ea typeface="Arial Narrow"/>
                <a:cs typeface="Arial Narrow"/>
              </a:defRPr>
            </a:pPr>
            <a:r>
              <a:rPr sz="4350" b="1" i="0">
                <a:solidFill>
                  <a:srgbClr val="C7362F"/>
                </a:solidFill>
                <a:latin typeface="Arial Narrow"/>
                <a:ea typeface="Arial Narrow"/>
                <a:cs typeface="Arial Narrow"/>
              </a:rPr>
              <a:t>0</a:t>
            </a:r>
          </a:p>
        </p:txBody>
      </p:sp>
      <p:sp>
        <p:nvSpPr>
          <p:cNvPr id="36" name="metric-title-1">
            <a:extLst>
              <a:ext uri="{FF2B5EF4-FFF2-40B4-BE49-F238E27FC236}">
                <a16:creationId xmlns:a16="http://schemas.microsoft.com/office/drawing/2014/main" id="{81F191AC-D26F-45C0-9FFF-1B7701247C8D}"/>
              </a:ext>
            </a:extLst>
          </p:cNvPr>
          <p:cNvSpPr>
            <a:spLocks noGrp="1"/>
          </p:cNvSpPr>
          <p:nvPr/>
        </p:nvSpPr>
        <p:spPr>
          <a:xfrm>
            <a:off x="5429250" y="2171700"/>
            <a:ext cx="2095500" cy="523875"/>
          </a:xfrm>
          <a:prstGeom prst="rect">
            <a:avLst/>
          </a:prstGeom>
          <a:noFill/>
          <a:ln w="0">
            <a:noFill/>
            <a:prstDash val="solid"/>
          </a:ln>
        </p:spPr>
        <p:txBody>
          <a:bodyPr wrap="square" lIns="66675" tIns="47625" rIns="66675" bIns="47625" anchor="ctr">
            <a:noAutofit/>
          </a:bodyPr>
          <a:lstStyle/>
          <a:p>
            <a:pPr algn="ctr">
              <a:lnSpc>
                <a:spcPct val="103000"/>
              </a:lnSpc>
              <a:buNone/>
              <a:defRPr sz="1725" b="1" i="0">
                <a:solidFill>
                  <a:srgbClr val="003F7E"/>
                </a:solidFill>
                <a:latin typeface="Arial Narrow"/>
                <a:ea typeface="Arial Narrow"/>
                <a:cs typeface="Arial Narrow"/>
              </a:defRPr>
            </a:pPr>
            <a:r>
              <a:rPr lang="kk-KZ" sz="1725" b="1" i="0">
                <a:solidFill>
                  <a:srgbClr val="003F7E"/>
                </a:solidFill>
                <a:latin typeface="Arial Narrow"/>
                <a:ea typeface="Arial Narrow"/>
                <a:cs typeface="Arial Narrow"/>
              </a:rPr>
              <a:t>ТҮЗЕТУ</a:t>
            </a:r>
          </a:p>
        </p:txBody>
      </p:sp>
      <p:sp>
        <p:nvSpPr>
          <p:cNvPr id="37" name="metric-copy-1">
            <a:extLst>
              <a:ext uri="{FF2B5EF4-FFF2-40B4-BE49-F238E27FC236}">
                <a16:creationId xmlns:a16="http://schemas.microsoft.com/office/drawing/2014/main" id="{54F73B89-5939-40F8-8E6D-D029ED656B47}"/>
              </a:ext>
            </a:extLst>
          </p:cNvPr>
          <p:cNvSpPr>
            <a:spLocks noGrp="1"/>
          </p:cNvSpPr>
          <p:nvPr/>
        </p:nvSpPr>
        <p:spPr>
          <a:xfrm>
            <a:off x="4562475" y="2905125"/>
            <a:ext cx="2876550" cy="704850"/>
          </a:xfrm>
          <a:prstGeom prst="rect">
            <a:avLst/>
          </a:prstGeom>
          <a:noFill/>
          <a:ln w="0">
            <a:noFill/>
            <a:prstDash val="solid"/>
          </a:ln>
        </p:spPr>
        <p:txBody>
          <a:bodyPr wrap="square" lIns="66675" tIns="47625" rIns="66675" bIns="47625" anchor="ctr">
            <a:noAutofit/>
          </a:bodyPr>
          <a:lstStyle/>
          <a:p>
            <a:pPr algn="ctr">
              <a:lnSpc>
                <a:spcPct val="96000"/>
              </a:lnSpc>
              <a:buNone/>
              <a:defRPr sz="1425" b="0" i="0">
                <a:solidFill>
                  <a:srgbClr val="17324D"/>
                </a:solidFill>
                <a:latin typeface="Arial Narrow"/>
                <a:ea typeface="Arial Narrow"/>
                <a:cs typeface="Arial Narrow"/>
              </a:defRPr>
            </a:pPr>
            <a:r>
              <a:rPr lang="kk-KZ" sz="1425" b="0" i="0">
                <a:solidFill>
                  <a:srgbClr val="17324D"/>
                </a:solidFill>
                <a:latin typeface="Arial Narrow"/>
                <a:ea typeface="Arial Narrow"/>
                <a:cs typeface="Arial Narrow"/>
              </a:rPr>
              <a:t>өшірулер мен түзетулерге жол берілмейді</a:t>
            </a:r>
          </a:p>
        </p:txBody>
      </p:sp>
      <p:sp>
        <p:nvSpPr>
          <p:cNvPr id="38" name="metric-2">
            <a:extLst>
              <a:ext uri="{FF2B5EF4-FFF2-40B4-BE49-F238E27FC236}">
                <a16:creationId xmlns:a16="http://schemas.microsoft.com/office/drawing/2014/main" id="{7A1ED702-C4B3-4E5A-869E-0306BE734FFA}"/>
              </a:ext>
            </a:extLst>
          </p:cNvPr>
          <p:cNvSpPr>
            <a:spLocks noGrp="1"/>
          </p:cNvSpPr>
          <p:nvPr/>
        </p:nvSpPr>
        <p:spPr>
          <a:xfrm>
            <a:off x="8001000" y="1952625"/>
            <a:ext cx="3333750" cy="1809750"/>
          </a:xfrm>
          <a:prstGeom prst="roundRect">
            <a:avLst>
              <a:gd name="adj" fmla="val 6316"/>
            </a:avLst>
          </a:prstGeom>
          <a:noFill/>
          <a:ln w="19050">
            <a:solidFill>
              <a:srgbClr val="00B050"/>
            </a:solidFill>
            <a:prstDash val="solid"/>
          </a:ln>
        </p:spPr>
        <p:txBody>
          <a:bodyPr/>
          <a:lstStyle/>
          <a:p>
            <a:endParaRPr lang="ru-KZ"/>
          </a:p>
        </p:txBody>
      </p:sp>
      <p:sp>
        <p:nvSpPr>
          <p:cNvPr id="39" name="metric-num-2">
            <a:extLst>
              <a:ext uri="{FF2B5EF4-FFF2-40B4-BE49-F238E27FC236}">
                <a16:creationId xmlns:a16="http://schemas.microsoft.com/office/drawing/2014/main" id="{E84E89CA-E44C-4127-A8AA-C90AB6750ED6}"/>
              </a:ext>
            </a:extLst>
          </p:cNvPr>
          <p:cNvSpPr>
            <a:spLocks noGrp="1"/>
          </p:cNvSpPr>
          <p:nvPr/>
        </p:nvSpPr>
        <p:spPr>
          <a:xfrm>
            <a:off x="8172450" y="2038350"/>
            <a:ext cx="952500" cy="857250"/>
          </a:xfrm>
          <a:prstGeom prst="rect">
            <a:avLst/>
          </a:prstGeom>
          <a:noFill/>
          <a:ln w="0">
            <a:noFill/>
            <a:prstDash val="solid"/>
          </a:ln>
        </p:spPr>
        <p:txBody>
          <a:bodyPr wrap="square" lIns="66675" tIns="47625" rIns="66675" bIns="47625" anchor="ctr">
            <a:noAutofit/>
          </a:bodyPr>
          <a:lstStyle/>
          <a:p>
            <a:pPr algn="ctr">
              <a:lnSpc>
                <a:spcPct val="103000"/>
              </a:lnSpc>
              <a:buNone/>
              <a:defRPr sz="4350" b="1" i="0">
                <a:solidFill>
                  <a:srgbClr val="00B050"/>
                </a:solidFill>
                <a:latin typeface="Arial Narrow"/>
                <a:ea typeface="Arial Narrow"/>
                <a:cs typeface="Arial Narrow"/>
              </a:defRPr>
            </a:pPr>
            <a:r>
              <a:rPr sz="4350" b="1" i="0">
                <a:solidFill>
                  <a:srgbClr val="00B050"/>
                </a:solidFill>
                <a:latin typeface="Arial Narrow"/>
                <a:ea typeface="Arial Narrow"/>
                <a:cs typeface="Arial Narrow"/>
              </a:rPr>
              <a:t>1</a:t>
            </a:r>
          </a:p>
        </p:txBody>
      </p:sp>
      <p:sp>
        <p:nvSpPr>
          <p:cNvPr id="40" name="metric-title-2">
            <a:extLst>
              <a:ext uri="{FF2B5EF4-FFF2-40B4-BE49-F238E27FC236}">
                <a16:creationId xmlns:a16="http://schemas.microsoft.com/office/drawing/2014/main" id="{02B0494C-D5A7-489D-BA9A-ACEDB6E586FC}"/>
              </a:ext>
            </a:extLst>
          </p:cNvPr>
          <p:cNvSpPr>
            <a:spLocks noGrp="1"/>
          </p:cNvSpPr>
          <p:nvPr/>
        </p:nvSpPr>
        <p:spPr>
          <a:xfrm>
            <a:off x="9096375" y="2171700"/>
            <a:ext cx="2095500" cy="523875"/>
          </a:xfrm>
          <a:prstGeom prst="rect">
            <a:avLst/>
          </a:prstGeom>
          <a:noFill/>
          <a:ln w="0">
            <a:noFill/>
            <a:prstDash val="solid"/>
          </a:ln>
        </p:spPr>
        <p:txBody>
          <a:bodyPr wrap="square" lIns="66675" tIns="47625" rIns="66675" bIns="47625" anchor="ctr">
            <a:noAutofit/>
          </a:bodyPr>
          <a:lstStyle/>
          <a:p>
            <a:pPr algn="ctr">
              <a:lnSpc>
                <a:spcPct val="103000"/>
              </a:lnSpc>
              <a:buNone/>
              <a:defRPr sz="1725" b="1" i="0">
                <a:solidFill>
                  <a:srgbClr val="003F7E"/>
                </a:solidFill>
                <a:latin typeface="Arial Narrow"/>
                <a:ea typeface="Arial Narrow"/>
                <a:cs typeface="Arial Narrow"/>
              </a:defRPr>
            </a:pPr>
            <a:r>
              <a:rPr lang="kk-KZ" sz="1725" b="1" i="0">
                <a:solidFill>
                  <a:srgbClr val="003F7E"/>
                </a:solidFill>
                <a:latin typeface="Arial Narrow"/>
                <a:ea typeface="Arial Narrow"/>
                <a:cs typeface="Arial Narrow"/>
              </a:rPr>
              <a:t>ЖЫЛ САҚТАУ</a:t>
            </a:r>
          </a:p>
        </p:txBody>
      </p:sp>
      <p:sp>
        <p:nvSpPr>
          <p:cNvPr id="41" name="metric-copy-2">
            <a:extLst>
              <a:ext uri="{FF2B5EF4-FFF2-40B4-BE49-F238E27FC236}">
                <a16:creationId xmlns:a16="http://schemas.microsoft.com/office/drawing/2014/main" id="{493613E8-C52B-445A-8BAB-9EF6AA932600}"/>
              </a:ext>
            </a:extLst>
          </p:cNvPr>
          <p:cNvSpPr>
            <a:spLocks noGrp="1"/>
          </p:cNvSpPr>
          <p:nvPr/>
        </p:nvSpPr>
        <p:spPr>
          <a:xfrm>
            <a:off x="8229600" y="2905125"/>
            <a:ext cx="2876550" cy="704850"/>
          </a:xfrm>
          <a:prstGeom prst="rect">
            <a:avLst/>
          </a:prstGeom>
          <a:noFill/>
          <a:ln w="0">
            <a:noFill/>
            <a:prstDash val="solid"/>
          </a:ln>
        </p:spPr>
        <p:txBody>
          <a:bodyPr wrap="square" lIns="66675" tIns="47625" rIns="66675" bIns="47625" anchor="ctr">
            <a:noAutofit/>
          </a:bodyPr>
          <a:lstStyle/>
          <a:p>
            <a:pPr algn="ctr">
              <a:lnSpc>
                <a:spcPct val="96000"/>
              </a:lnSpc>
              <a:buNone/>
              <a:defRPr sz="1425" b="0" i="0">
                <a:solidFill>
                  <a:srgbClr val="17324D"/>
                </a:solidFill>
                <a:latin typeface="Arial Narrow"/>
                <a:ea typeface="Arial Narrow"/>
                <a:cs typeface="Arial Narrow"/>
              </a:defRPr>
            </a:pPr>
            <a:r>
              <a:rPr lang="kk-KZ" sz="1425" b="0" i="0">
                <a:solidFill>
                  <a:srgbClr val="17324D"/>
                </a:solidFill>
                <a:latin typeface="Arial Narrow"/>
                <a:ea typeface="Arial Narrow"/>
                <a:cs typeface="Arial Narrow"/>
              </a:rPr>
              <a:t>жабылған күннен бастап; авариялық/жазатайым оқиғаға қатыстысы — тергеп-тексеру материалдарымен бірге</a:t>
            </a:r>
          </a:p>
        </p:txBody>
      </p:sp>
      <p:sp>
        <p:nvSpPr>
          <p:cNvPr id="42" name="rule-0-accent">
            <a:extLst>
              <a:ext uri="{FF2B5EF4-FFF2-40B4-BE49-F238E27FC236}">
                <a16:creationId xmlns:a16="http://schemas.microsoft.com/office/drawing/2014/main" id="{9716F9EF-E8E1-4541-9931-9B2EFD9F8CE2}"/>
              </a:ext>
            </a:extLst>
          </p:cNvPr>
          <p:cNvSpPr>
            <a:spLocks noGrp="1"/>
          </p:cNvSpPr>
          <p:nvPr/>
        </p:nvSpPr>
        <p:spPr>
          <a:xfrm>
            <a:off x="857250" y="4095750"/>
            <a:ext cx="76200" cy="428625"/>
          </a:xfrm>
          <a:prstGeom prst="rect">
            <a:avLst/>
          </a:prstGeom>
          <a:solidFill>
            <a:srgbClr val="00B050"/>
          </a:solidFill>
          <a:ln w="0">
            <a:solidFill>
              <a:srgbClr val="00B050"/>
            </a:solidFill>
            <a:prstDash val="solid"/>
          </a:ln>
        </p:spPr>
        <p:txBody>
          <a:bodyPr/>
          <a:lstStyle/>
          <a:p>
            <a:endParaRPr lang="ru-KZ"/>
          </a:p>
        </p:txBody>
      </p:sp>
      <p:sp>
        <p:nvSpPr>
          <p:cNvPr id="43" name="rule-0">
            <a:extLst>
              <a:ext uri="{FF2B5EF4-FFF2-40B4-BE49-F238E27FC236}">
                <a16:creationId xmlns:a16="http://schemas.microsoft.com/office/drawing/2014/main" id="{143A37F2-D032-4506-BE7B-93A75996F9DF}"/>
              </a:ext>
            </a:extLst>
          </p:cNvPr>
          <p:cNvSpPr>
            <a:spLocks noGrp="1"/>
          </p:cNvSpPr>
          <p:nvPr/>
        </p:nvSpPr>
        <p:spPr>
          <a:xfrm>
            <a:off x="1047750" y="4048125"/>
            <a:ext cx="4572000" cy="552450"/>
          </a:xfrm>
          <a:prstGeom prst="rect">
            <a:avLst/>
          </a:prstGeom>
          <a:noFill/>
          <a:ln w="0">
            <a:noFill/>
            <a:prstDash val="solid"/>
          </a:ln>
        </p:spPr>
        <p:txBody>
          <a:bodyPr wrap="square" lIns="66675" tIns="47625" rIns="66675" bIns="47625" anchor="ctr">
            <a:noAutofit/>
          </a:bodyPr>
          <a:lstStyle/>
          <a:p>
            <a:pPr algn="l">
              <a:lnSpc>
                <a:spcPct val="103000"/>
              </a:lnSpc>
              <a:buNone/>
              <a:defRPr sz="1500" b="0" i="0">
                <a:solidFill>
                  <a:srgbClr val="17324D"/>
                </a:solidFill>
                <a:latin typeface="Arial Narrow"/>
                <a:ea typeface="Arial Narrow"/>
                <a:cs typeface="Arial Narrow"/>
              </a:defRPr>
            </a:pPr>
            <a:r>
              <a:rPr lang="kk-KZ" sz="1500" b="0" i="0">
                <a:solidFill>
                  <a:srgbClr val="17324D"/>
                </a:solidFill>
                <a:latin typeface="Arial Narrow"/>
                <a:ea typeface="Arial Narrow"/>
                <a:cs typeface="Arial Narrow"/>
              </a:rPr>
              <a:t>Барлық бағандарды жоласты мәтінге сәйкес толтыру; қолданылмайтын жерге — сызықша.</a:t>
            </a:r>
          </a:p>
        </p:txBody>
      </p:sp>
      <p:sp>
        <p:nvSpPr>
          <p:cNvPr id="44" name="rule-1-accent">
            <a:extLst>
              <a:ext uri="{FF2B5EF4-FFF2-40B4-BE49-F238E27FC236}">
                <a16:creationId xmlns:a16="http://schemas.microsoft.com/office/drawing/2014/main" id="{A81D17A5-1A1D-49D9-9334-A7A636B90721}"/>
              </a:ext>
            </a:extLst>
          </p:cNvPr>
          <p:cNvSpPr>
            <a:spLocks noGrp="1"/>
          </p:cNvSpPr>
          <p:nvPr/>
        </p:nvSpPr>
        <p:spPr>
          <a:xfrm>
            <a:off x="6191250" y="4095750"/>
            <a:ext cx="76200" cy="428625"/>
          </a:xfrm>
          <a:prstGeom prst="rect">
            <a:avLst/>
          </a:prstGeom>
          <a:solidFill>
            <a:srgbClr val="00B050"/>
          </a:solidFill>
          <a:ln w="0">
            <a:solidFill>
              <a:srgbClr val="00B050"/>
            </a:solidFill>
            <a:prstDash val="solid"/>
          </a:ln>
        </p:spPr>
        <p:txBody>
          <a:bodyPr/>
          <a:lstStyle/>
          <a:p>
            <a:endParaRPr lang="ru-KZ"/>
          </a:p>
        </p:txBody>
      </p:sp>
      <p:sp>
        <p:nvSpPr>
          <p:cNvPr id="45" name="rule-1">
            <a:extLst>
              <a:ext uri="{FF2B5EF4-FFF2-40B4-BE49-F238E27FC236}">
                <a16:creationId xmlns:a16="http://schemas.microsoft.com/office/drawing/2014/main" id="{E524D287-B392-46DF-B928-CD27599233BB}"/>
              </a:ext>
            </a:extLst>
          </p:cNvPr>
          <p:cNvSpPr>
            <a:spLocks noGrp="1"/>
          </p:cNvSpPr>
          <p:nvPr/>
        </p:nvSpPr>
        <p:spPr>
          <a:xfrm>
            <a:off x="6381750" y="4048125"/>
            <a:ext cx="4572000" cy="552450"/>
          </a:xfrm>
          <a:prstGeom prst="rect">
            <a:avLst/>
          </a:prstGeom>
          <a:noFill/>
          <a:ln w="0">
            <a:noFill/>
            <a:prstDash val="solid"/>
          </a:ln>
        </p:spPr>
        <p:txBody>
          <a:bodyPr wrap="square" lIns="66675" tIns="47625" rIns="66675" bIns="47625" anchor="ctr">
            <a:noAutofit/>
          </a:bodyPr>
          <a:lstStyle/>
          <a:p>
            <a:pPr algn="l">
              <a:lnSpc>
                <a:spcPct val="103000"/>
              </a:lnSpc>
              <a:buNone/>
              <a:defRPr sz="1500" b="0" i="0">
                <a:solidFill>
                  <a:srgbClr val="17324D"/>
                </a:solidFill>
                <a:latin typeface="Arial Narrow"/>
                <a:ea typeface="Arial Narrow"/>
                <a:cs typeface="Arial Narrow"/>
              </a:defRPr>
            </a:pPr>
            <a:r>
              <a:rPr lang="kk-KZ" sz="1500" b="0" i="0">
                <a:solidFill>
                  <a:srgbClr val="17324D"/>
                </a:solidFill>
                <a:latin typeface="Arial Narrow"/>
                <a:ea typeface="Arial Narrow"/>
                <a:cs typeface="Arial Narrow"/>
              </a:rPr>
              <a:t>Мерзім — тек қажетті жұмыс көлеміне; жағдайлар өзгермесе, қолданысы сақталады.</a:t>
            </a:r>
          </a:p>
        </p:txBody>
      </p:sp>
      <p:sp>
        <p:nvSpPr>
          <p:cNvPr id="46" name="rule-2-accent">
            <a:extLst>
              <a:ext uri="{FF2B5EF4-FFF2-40B4-BE49-F238E27FC236}">
                <a16:creationId xmlns:a16="http://schemas.microsoft.com/office/drawing/2014/main" id="{7EA609F9-DADA-4BB8-80D0-43E2F8046A59}"/>
              </a:ext>
            </a:extLst>
          </p:cNvPr>
          <p:cNvSpPr>
            <a:spLocks noGrp="1"/>
          </p:cNvSpPr>
          <p:nvPr/>
        </p:nvSpPr>
        <p:spPr>
          <a:xfrm>
            <a:off x="857250" y="4876800"/>
            <a:ext cx="76200" cy="428625"/>
          </a:xfrm>
          <a:prstGeom prst="rect">
            <a:avLst/>
          </a:prstGeom>
          <a:solidFill>
            <a:srgbClr val="EA963A"/>
          </a:solidFill>
          <a:ln w="0">
            <a:solidFill>
              <a:srgbClr val="EA963A"/>
            </a:solidFill>
            <a:prstDash val="solid"/>
          </a:ln>
        </p:spPr>
        <p:txBody>
          <a:bodyPr/>
          <a:lstStyle/>
          <a:p>
            <a:endParaRPr lang="ru-KZ"/>
          </a:p>
        </p:txBody>
      </p:sp>
      <p:sp>
        <p:nvSpPr>
          <p:cNvPr id="47" name="rule-2">
            <a:extLst>
              <a:ext uri="{FF2B5EF4-FFF2-40B4-BE49-F238E27FC236}">
                <a16:creationId xmlns:a16="http://schemas.microsoft.com/office/drawing/2014/main" id="{1756C652-D03D-4415-8A18-2F20B03C573D}"/>
              </a:ext>
            </a:extLst>
          </p:cNvPr>
          <p:cNvSpPr>
            <a:spLocks noGrp="1"/>
          </p:cNvSpPr>
          <p:nvPr/>
        </p:nvSpPr>
        <p:spPr>
          <a:xfrm>
            <a:off x="1047750" y="4829175"/>
            <a:ext cx="4572000" cy="552450"/>
          </a:xfrm>
          <a:prstGeom prst="rect">
            <a:avLst/>
          </a:prstGeom>
          <a:noFill/>
          <a:ln w="0">
            <a:noFill/>
            <a:prstDash val="solid"/>
          </a:ln>
        </p:spPr>
        <p:txBody>
          <a:bodyPr wrap="square" lIns="66675" tIns="47625" rIns="66675" bIns="47625" anchor="ctr">
            <a:noAutofit/>
          </a:bodyPr>
          <a:lstStyle/>
          <a:p>
            <a:pPr algn="l">
              <a:lnSpc>
                <a:spcPct val="103000"/>
              </a:lnSpc>
              <a:buNone/>
              <a:defRPr sz="1500" b="0" i="0">
                <a:solidFill>
                  <a:srgbClr val="17324D"/>
                </a:solidFill>
                <a:latin typeface="Arial Narrow"/>
                <a:ea typeface="Arial Narrow"/>
                <a:cs typeface="Arial Narrow"/>
              </a:defRPr>
            </a:pPr>
            <a:r>
              <a:rPr lang="kk-KZ" sz="1500" b="0" i="0">
                <a:solidFill>
                  <a:srgbClr val="17324D"/>
                </a:solidFill>
                <a:latin typeface="Arial Narrow"/>
                <a:ea typeface="Arial Narrow"/>
                <a:cs typeface="Arial Narrow"/>
              </a:rPr>
              <a:t>Ауысымға/үздіксіз кезеңге: әр ауысым алдындағы ұзартуды рұқсат беруші ресімдейді.</a:t>
            </a:r>
          </a:p>
        </p:txBody>
      </p:sp>
      <p:sp>
        <p:nvSpPr>
          <p:cNvPr id="48" name="rule-3-accent">
            <a:extLst>
              <a:ext uri="{FF2B5EF4-FFF2-40B4-BE49-F238E27FC236}">
                <a16:creationId xmlns:a16="http://schemas.microsoft.com/office/drawing/2014/main" id="{FE7E4FB5-568B-4A69-A262-3C6609D0A6E4}"/>
              </a:ext>
            </a:extLst>
          </p:cNvPr>
          <p:cNvSpPr>
            <a:spLocks noGrp="1"/>
          </p:cNvSpPr>
          <p:nvPr/>
        </p:nvSpPr>
        <p:spPr>
          <a:xfrm>
            <a:off x="6191250" y="4876800"/>
            <a:ext cx="76200" cy="428625"/>
          </a:xfrm>
          <a:prstGeom prst="rect">
            <a:avLst/>
          </a:prstGeom>
          <a:solidFill>
            <a:srgbClr val="EA963A"/>
          </a:solidFill>
          <a:ln w="0">
            <a:solidFill>
              <a:srgbClr val="EA963A"/>
            </a:solidFill>
            <a:prstDash val="solid"/>
          </a:ln>
        </p:spPr>
        <p:txBody>
          <a:bodyPr/>
          <a:lstStyle/>
          <a:p>
            <a:endParaRPr lang="ru-KZ"/>
          </a:p>
        </p:txBody>
      </p:sp>
      <p:sp>
        <p:nvSpPr>
          <p:cNvPr id="49" name="rule-3">
            <a:extLst>
              <a:ext uri="{FF2B5EF4-FFF2-40B4-BE49-F238E27FC236}">
                <a16:creationId xmlns:a16="http://schemas.microsoft.com/office/drawing/2014/main" id="{910CE202-7636-4802-9DC3-8DE5154FB3AD}"/>
              </a:ext>
            </a:extLst>
          </p:cNvPr>
          <p:cNvSpPr>
            <a:spLocks noGrp="1"/>
          </p:cNvSpPr>
          <p:nvPr/>
        </p:nvSpPr>
        <p:spPr>
          <a:xfrm>
            <a:off x="6381750" y="4829175"/>
            <a:ext cx="4572000" cy="552450"/>
          </a:xfrm>
          <a:prstGeom prst="rect">
            <a:avLst/>
          </a:prstGeom>
          <a:noFill/>
          <a:ln w="0">
            <a:noFill/>
            <a:prstDash val="solid"/>
          </a:ln>
        </p:spPr>
        <p:txBody>
          <a:bodyPr wrap="square" lIns="66675" tIns="47625" rIns="66675" bIns="47625" anchor="ctr">
            <a:noAutofit/>
          </a:bodyPr>
          <a:lstStyle/>
          <a:p>
            <a:pPr algn="l">
              <a:lnSpc>
                <a:spcPct val="103000"/>
              </a:lnSpc>
              <a:buNone/>
              <a:defRPr sz="1500" b="0" i="0">
                <a:solidFill>
                  <a:srgbClr val="17324D"/>
                </a:solidFill>
                <a:latin typeface="Arial Narrow"/>
                <a:ea typeface="Arial Narrow"/>
                <a:cs typeface="Arial Narrow"/>
              </a:defRPr>
            </a:pPr>
            <a:r>
              <a:rPr lang="kk-KZ" sz="1500" b="0" i="0">
                <a:solidFill>
                  <a:srgbClr val="17324D"/>
                </a:solidFill>
                <a:latin typeface="Arial Narrow"/>
                <a:ea typeface="Arial Narrow"/>
                <a:cs typeface="Arial Narrow"/>
              </a:rPr>
              <a:t>Жағдайлар өзгергенде, авариялық қауіп туындағанда немесе наряд жоғалғанда — жұмысты тоқтату және жаңа рұқсат алу.</a:t>
            </a:r>
          </a:p>
        </p:txBody>
      </p:sp>
      <p:sp>
        <p:nvSpPr>
          <p:cNvPr id="50" name="source-6">
            <a:extLst>
              <a:ext uri="{FF2B5EF4-FFF2-40B4-BE49-F238E27FC236}">
                <a16:creationId xmlns:a16="http://schemas.microsoft.com/office/drawing/2014/main" id="{C6059505-F382-4598-9286-1F5BAC651698}"/>
              </a:ext>
            </a:extLst>
          </p:cNvPr>
          <p:cNvSpPr>
            <a:spLocks noGrp="1"/>
          </p:cNvSpPr>
          <p:nvPr/>
        </p:nvSpPr>
        <p:spPr>
          <a:xfrm>
            <a:off x="857250" y="6210300"/>
            <a:ext cx="9906000" cy="228600"/>
          </a:xfrm>
          <a:prstGeom prst="rect">
            <a:avLst/>
          </a:prstGeom>
          <a:noFill/>
          <a:ln w="0">
            <a:noFill/>
            <a:prstDash val="solid"/>
          </a:ln>
        </p:spPr>
        <p:txBody>
          <a:bodyPr wrap="square" lIns="0" tIns="0" rIns="0" bIns="0" anchor="ctr">
            <a:noAutofit/>
          </a:bodyPr>
          <a:lstStyle/>
          <a:p>
            <a:pPr algn="r">
              <a:lnSpc>
                <a:spcPct val="103000"/>
              </a:lnSpc>
              <a:buNone/>
              <a:defRPr sz="1425" b="0" i="1">
                <a:solidFill>
                  <a:srgbClr val="547094"/>
                </a:solidFill>
                <a:latin typeface="Arial Narrow"/>
                <a:ea typeface="Arial Narrow"/>
                <a:cs typeface="Arial Narrow"/>
              </a:defRPr>
            </a:pPr>
            <a:r>
              <a:rPr lang="kk-KZ" sz="1425" b="0" i="1">
                <a:solidFill>
                  <a:srgbClr val="547094"/>
                </a:solidFill>
                <a:latin typeface="Arial Narrow"/>
                <a:ea typeface="Arial Narrow"/>
                <a:cs typeface="Arial Narrow"/>
              </a:rPr>
              <a:t>НҚА: 4–6, 13–15, 25–30-тт.</a:t>
            </a:r>
          </a:p>
        </p:txBody>
      </p:sp>
    </p:spTree>
    <p:extLst>
      <p:ext uri="{BB962C8B-B14F-4D97-AF65-F5344CB8AC3E}">
        <p14:creationId xmlns:p14="http://schemas.microsoft.com/office/powerpoint/2010/main" val="1963609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Google Shape;121;p3">
            <a:extLst>
              <a:ext uri="{FF2B5EF4-FFF2-40B4-BE49-F238E27FC236}">
                <a16:creationId xmlns:a16="http://schemas.microsoft.com/office/drawing/2014/main" id="{10FC2256-A40A-41FB-8BFE-EA51BEAAAAD8}"/>
              </a:ext>
            </a:extLst>
          </p:cNvPr>
          <p:cNvSpPr>
            <a:spLocks noGrp="1"/>
          </p:cNvSpPr>
          <p:nvPr/>
        </p:nvSpPr>
        <p:spPr>
          <a:xfrm>
            <a:off x="95838" y="60332"/>
            <a:ext cx="1973107" cy="529533"/>
          </a:xfrm>
          <a:prstGeom prst="roundRect">
            <a:avLst>
              <a:gd name="adj" fmla="val 50000"/>
            </a:avLst>
          </a:prstGeom>
          <a:gradFill>
            <a:gsLst>
              <a:gs pos="0">
                <a:schemeClr val="dk2"/>
              </a:gs>
              <a:gs pos="100000">
                <a:srgbClr val="2AB0EF"/>
              </a:gs>
            </a:gsLst>
            <a:lin ang="2700000" scaled="0"/>
          </a:gradFill>
          <a:ln>
            <a:noFill/>
          </a:ln>
        </p:spPr>
        <p:txBody>
          <a:bodyPr spcFirstLastPara="1" wrap="square" lIns="91425" tIns="45700" rIns="91425" bIns="45700" anchor="ctr">
            <a:noAutofit/>
          </a:bodyPr>
          <a:lstStyle/>
          <a:p>
            <a:pPr marL="0" marR="0" lvl="0" indent="0" algn="ctr">
              <a:lnSpc>
                <a:spcPct val="100000"/>
              </a:lnSpc>
              <a:spcBef>
                <a:spcPts val="0"/>
              </a:spcBef>
              <a:spcAft>
                <a:spcPts val="0"/>
              </a:spcAft>
              <a:buNone/>
            </a:pPr>
            <a:endParaRPr sz="1400" b="0" i="0" u="none" cap="none">
              <a:solidFill>
                <a:schemeClr val="lt1"/>
              </a:solidFill>
              <a:latin typeface="Arial Narrow"/>
              <a:ea typeface="Arial Narrow"/>
              <a:cs typeface="Arial Narrow"/>
            </a:endParaRPr>
          </a:p>
        </p:txBody>
      </p:sp>
      <p:sp>
        <p:nvSpPr>
          <p:cNvPr id="3" name="Прямоугольник 2">
            <a:extLst>
              <a:ext uri="{FF2B5EF4-FFF2-40B4-BE49-F238E27FC236}">
                <a16:creationId xmlns:a16="http://schemas.microsoft.com/office/drawing/2014/main" id="{3353705C-F4A3-4E1E-B86F-FC033C8BBF93}"/>
              </a:ext>
            </a:extLst>
          </p:cNvPr>
          <p:cNvSpPr>
            <a:spLocks noGrp="1"/>
          </p:cNvSpPr>
          <p:nvPr/>
        </p:nvSpPr>
        <p:spPr>
          <a:xfrm>
            <a:off x="2419927" y="169479"/>
            <a:ext cx="7499927" cy="646331"/>
          </a:xfrm>
          <a:prstGeom prst="rect">
            <a:avLst/>
          </a:prstGeom>
        </p:spPr>
        <p:txBody>
          <a:bodyPr wrap="square">
            <a:spAutoFit/>
          </a:bodyPr>
          <a:lstStyle/>
          <a:p>
            <a:pPr algn="ctr">
              <a:spcAft>
                <a:spcPts val="0"/>
              </a:spcAft>
              <a:buNone/>
            </a:pPr>
            <a:r>
              <a:rPr lang="kk-KZ" sz="1600" b="1">
                <a:solidFill>
                  <a:srgbClr val="547094"/>
                </a:solidFill>
                <a:latin typeface=" arial narrow"/>
                <a:ea typeface=" arial narrow"/>
                <a:cs typeface=" arial narrow"/>
              </a:rPr>
              <a:t>Еңбек қауіпсіздігі және еңбекті қорғау мәселелері бойынша кәсіби құзыреттерді дамыту</a:t>
            </a:r>
          </a:p>
          <a:p>
            <a:pPr algn="ctr">
              <a:spcAft>
                <a:spcPts val="0"/>
              </a:spcAft>
              <a:buNone/>
            </a:pPr>
            <a:endParaRPr sz="2000" b="1">
              <a:solidFill>
                <a:srgbClr val="547094"/>
              </a:solidFill>
              <a:latin typeface=" arial narrow"/>
              <a:ea typeface=" arial narrow"/>
              <a:cs typeface=" arial narrow"/>
            </a:endParaRPr>
          </a:p>
        </p:txBody>
      </p:sp>
      <p:cxnSp>
        <p:nvCxnSpPr>
          <p:cNvPr id="58" name="Google Shape;123;p3"/>
          <p:cNvCxnSpPr/>
          <p:nvPr/>
        </p:nvCxnSpPr>
        <p:spPr>
          <a:xfrm>
            <a:off x="0" y="642116"/>
            <a:ext cx="12192000" cy="1"/>
          </a:xfrm>
          <a:prstGeom prst="straightConnector1">
            <a:avLst/>
          </a:prstGeom>
          <a:ln w="28575" cap="flat">
            <a:solidFill>
              <a:srgbClr val="2AB0EF"/>
            </a:solidFill>
            <a:prstDash val="solid"/>
            <a:round/>
            <a:headEnd type="none" w="sm" len="sm"/>
            <a:tailEnd type="none" w="sm" len="sm"/>
          </a:ln>
        </p:spPr>
      </p:cxnSp>
      <p:sp>
        <p:nvSpPr>
          <p:cNvPr id="11" name="TextBox 10">
            <a:extLst>
              <a:ext uri="{FF2B5EF4-FFF2-40B4-BE49-F238E27FC236}">
                <a16:creationId xmlns:a16="http://schemas.microsoft.com/office/drawing/2014/main" id="{2F327ACF-10F3-4651-820D-8A700C42D091}"/>
              </a:ext>
            </a:extLst>
          </p:cNvPr>
          <p:cNvSpPr>
            <a:spLocks noGrp="1"/>
          </p:cNvSpPr>
          <p:nvPr/>
        </p:nvSpPr>
        <p:spPr>
          <a:xfrm>
            <a:off x="378931" y="66645"/>
            <a:ext cx="2244197" cy="523220"/>
          </a:xfrm>
          <a:prstGeom prst="rect">
            <a:avLst/>
          </a:prstGeom>
          <a:noFill/>
        </p:spPr>
        <p:txBody>
          <a:bodyPr wrap="square">
            <a:spAutoFit/>
          </a:bodyPr>
          <a:lstStyle/>
          <a:p>
            <a:r>
              <a:rPr sz="1400">
                <a:solidFill>
                  <a:schemeClr val="bg1"/>
                </a:solidFill>
              </a:rPr>
              <a:t>HEALTH SAFETY ENVIRONMENT</a:t>
            </a:r>
          </a:p>
        </p:txBody>
      </p:sp>
      <p:sp>
        <p:nvSpPr>
          <p:cNvPr id="22" name="Прямоугольник 21">
            <a:extLst>
              <a:ext uri="{FF2B5EF4-FFF2-40B4-BE49-F238E27FC236}">
                <a16:creationId xmlns:a16="http://schemas.microsoft.com/office/drawing/2014/main" id="{7E838FD1-F143-4F58-BFCE-3F3974B3F029}"/>
              </a:ext>
            </a:extLst>
          </p:cNvPr>
          <p:cNvSpPr>
            <a:spLocks noGrp="1"/>
          </p:cNvSpPr>
          <p:nvPr/>
        </p:nvSpPr>
        <p:spPr>
          <a:xfrm>
            <a:off x="495300" y="914400"/>
            <a:ext cx="10744200" cy="762000"/>
          </a:xfrm>
          <a:prstGeom prst="rect">
            <a:avLst/>
          </a:prstGeom>
          <a:noFill/>
          <a:ln w="22193">
            <a:solidFill>
              <a:srgbClr val="00B05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4" name="Прямоугольник 3">
            <a:extLst>
              <a:ext uri="{FF2B5EF4-FFF2-40B4-BE49-F238E27FC236}">
                <a16:creationId xmlns:a16="http://schemas.microsoft.com/office/drawing/2014/main" id="{4134793A-547D-40E5-91BA-60AB3917A49B}"/>
              </a:ext>
            </a:extLst>
          </p:cNvPr>
          <p:cNvSpPr>
            <a:spLocks noGrp="1"/>
          </p:cNvSpPr>
          <p:nvPr/>
        </p:nvSpPr>
        <p:spPr>
          <a:xfrm>
            <a:off x="628650" y="1028700"/>
            <a:ext cx="10477500" cy="514350"/>
          </a:xfrm>
          <a:prstGeom prst="rect">
            <a:avLst/>
          </a:prstGeom>
        </p:spPr>
        <p:txBody>
          <a:bodyPr wrap="none" lIns="76200" tIns="38100" rIns="76200" bIns="38100" anchor="ctr">
            <a:noAutofit/>
          </a:bodyPr>
          <a:lstStyle/>
          <a:p>
            <a:pPr algn="ctr">
              <a:spcAft>
                <a:spcPts val="0"/>
              </a:spcAft>
              <a:buNone/>
              <a:defRPr sz="1800" b="1">
                <a:solidFill>
                  <a:srgbClr val="003F7E"/>
                </a:solidFill>
                <a:latin typeface="Arial Narrow"/>
                <a:ea typeface="Arial Narrow"/>
                <a:cs typeface="Arial Narrow"/>
              </a:defRPr>
            </a:pPr>
            <a:r>
              <a:rPr lang="kk-KZ" sz="1800" b="1" u="sng">
                <a:solidFill>
                  <a:srgbClr val="003F7E"/>
                </a:solidFill>
                <a:latin typeface="Arial Narrow"/>
                <a:ea typeface="Arial Narrow"/>
                <a:cs typeface="Arial Narrow"/>
              </a:rPr>
              <a:t>НАРЯД НЫСАНЫ: ДЕРЕКТЕМЕЛЕР, ТАҒАЙЫНДАУЛАР ЖӘНЕ БАСТАПҚЫ ШАРАЛАР</a:t>
            </a:r>
          </a:p>
        </p:txBody>
      </p:sp>
      <p:pic>
        <p:nvPicPr>
          <p:cNvPr id="62" name="Рисунок 4"/>
          <p:cNvPicPr>
            <a:picLocks noChangeAspect="1"/>
          </p:cNvPicPr>
          <p:nvPr/>
        </p:nvPicPr>
        <p:blipFill>
          <a:blip r:embed="rId3"/>
          <a:stretch>
            <a:fillRect/>
          </a:stretch>
        </p:blipFill>
        <p:spPr>
          <a:xfrm>
            <a:off x="11176706" y="50696"/>
            <a:ext cx="1015294" cy="883895"/>
          </a:xfrm>
          <a:prstGeom prst="rect">
            <a:avLst/>
          </a:prstGeom>
        </p:spPr>
      </p:pic>
      <p:pic>
        <p:nvPicPr>
          <p:cNvPr id="63" name="Рисунок 62"/>
          <p:cNvPicPr>
            <a:picLocks noChangeAspect="1"/>
          </p:cNvPicPr>
          <p:nvPr/>
        </p:nvPicPr>
        <p:blipFill>
          <a:blip r:embed="rId4"/>
          <a:stretch/>
        </p:blipFill>
        <p:spPr>
          <a:xfrm>
            <a:off x="555048" y="1828800"/>
            <a:ext cx="3223780" cy="4171950"/>
          </a:xfrm>
          <a:prstGeom prst="rect">
            <a:avLst/>
          </a:prstGeom>
        </p:spPr>
      </p:pic>
      <p:sp>
        <p:nvSpPr>
          <p:cNvPr id="31" name="form1-caption">
            <a:extLst>
              <a:ext uri="{FF2B5EF4-FFF2-40B4-BE49-F238E27FC236}">
                <a16:creationId xmlns:a16="http://schemas.microsoft.com/office/drawing/2014/main" id="{27E1E585-6B78-400A-A580-B55DCF71D410}"/>
              </a:ext>
            </a:extLst>
          </p:cNvPr>
          <p:cNvSpPr>
            <a:spLocks noGrp="1"/>
          </p:cNvSpPr>
          <p:nvPr/>
        </p:nvSpPr>
        <p:spPr>
          <a:xfrm>
            <a:off x="523875" y="5905500"/>
            <a:ext cx="3286125" cy="266700"/>
          </a:xfrm>
          <a:prstGeom prst="rect">
            <a:avLst/>
          </a:prstGeom>
          <a:noFill/>
          <a:ln w="0">
            <a:noFill/>
            <a:prstDash val="solid"/>
          </a:ln>
        </p:spPr>
        <p:txBody>
          <a:bodyPr wrap="square" lIns="66675" tIns="47625" rIns="66675" bIns="47625" anchor="t">
            <a:noAutofit/>
          </a:bodyPr>
          <a:lstStyle/>
          <a:p>
            <a:pPr algn="ctr">
              <a:lnSpc>
                <a:spcPct val="103000"/>
              </a:lnSpc>
              <a:buNone/>
              <a:defRPr sz="1425" b="0" i="1">
                <a:solidFill>
                  <a:srgbClr val="547094"/>
                </a:solidFill>
                <a:latin typeface="Arial Narrow"/>
                <a:ea typeface="Arial Narrow"/>
                <a:cs typeface="Arial Narrow"/>
              </a:defRPr>
            </a:pPr>
            <a:r>
              <a:rPr lang="kk-KZ" sz="1425" b="0" i="1">
                <a:solidFill>
                  <a:srgbClr val="547094"/>
                </a:solidFill>
                <a:latin typeface="Arial Narrow"/>
                <a:ea typeface="Arial Narrow"/>
                <a:cs typeface="Arial Narrow"/>
              </a:rPr>
              <a:t>Ресми бланк</a:t>
            </a:r>
          </a:p>
        </p:txBody>
      </p:sp>
      <p:sp>
        <p:nvSpPr>
          <p:cNvPr id="32" name="form1-enlarged">
            <a:extLst>
              <a:ext uri="{FF2B5EF4-FFF2-40B4-BE49-F238E27FC236}">
                <a16:creationId xmlns:a16="http://schemas.microsoft.com/office/drawing/2014/main" id="{6C8E8D35-BFB5-4C1C-9510-FCEE46ACED73}"/>
              </a:ext>
            </a:extLst>
          </p:cNvPr>
          <p:cNvSpPr>
            <a:spLocks noGrp="1"/>
          </p:cNvSpPr>
          <p:nvPr/>
        </p:nvSpPr>
        <p:spPr>
          <a:xfrm>
            <a:off x="4095750" y="1828800"/>
            <a:ext cx="7239000" cy="4171950"/>
          </a:xfrm>
          <a:prstGeom prst="roundRect">
            <a:avLst>
              <a:gd name="adj" fmla="val 2283"/>
            </a:avLst>
          </a:prstGeom>
          <a:noFill/>
          <a:ln w="19050">
            <a:solidFill>
              <a:srgbClr val="00B050"/>
            </a:solidFill>
            <a:prstDash val="solid"/>
          </a:ln>
        </p:spPr>
        <p:txBody>
          <a:bodyPr/>
          <a:lstStyle/>
          <a:p>
            <a:endParaRPr lang="ru-KZ"/>
          </a:p>
        </p:txBody>
      </p:sp>
      <p:sp>
        <p:nvSpPr>
          <p:cNvPr id="33" name="form1-enlarged-title">
            <a:extLst>
              <a:ext uri="{FF2B5EF4-FFF2-40B4-BE49-F238E27FC236}">
                <a16:creationId xmlns:a16="http://schemas.microsoft.com/office/drawing/2014/main" id="{4691D924-B5D8-4EB3-869A-D4DEA5F660FE}"/>
              </a:ext>
            </a:extLst>
          </p:cNvPr>
          <p:cNvSpPr>
            <a:spLocks noGrp="1"/>
          </p:cNvSpPr>
          <p:nvPr/>
        </p:nvSpPr>
        <p:spPr>
          <a:xfrm>
            <a:off x="4333875" y="1924050"/>
            <a:ext cx="6762750" cy="361950"/>
          </a:xfrm>
          <a:prstGeom prst="rect">
            <a:avLst/>
          </a:prstGeom>
          <a:noFill/>
          <a:ln w="0">
            <a:noFill/>
            <a:prstDash val="solid"/>
          </a:ln>
        </p:spPr>
        <p:txBody>
          <a:bodyPr wrap="square" lIns="66675" tIns="47625" rIns="66675" bIns="47625" anchor="ctr">
            <a:noAutofit/>
          </a:bodyPr>
          <a:lstStyle/>
          <a:p>
            <a:pPr algn="ctr">
              <a:lnSpc>
                <a:spcPct val="103000"/>
              </a:lnSpc>
              <a:buNone/>
              <a:defRPr sz="1575" b="1" i="0">
                <a:solidFill>
                  <a:srgbClr val="003F7E"/>
                </a:solidFill>
                <a:latin typeface="Arial Narrow"/>
                <a:ea typeface="Arial Narrow"/>
                <a:cs typeface="Arial Narrow"/>
              </a:defRPr>
            </a:pPr>
            <a:r>
              <a:rPr lang="kk-KZ" sz="1575" b="1" i="0">
                <a:solidFill>
                  <a:srgbClr val="003F7E"/>
                </a:solidFill>
                <a:latin typeface="Arial Narrow"/>
                <a:ea typeface="Arial Narrow"/>
                <a:cs typeface="Arial Narrow"/>
              </a:rPr>
              <a:t>ІРІЛЕНДІРІЛГЕН 1–5.3 ЖОЛАҚТАР</a:t>
            </a:r>
          </a:p>
        </p:txBody>
      </p:sp>
      <p:sp>
        <p:nvSpPr>
          <p:cNvPr id="34" name="field-1-n">
            <a:extLst>
              <a:ext uri="{FF2B5EF4-FFF2-40B4-BE49-F238E27FC236}">
                <a16:creationId xmlns:a16="http://schemas.microsoft.com/office/drawing/2014/main" id="{AE070CDC-82E8-4BC0-BE34-2EB32190DECE}"/>
              </a:ext>
            </a:extLst>
          </p:cNvPr>
          <p:cNvSpPr>
            <a:spLocks noGrp="1"/>
          </p:cNvSpPr>
          <p:nvPr/>
        </p:nvSpPr>
        <p:spPr>
          <a:xfrm>
            <a:off x="4286250" y="2362200"/>
            <a:ext cx="742950" cy="495300"/>
          </a:xfrm>
          <a:prstGeom prst="rect">
            <a:avLst/>
          </a:prstGeom>
          <a:noFill/>
          <a:ln w="0">
            <a:noFill/>
            <a:prstDash val="solid"/>
          </a:ln>
        </p:spPr>
        <p:txBody>
          <a:bodyPr wrap="square" lIns="66675" tIns="47625" rIns="66675" bIns="47625" anchor="ctr">
            <a:noAutofit/>
          </a:bodyPr>
          <a:lstStyle/>
          <a:p>
            <a:pPr algn="ctr">
              <a:lnSpc>
                <a:spcPct val="103000"/>
              </a:lnSpc>
              <a:buNone/>
              <a:defRPr sz="1425" b="1" i="0">
                <a:solidFill>
                  <a:srgbClr val="003F7E"/>
                </a:solidFill>
                <a:latin typeface="Arial Narrow"/>
                <a:ea typeface="Arial Narrow"/>
                <a:cs typeface="Arial Narrow"/>
              </a:defRPr>
            </a:pPr>
            <a:r>
              <a:rPr sz="1425" b="1" i="0">
                <a:solidFill>
                  <a:srgbClr val="003F7E"/>
                </a:solidFill>
                <a:latin typeface="Arial Narrow"/>
                <a:ea typeface="Arial Narrow"/>
                <a:cs typeface="Arial Narrow"/>
              </a:rPr>
              <a:t>1</a:t>
            </a:r>
          </a:p>
        </p:txBody>
      </p:sp>
      <p:sp>
        <p:nvSpPr>
          <p:cNvPr id="35" name="field-1-label">
            <a:extLst>
              <a:ext uri="{FF2B5EF4-FFF2-40B4-BE49-F238E27FC236}">
                <a16:creationId xmlns:a16="http://schemas.microsoft.com/office/drawing/2014/main" id="{E229C756-0500-4057-A99E-5D718C2B7FE0}"/>
              </a:ext>
            </a:extLst>
          </p:cNvPr>
          <p:cNvSpPr>
            <a:spLocks noGrp="1"/>
          </p:cNvSpPr>
          <p:nvPr/>
        </p:nvSpPr>
        <p:spPr>
          <a:xfrm>
            <a:off x="5067300" y="2362200"/>
            <a:ext cx="2076450" cy="495300"/>
          </a:xfrm>
          <a:prstGeom prst="rect">
            <a:avLst/>
          </a:prstGeom>
          <a:noFill/>
          <a:ln w="0">
            <a:noFill/>
            <a:prstDash val="solid"/>
          </a:ln>
        </p:spPr>
        <p:txBody>
          <a:bodyPr wrap="square" lIns="66675" tIns="47625" rIns="66675" bIns="47625" anchor="ctr">
            <a:noAutofit/>
          </a:bodyPr>
          <a:lstStyle/>
          <a:p>
            <a:pPr algn="l">
              <a:lnSpc>
                <a:spcPct val="103000"/>
              </a:lnSpc>
              <a:buNone/>
              <a:defRPr sz="1425" b="1" i="0">
                <a:solidFill>
                  <a:srgbClr val="17324D"/>
                </a:solidFill>
                <a:latin typeface="Arial Narrow"/>
                <a:ea typeface="Arial Narrow"/>
                <a:cs typeface="Arial Narrow"/>
              </a:defRPr>
            </a:pPr>
            <a:r>
              <a:rPr lang="kk-KZ" sz="1425" b="1" i="0">
                <a:solidFill>
                  <a:srgbClr val="17324D"/>
                </a:solidFill>
                <a:latin typeface="Arial Narrow"/>
                <a:ea typeface="Arial Narrow"/>
                <a:cs typeface="Arial Narrow"/>
              </a:rPr>
              <a:t>Жұмыс жүргізуші</a:t>
            </a:r>
          </a:p>
        </p:txBody>
      </p:sp>
      <p:sp>
        <p:nvSpPr>
          <p:cNvPr id="36" name="field-1-value">
            <a:extLst>
              <a:ext uri="{FF2B5EF4-FFF2-40B4-BE49-F238E27FC236}">
                <a16:creationId xmlns:a16="http://schemas.microsoft.com/office/drawing/2014/main" id="{0DDA9DE5-57D0-4838-B957-B4344F921862}"/>
              </a:ext>
            </a:extLst>
          </p:cNvPr>
          <p:cNvSpPr>
            <a:spLocks noGrp="1"/>
          </p:cNvSpPr>
          <p:nvPr/>
        </p:nvSpPr>
        <p:spPr>
          <a:xfrm>
            <a:off x="7191375" y="2362200"/>
            <a:ext cx="3952875" cy="495300"/>
          </a:xfrm>
          <a:prstGeom prst="rect">
            <a:avLst/>
          </a:prstGeom>
          <a:noFill/>
          <a:ln w="0">
            <a:noFill/>
            <a:prstDash val="solid"/>
          </a:ln>
        </p:spPr>
        <p:txBody>
          <a:bodyPr wrap="square" lIns="66675" tIns="47625" rIns="66675" bIns="47625" anchor="ctr">
            <a:noAutofit/>
          </a:bodyPr>
          <a:lstStyle/>
          <a:p>
            <a:pPr algn="l">
              <a:lnSpc>
                <a:spcPct val="103000"/>
              </a:lnSpc>
              <a:buNone/>
              <a:defRPr sz="1425" b="0" i="0">
                <a:solidFill>
                  <a:srgbClr val="14365D"/>
                </a:solidFill>
                <a:latin typeface="Arial Narrow"/>
                <a:ea typeface="Arial Narrow"/>
                <a:cs typeface="Arial Narrow"/>
              </a:defRPr>
            </a:pPr>
            <a:r>
              <a:rPr lang="kk-KZ" sz="1425" b="0" i="0">
                <a:solidFill>
                  <a:srgbClr val="14365D"/>
                </a:solidFill>
                <a:latin typeface="Arial Narrow"/>
                <a:ea typeface="Arial Narrow"/>
                <a:cs typeface="Arial Narrow"/>
              </a:rPr>
              <a:t>Т.А.Ә., ұйым / учаске / цех, лауазым</a:t>
            </a:r>
          </a:p>
        </p:txBody>
      </p:sp>
      <p:sp>
        <p:nvSpPr>
          <p:cNvPr id="37" name="field-1-line">
            <a:extLst>
              <a:ext uri="{FF2B5EF4-FFF2-40B4-BE49-F238E27FC236}">
                <a16:creationId xmlns:a16="http://schemas.microsoft.com/office/drawing/2014/main" id="{FD184FFE-37CF-4226-B6FD-2C7BA632A130}"/>
              </a:ext>
            </a:extLst>
          </p:cNvPr>
          <p:cNvSpPr>
            <a:spLocks noGrp="1"/>
          </p:cNvSpPr>
          <p:nvPr/>
        </p:nvSpPr>
        <p:spPr>
          <a:xfrm>
            <a:off x="5067300" y="2819400"/>
            <a:ext cx="6076950" cy="0"/>
          </a:xfrm>
          <a:prstGeom prst="line">
            <a:avLst/>
          </a:prstGeom>
          <a:noFill/>
          <a:ln w="9525">
            <a:solidFill>
              <a:srgbClr val="B9C7D6"/>
            </a:solidFill>
            <a:prstDash val="solid"/>
          </a:ln>
        </p:spPr>
        <p:txBody>
          <a:bodyPr/>
          <a:lstStyle/>
          <a:p>
            <a:endParaRPr lang="ru-KZ"/>
          </a:p>
        </p:txBody>
      </p:sp>
      <p:sp>
        <p:nvSpPr>
          <p:cNvPr id="38" name="field-2-n">
            <a:extLst>
              <a:ext uri="{FF2B5EF4-FFF2-40B4-BE49-F238E27FC236}">
                <a16:creationId xmlns:a16="http://schemas.microsoft.com/office/drawing/2014/main" id="{B8B7136E-97E2-4582-B3C5-A80582F501FC}"/>
              </a:ext>
            </a:extLst>
          </p:cNvPr>
          <p:cNvSpPr>
            <a:spLocks noGrp="1"/>
          </p:cNvSpPr>
          <p:nvPr/>
        </p:nvSpPr>
        <p:spPr>
          <a:xfrm>
            <a:off x="4286250" y="2876550"/>
            <a:ext cx="742950" cy="590550"/>
          </a:xfrm>
          <a:prstGeom prst="rect">
            <a:avLst/>
          </a:prstGeom>
          <a:noFill/>
          <a:ln w="0">
            <a:noFill/>
            <a:prstDash val="solid"/>
          </a:ln>
        </p:spPr>
        <p:txBody>
          <a:bodyPr wrap="square" lIns="66675" tIns="47625" rIns="66675" bIns="47625" anchor="ctr">
            <a:noAutofit/>
          </a:bodyPr>
          <a:lstStyle/>
          <a:p>
            <a:pPr algn="ctr">
              <a:lnSpc>
                <a:spcPct val="103000"/>
              </a:lnSpc>
              <a:buNone/>
              <a:defRPr sz="1425" b="1" i="0">
                <a:solidFill>
                  <a:srgbClr val="003F7E"/>
                </a:solidFill>
                <a:latin typeface="Arial Narrow"/>
                <a:ea typeface="Arial Narrow"/>
                <a:cs typeface="Arial Narrow"/>
              </a:defRPr>
            </a:pPr>
            <a:r>
              <a:rPr sz="1425" b="1" i="0">
                <a:solidFill>
                  <a:srgbClr val="003F7E"/>
                </a:solidFill>
                <a:latin typeface="Arial Narrow"/>
                <a:ea typeface="Arial Narrow"/>
                <a:cs typeface="Arial Narrow"/>
              </a:rPr>
              <a:t>2</a:t>
            </a:r>
          </a:p>
        </p:txBody>
      </p:sp>
      <p:sp>
        <p:nvSpPr>
          <p:cNvPr id="39" name="field-2-label">
            <a:extLst>
              <a:ext uri="{FF2B5EF4-FFF2-40B4-BE49-F238E27FC236}">
                <a16:creationId xmlns:a16="http://schemas.microsoft.com/office/drawing/2014/main" id="{55F9C7FE-2120-4767-88E3-0A6575299047}"/>
              </a:ext>
            </a:extLst>
          </p:cNvPr>
          <p:cNvSpPr>
            <a:spLocks noGrp="1"/>
          </p:cNvSpPr>
          <p:nvPr/>
        </p:nvSpPr>
        <p:spPr>
          <a:xfrm>
            <a:off x="5067300" y="2876550"/>
            <a:ext cx="2076450" cy="590550"/>
          </a:xfrm>
          <a:prstGeom prst="rect">
            <a:avLst/>
          </a:prstGeom>
          <a:noFill/>
          <a:ln w="0">
            <a:noFill/>
            <a:prstDash val="solid"/>
          </a:ln>
        </p:spPr>
        <p:txBody>
          <a:bodyPr wrap="square" lIns="66675" tIns="47625" rIns="66675" bIns="47625" anchor="ctr">
            <a:noAutofit/>
          </a:bodyPr>
          <a:lstStyle/>
          <a:p>
            <a:pPr algn="l">
              <a:lnSpc>
                <a:spcPct val="103000"/>
              </a:lnSpc>
              <a:buNone/>
              <a:defRPr sz="1425" b="1" i="0">
                <a:solidFill>
                  <a:srgbClr val="17324D"/>
                </a:solidFill>
                <a:latin typeface="Arial Narrow"/>
                <a:ea typeface="Arial Narrow"/>
                <a:cs typeface="Arial Narrow"/>
              </a:defRPr>
            </a:pPr>
            <a:r>
              <a:rPr lang="kk-KZ" sz="1425" b="1" i="0">
                <a:solidFill>
                  <a:srgbClr val="17324D"/>
                </a:solidFill>
                <a:latin typeface="Arial Narrow"/>
                <a:ea typeface="Arial Narrow"/>
                <a:cs typeface="Arial Narrow"/>
              </a:rPr>
              <a:t>Орындауға рұқсат етіледі</a:t>
            </a:r>
          </a:p>
        </p:txBody>
      </p:sp>
      <p:sp>
        <p:nvSpPr>
          <p:cNvPr id="40" name="field-2-value">
            <a:extLst>
              <a:ext uri="{FF2B5EF4-FFF2-40B4-BE49-F238E27FC236}">
                <a16:creationId xmlns:a16="http://schemas.microsoft.com/office/drawing/2014/main" id="{5A6E1A98-98F5-4F9C-9EE2-CF847EC65D3E}"/>
              </a:ext>
            </a:extLst>
          </p:cNvPr>
          <p:cNvSpPr>
            <a:spLocks noGrp="1"/>
          </p:cNvSpPr>
          <p:nvPr/>
        </p:nvSpPr>
        <p:spPr>
          <a:xfrm>
            <a:off x="7191375" y="2876550"/>
            <a:ext cx="3952875" cy="590550"/>
          </a:xfrm>
          <a:prstGeom prst="rect">
            <a:avLst/>
          </a:prstGeom>
          <a:noFill/>
          <a:ln w="0">
            <a:noFill/>
            <a:prstDash val="solid"/>
          </a:ln>
        </p:spPr>
        <p:txBody>
          <a:bodyPr wrap="square" lIns="66675" tIns="47625" rIns="66675" bIns="47625" anchor="ctr">
            <a:noAutofit/>
          </a:bodyPr>
          <a:lstStyle/>
          <a:p>
            <a:pPr algn="l">
              <a:lnSpc>
                <a:spcPct val="103000"/>
              </a:lnSpc>
              <a:buNone/>
              <a:defRPr sz="1425" b="0" i="0">
                <a:solidFill>
                  <a:srgbClr val="14365D"/>
                </a:solidFill>
                <a:latin typeface="Arial Narrow"/>
                <a:ea typeface="Arial Narrow"/>
                <a:cs typeface="Arial Narrow"/>
              </a:defRPr>
            </a:pPr>
            <a:r>
              <a:rPr lang="kk-KZ" sz="1425" b="0" i="0">
                <a:solidFill>
                  <a:srgbClr val="14365D"/>
                </a:solidFill>
                <a:latin typeface="Arial Narrow"/>
                <a:ea typeface="Arial Narrow"/>
                <a:cs typeface="Arial Narrow"/>
              </a:rPr>
              <a:t>орын, жабдық, жұмыстың қысқаша мазмұны мен көлемі</a:t>
            </a:r>
          </a:p>
        </p:txBody>
      </p:sp>
      <p:sp>
        <p:nvSpPr>
          <p:cNvPr id="41" name="field-2-line">
            <a:extLst>
              <a:ext uri="{FF2B5EF4-FFF2-40B4-BE49-F238E27FC236}">
                <a16:creationId xmlns:a16="http://schemas.microsoft.com/office/drawing/2014/main" id="{43F1AC5C-9B4F-4F59-9C00-F3B60AC26235}"/>
              </a:ext>
            </a:extLst>
          </p:cNvPr>
          <p:cNvSpPr>
            <a:spLocks noGrp="1"/>
          </p:cNvSpPr>
          <p:nvPr/>
        </p:nvSpPr>
        <p:spPr>
          <a:xfrm>
            <a:off x="5067300" y="3429000"/>
            <a:ext cx="6076950" cy="0"/>
          </a:xfrm>
          <a:prstGeom prst="line">
            <a:avLst/>
          </a:prstGeom>
          <a:noFill/>
          <a:ln w="9525">
            <a:solidFill>
              <a:srgbClr val="B9C7D6"/>
            </a:solidFill>
            <a:prstDash val="solid"/>
          </a:ln>
        </p:spPr>
        <p:txBody>
          <a:bodyPr/>
          <a:lstStyle/>
          <a:p>
            <a:endParaRPr lang="ru-KZ"/>
          </a:p>
        </p:txBody>
      </p:sp>
      <p:sp>
        <p:nvSpPr>
          <p:cNvPr id="42" name="field-3-n">
            <a:extLst>
              <a:ext uri="{FF2B5EF4-FFF2-40B4-BE49-F238E27FC236}">
                <a16:creationId xmlns:a16="http://schemas.microsoft.com/office/drawing/2014/main" id="{6D430BCD-4D4A-4185-9380-D4131A2A389A}"/>
              </a:ext>
            </a:extLst>
          </p:cNvPr>
          <p:cNvSpPr>
            <a:spLocks noGrp="1"/>
          </p:cNvSpPr>
          <p:nvPr/>
        </p:nvSpPr>
        <p:spPr>
          <a:xfrm>
            <a:off x="4286250" y="3486150"/>
            <a:ext cx="742950" cy="476250"/>
          </a:xfrm>
          <a:prstGeom prst="rect">
            <a:avLst/>
          </a:prstGeom>
          <a:noFill/>
          <a:ln w="0">
            <a:noFill/>
            <a:prstDash val="solid"/>
          </a:ln>
        </p:spPr>
        <p:txBody>
          <a:bodyPr wrap="square" lIns="66675" tIns="47625" rIns="66675" bIns="47625" anchor="ctr">
            <a:noAutofit/>
          </a:bodyPr>
          <a:lstStyle/>
          <a:p>
            <a:pPr algn="ctr">
              <a:lnSpc>
                <a:spcPct val="103000"/>
              </a:lnSpc>
              <a:buNone/>
              <a:defRPr sz="1425" b="1" i="0">
                <a:solidFill>
                  <a:srgbClr val="003F7E"/>
                </a:solidFill>
                <a:latin typeface="Arial Narrow"/>
                <a:ea typeface="Arial Narrow"/>
                <a:cs typeface="Arial Narrow"/>
              </a:defRPr>
            </a:pPr>
            <a:r>
              <a:rPr sz="1425" b="1" i="0">
                <a:solidFill>
                  <a:srgbClr val="003F7E"/>
                </a:solidFill>
                <a:latin typeface="Arial Narrow"/>
                <a:ea typeface="Arial Narrow"/>
                <a:cs typeface="Arial Narrow"/>
              </a:rPr>
              <a:t>3</a:t>
            </a:r>
          </a:p>
        </p:txBody>
      </p:sp>
      <p:sp>
        <p:nvSpPr>
          <p:cNvPr id="43" name="field-3-label">
            <a:extLst>
              <a:ext uri="{FF2B5EF4-FFF2-40B4-BE49-F238E27FC236}">
                <a16:creationId xmlns:a16="http://schemas.microsoft.com/office/drawing/2014/main" id="{B7ADFF3C-3B2F-4DEA-8177-6380136F4C3F}"/>
              </a:ext>
            </a:extLst>
          </p:cNvPr>
          <p:cNvSpPr>
            <a:spLocks noGrp="1"/>
          </p:cNvSpPr>
          <p:nvPr/>
        </p:nvSpPr>
        <p:spPr>
          <a:xfrm>
            <a:off x="5067300" y="3486150"/>
            <a:ext cx="2076450" cy="476250"/>
          </a:xfrm>
          <a:prstGeom prst="rect">
            <a:avLst/>
          </a:prstGeom>
          <a:noFill/>
          <a:ln w="0">
            <a:noFill/>
            <a:prstDash val="solid"/>
          </a:ln>
        </p:spPr>
        <p:txBody>
          <a:bodyPr wrap="square" lIns="66675" tIns="47625" rIns="66675" bIns="47625" anchor="ctr">
            <a:noAutofit/>
          </a:bodyPr>
          <a:lstStyle/>
          <a:p>
            <a:pPr algn="l">
              <a:lnSpc>
                <a:spcPct val="103000"/>
              </a:lnSpc>
              <a:buNone/>
              <a:defRPr sz="1425" b="1" i="0">
                <a:solidFill>
                  <a:srgbClr val="17324D"/>
                </a:solidFill>
                <a:latin typeface="Arial Narrow"/>
                <a:ea typeface="Arial Narrow"/>
                <a:cs typeface="Arial Narrow"/>
              </a:defRPr>
            </a:pPr>
            <a:r>
              <a:rPr lang="kk-KZ" sz="1425" b="1" i="0">
                <a:solidFill>
                  <a:srgbClr val="17324D"/>
                </a:solidFill>
                <a:latin typeface="Arial Narrow"/>
                <a:ea typeface="Arial Narrow"/>
                <a:cs typeface="Arial Narrow"/>
              </a:rPr>
              <a:t>Рұқсат беруші</a:t>
            </a:r>
          </a:p>
        </p:txBody>
      </p:sp>
      <p:sp>
        <p:nvSpPr>
          <p:cNvPr id="44" name="field-3-value">
            <a:extLst>
              <a:ext uri="{FF2B5EF4-FFF2-40B4-BE49-F238E27FC236}">
                <a16:creationId xmlns:a16="http://schemas.microsoft.com/office/drawing/2014/main" id="{B173BDD9-1777-41E4-93B9-143F23D8EADD}"/>
              </a:ext>
            </a:extLst>
          </p:cNvPr>
          <p:cNvSpPr>
            <a:spLocks noGrp="1"/>
          </p:cNvSpPr>
          <p:nvPr/>
        </p:nvSpPr>
        <p:spPr>
          <a:xfrm>
            <a:off x="7191375" y="3486150"/>
            <a:ext cx="3952875" cy="476250"/>
          </a:xfrm>
          <a:prstGeom prst="rect">
            <a:avLst/>
          </a:prstGeom>
          <a:noFill/>
          <a:ln w="0">
            <a:noFill/>
            <a:prstDash val="solid"/>
          </a:ln>
        </p:spPr>
        <p:txBody>
          <a:bodyPr wrap="square" lIns="66675" tIns="47625" rIns="66675" bIns="47625" anchor="ctr">
            <a:noAutofit/>
          </a:bodyPr>
          <a:lstStyle/>
          <a:p>
            <a:pPr algn="l">
              <a:lnSpc>
                <a:spcPct val="103000"/>
              </a:lnSpc>
              <a:buNone/>
              <a:defRPr sz="1425" b="0" i="0">
                <a:solidFill>
                  <a:srgbClr val="14365D"/>
                </a:solidFill>
                <a:latin typeface="Arial Narrow"/>
                <a:ea typeface="Arial Narrow"/>
                <a:cs typeface="Arial Narrow"/>
              </a:defRPr>
            </a:pPr>
            <a:r>
              <a:rPr lang="kk-KZ" sz="1425" b="0" i="0">
                <a:solidFill>
                  <a:srgbClr val="14365D"/>
                </a:solidFill>
                <a:latin typeface="Arial Narrow"/>
                <a:ea typeface="Arial Narrow"/>
                <a:cs typeface="Arial Narrow"/>
              </a:rPr>
              <a:t>Т.А.Ә. және лауазым</a:t>
            </a:r>
          </a:p>
        </p:txBody>
      </p:sp>
      <p:sp>
        <p:nvSpPr>
          <p:cNvPr id="45" name="field-3-line">
            <a:extLst>
              <a:ext uri="{FF2B5EF4-FFF2-40B4-BE49-F238E27FC236}">
                <a16:creationId xmlns:a16="http://schemas.microsoft.com/office/drawing/2014/main" id="{A6118266-EE6F-4780-A739-84A575DADFE9}"/>
              </a:ext>
            </a:extLst>
          </p:cNvPr>
          <p:cNvSpPr>
            <a:spLocks noGrp="1"/>
          </p:cNvSpPr>
          <p:nvPr/>
        </p:nvSpPr>
        <p:spPr>
          <a:xfrm>
            <a:off x="5067300" y="3924300"/>
            <a:ext cx="6076950" cy="0"/>
          </a:xfrm>
          <a:prstGeom prst="line">
            <a:avLst/>
          </a:prstGeom>
          <a:noFill/>
          <a:ln w="9525">
            <a:solidFill>
              <a:srgbClr val="B9C7D6"/>
            </a:solidFill>
            <a:prstDash val="solid"/>
          </a:ln>
        </p:spPr>
        <p:txBody>
          <a:bodyPr/>
          <a:lstStyle/>
          <a:p>
            <a:endParaRPr lang="ru-KZ"/>
          </a:p>
        </p:txBody>
      </p:sp>
      <p:sp>
        <p:nvSpPr>
          <p:cNvPr id="46" name="field-4-n">
            <a:extLst>
              <a:ext uri="{FF2B5EF4-FFF2-40B4-BE49-F238E27FC236}">
                <a16:creationId xmlns:a16="http://schemas.microsoft.com/office/drawing/2014/main" id="{63594B96-873B-4F7D-8580-9A8D6EEA0A28}"/>
              </a:ext>
            </a:extLst>
          </p:cNvPr>
          <p:cNvSpPr>
            <a:spLocks noGrp="1"/>
          </p:cNvSpPr>
          <p:nvPr/>
        </p:nvSpPr>
        <p:spPr>
          <a:xfrm>
            <a:off x="4286250" y="3981450"/>
            <a:ext cx="742950" cy="514350"/>
          </a:xfrm>
          <a:prstGeom prst="rect">
            <a:avLst/>
          </a:prstGeom>
          <a:noFill/>
          <a:ln w="0">
            <a:noFill/>
            <a:prstDash val="solid"/>
          </a:ln>
        </p:spPr>
        <p:txBody>
          <a:bodyPr wrap="square" lIns="66675" tIns="47625" rIns="66675" bIns="47625" anchor="ctr">
            <a:noAutofit/>
          </a:bodyPr>
          <a:lstStyle/>
          <a:p>
            <a:pPr algn="ctr">
              <a:lnSpc>
                <a:spcPct val="103000"/>
              </a:lnSpc>
              <a:buNone/>
              <a:defRPr sz="1425" b="1" i="0">
                <a:solidFill>
                  <a:srgbClr val="003F7E"/>
                </a:solidFill>
                <a:latin typeface="Arial Narrow"/>
                <a:ea typeface="Arial Narrow"/>
                <a:cs typeface="Arial Narrow"/>
              </a:defRPr>
            </a:pPr>
            <a:r>
              <a:rPr sz="1425" b="1" i="0">
                <a:solidFill>
                  <a:srgbClr val="003F7E"/>
                </a:solidFill>
                <a:latin typeface="Arial Narrow"/>
                <a:ea typeface="Arial Narrow"/>
                <a:cs typeface="Arial Narrow"/>
              </a:rPr>
              <a:t>4</a:t>
            </a:r>
          </a:p>
        </p:txBody>
      </p:sp>
      <p:sp>
        <p:nvSpPr>
          <p:cNvPr id="47" name="field-4-label">
            <a:extLst>
              <a:ext uri="{FF2B5EF4-FFF2-40B4-BE49-F238E27FC236}">
                <a16:creationId xmlns:a16="http://schemas.microsoft.com/office/drawing/2014/main" id="{AE5890F8-35F9-436A-8934-F6E5ED9CEF7D}"/>
              </a:ext>
            </a:extLst>
          </p:cNvPr>
          <p:cNvSpPr>
            <a:spLocks noGrp="1"/>
          </p:cNvSpPr>
          <p:nvPr/>
        </p:nvSpPr>
        <p:spPr>
          <a:xfrm>
            <a:off x="5067300" y="3981450"/>
            <a:ext cx="2076450" cy="514350"/>
          </a:xfrm>
          <a:prstGeom prst="rect">
            <a:avLst/>
          </a:prstGeom>
          <a:noFill/>
          <a:ln w="0">
            <a:noFill/>
            <a:prstDash val="solid"/>
          </a:ln>
        </p:spPr>
        <p:txBody>
          <a:bodyPr wrap="square" lIns="66675" tIns="47625" rIns="66675" bIns="47625" anchor="ctr">
            <a:noAutofit/>
          </a:bodyPr>
          <a:lstStyle/>
          <a:p>
            <a:pPr algn="l">
              <a:lnSpc>
                <a:spcPct val="103000"/>
              </a:lnSpc>
              <a:buNone/>
              <a:defRPr sz="1425" b="1" i="0">
                <a:solidFill>
                  <a:srgbClr val="17324D"/>
                </a:solidFill>
                <a:latin typeface="Arial Narrow"/>
                <a:ea typeface="Arial Narrow"/>
                <a:cs typeface="Arial Narrow"/>
              </a:defRPr>
            </a:pPr>
            <a:r>
              <a:rPr lang="kk-KZ" sz="1425" b="1" i="0">
                <a:solidFill>
                  <a:srgbClr val="17324D"/>
                </a:solidFill>
                <a:latin typeface="Arial Narrow"/>
                <a:ea typeface="Arial Narrow"/>
                <a:cs typeface="Arial Narrow"/>
              </a:rPr>
              <a:t>Жауапты басшы</a:t>
            </a:r>
          </a:p>
        </p:txBody>
      </p:sp>
      <p:sp>
        <p:nvSpPr>
          <p:cNvPr id="48" name="field-4-value">
            <a:extLst>
              <a:ext uri="{FF2B5EF4-FFF2-40B4-BE49-F238E27FC236}">
                <a16:creationId xmlns:a16="http://schemas.microsoft.com/office/drawing/2014/main" id="{D1AE2E1A-8138-4648-B12A-0928B8D363FB}"/>
              </a:ext>
            </a:extLst>
          </p:cNvPr>
          <p:cNvSpPr>
            <a:spLocks noGrp="1"/>
          </p:cNvSpPr>
          <p:nvPr/>
        </p:nvSpPr>
        <p:spPr>
          <a:xfrm>
            <a:off x="7191375" y="3981450"/>
            <a:ext cx="3952875" cy="514350"/>
          </a:xfrm>
          <a:prstGeom prst="rect">
            <a:avLst/>
          </a:prstGeom>
          <a:noFill/>
          <a:ln w="0">
            <a:noFill/>
            <a:prstDash val="solid"/>
          </a:ln>
        </p:spPr>
        <p:txBody>
          <a:bodyPr wrap="square" lIns="66675" tIns="47625" rIns="66675" bIns="47625" anchor="ctr">
            <a:noAutofit/>
          </a:bodyPr>
          <a:lstStyle/>
          <a:p>
            <a:pPr algn="l">
              <a:lnSpc>
                <a:spcPct val="103000"/>
              </a:lnSpc>
              <a:buNone/>
              <a:defRPr sz="1425" b="0" i="0">
                <a:solidFill>
                  <a:srgbClr val="14365D"/>
                </a:solidFill>
                <a:latin typeface="Arial Narrow"/>
                <a:ea typeface="Arial Narrow"/>
                <a:cs typeface="Arial Narrow"/>
              </a:defRPr>
            </a:pPr>
            <a:r>
              <a:rPr lang="kk-KZ" sz="1425" b="0" i="0">
                <a:solidFill>
                  <a:srgbClr val="14365D"/>
                </a:solidFill>
                <a:latin typeface="Arial Narrow"/>
                <a:ea typeface="Arial Narrow"/>
                <a:cs typeface="Arial Narrow"/>
              </a:rPr>
              <a:t>Т.А.Ә. және лауазым — жолақты бос қалдырмау</a:t>
            </a:r>
          </a:p>
        </p:txBody>
      </p:sp>
      <p:sp>
        <p:nvSpPr>
          <p:cNvPr id="49" name="field-4-line">
            <a:extLst>
              <a:ext uri="{FF2B5EF4-FFF2-40B4-BE49-F238E27FC236}">
                <a16:creationId xmlns:a16="http://schemas.microsoft.com/office/drawing/2014/main" id="{E4918170-9655-485D-B7AE-1124248A7F84}"/>
              </a:ext>
            </a:extLst>
          </p:cNvPr>
          <p:cNvSpPr>
            <a:spLocks noGrp="1"/>
          </p:cNvSpPr>
          <p:nvPr/>
        </p:nvSpPr>
        <p:spPr>
          <a:xfrm>
            <a:off x="5067300" y="4457700"/>
            <a:ext cx="6076950" cy="0"/>
          </a:xfrm>
          <a:prstGeom prst="line">
            <a:avLst/>
          </a:prstGeom>
          <a:noFill/>
          <a:ln w="9525">
            <a:solidFill>
              <a:srgbClr val="B9C7D6"/>
            </a:solidFill>
            <a:prstDash val="solid"/>
          </a:ln>
        </p:spPr>
        <p:txBody>
          <a:bodyPr/>
          <a:lstStyle/>
          <a:p>
            <a:endParaRPr lang="ru-KZ"/>
          </a:p>
        </p:txBody>
      </p:sp>
      <p:sp>
        <p:nvSpPr>
          <p:cNvPr id="50" name="field-5.1–5.3-n">
            <a:extLst>
              <a:ext uri="{FF2B5EF4-FFF2-40B4-BE49-F238E27FC236}">
                <a16:creationId xmlns:a16="http://schemas.microsoft.com/office/drawing/2014/main" id="{7F624FD7-A48C-4232-948E-838C560A0F94}"/>
              </a:ext>
            </a:extLst>
          </p:cNvPr>
          <p:cNvSpPr>
            <a:spLocks noGrp="1"/>
          </p:cNvSpPr>
          <p:nvPr/>
        </p:nvSpPr>
        <p:spPr>
          <a:xfrm>
            <a:off x="4286250" y="4514850"/>
            <a:ext cx="742950" cy="742950"/>
          </a:xfrm>
          <a:prstGeom prst="rect">
            <a:avLst/>
          </a:prstGeom>
          <a:noFill/>
          <a:ln w="0">
            <a:noFill/>
            <a:prstDash val="solid"/>
          </a:ln>
        </p:spPr>
        <p:txBody>
          <a:bodyPr wrap="square" lIns="66675" tIns="47625" rIns="66675" bIns="47625" anchor="ctr">
            <a:noAutofit/>
          </a:bodyPr>
          <a:lstStyle/>
          <a:p>
            <a:pPr algn="ctr">
              <a:lnSpc>
                <a:spcPct val="103000"/>
              </a:lnSpc>
              <a:buNone/>
              <a:defRPr sz="1425" b="1" i="0">
                <a:solidFill>
                  <a:srgbClr val="003F7E"/>
                </a:solidFill>
                <a:latin typeface="Arial Narrow"/>
                <a:ea typeface="Arial Narrow"/>
                <a:cs typeface="Arial Narrow"/>
              </a:defRPr>
            </a:pPr>
            <a:r>
              <a:rPr sz="1425" b="1" i="0">
                <a:solidFill>
                  <a:srgbClr val="003F7E"/>
                </a:solidFill>
                <a:latin typeface="Arial Narrow"/>
                <a:ea typeface="Arial Narrow"/>
                <a:cs typeface="Arial Narrow"/>
              </a:rPr>
              <a:t>5.1–5.3</a:t>
            </a:r>
          </a:p>
        </p:txBody>
      </p:sp>
      <p:sp>
        <p:nvSpPr>
          <p:cNvPr id="51" name="field-5.1–5.3-label">
            <a:extLst>
              <a:ext uri="{FF2B5EF4-FFF2-40B4-BE49-F238E27FC236}">
                <a16:creationId xmlns:a16="http://schemas.microsoft.com/office/drawing/2014/main" id="{5D074C21-C417-4B91-86BC-6E3DA18B2E8E}"/>
              </a:ext>
            </a:extLst>
          </p:cNvPr>
          <p:cNvSpPr>
            <a:spLocks noGrp="1"/>
          </p:cNvSpPr>
          <p:nvPr/>
        </p:nvSpPr>
        <p:spPr>
          <a:xfrm>
            <a:off x="5067300" y="4514850"/>
            <a:ext cx="2076450" cy="742950"/>
          </a:xfrm>
          <a:prstGeom prst="rect">
            <a:avLst/>
          </a:prstGeom>
          <a:noFill/>
          <a:ln w="0">
            <a:noFill/>
            <a:prstDash val="solid"/>
          </a:ln>
        </p:spPr>
        <p:txBody>
          <a:bodyPr wrap="square" lIns="66675" tIns="47625" rIns="66675" bIns="47625" anchor="ctr">
            <a:noAutofit/>
          </a:bodyPr>
          <a:lstStyle/>
          <a:p>
            <a:pPr algn="l">
              <a:lnSpc>
                <a:spcPct val="103000"/>
              </a:lnSpc>
              <a:buNone/>
              <a:defRPr sz="1425" b="1" i="0">
                <a:solidFill>
                  <a:srgbClr val="17324D"/>
                </a:solidFill>
                <a:latin typeface="Arial Narrow"/>
                <a:ea typeface="Arial Narrow"/>
                <a:cs typeface="Arial Narrow"/>
              </a:defRPr>
            </a:pPr>
            <a:r>
              <a:rPr lang="kk-KZ" sz="1425" b="1" i="0">
                <a:solidFill>
                  <a:srgbClr val="17324D"/>
                </a:solidFill>
                <a:latin typeface="Arial Narrow"/>
                <a:ea typeface="Arial Narrow"/>
                <a:cs typeface="Arial Narrow"/>
              </a:rPr>
              <a:t>Тоқтату / ажырату / орнату</a:t>
            </a:r>
          </a:p>
        </p:txBody>
      </p:sp>
      <p:sp>
        <p:nvSpPr>
          <p:cNvPr id="52" name="field-5.1–5.3-value">
            <a:extLst>
              <a:ext uri="{FF2B5EF4-FFF2-40B4-BE49-F238E27FC236}">
                <a16:creationId xmlns:a16="http://schemas.microsoft.com/office/drawing/2014/main" id="{9C352153-CA27-44B2-9076-5BC198E52B4A}"/>
              </a:ext>
            </a:extLst>
          </p:cNvPr>
          <p:cNvSpPr>
            <a:spLocks noGrp="1"/>
          </p:cNvSpPr>
          <p:nvPr/>
        </p:nvSpPr>
        <p:spPr>
          <a:xfrm>
            <a:off x="7191375" y="4514850"/>
            <a:ext cx="3952875" cy="742950"/>
          </a:xfrm>
          <a:prstGeom prst="rect">
            <a:avLst/>
          </a:prstGeom>
          <a:noFill/>
          <a:ln w="0">
            <a:noFill/>
            <a:prstDash val="solid"/>
          </a:ln>
        </p:spPr>
        <p:txBody>
          <a:bodyPr wrap="square" lIns="66675" tIns="47625" rIns="66675" bIns="47625" anchor="ctr">
            <a:noAutofit/>
          </a:bodyPr>
          <a:lstStyle/>
          <a:p>
            <a:pPr algn="l">
              <a:lnSpc>
                <a:spcPct val="103000"/>
              </a:lnSpc>
              <a:buNone/>
              <a:defRPr sz="1425" b="0" i="0">
                <a:solidFill>
                  <a:srgbClr val="14365D"/>
                </a:solidFill>
                <a:latin typeface="Arial Narrow"/>
                <a:ea typeface="Arial Narrow"/>
                <a:cs typeface="Arial Narrow"/>
              </a:defRPr>
            </a:pPr>
            <a:r>
              <a:rPr lang="kk-KZ" sz="1425" b="0" i="0">
                <a:solidFill>
                  <a:srgbClr val="14365D"/>
                </a:solidFill>
                <a:latin typeface="Arial Narrow"/>
                <a:ea typeface="Arial Narrow"/>
                <a:cs typeface="Arial Narrow"/>
              </a:rPr>
              <a:t>нақты объектіні, күйін және қорғаныш құрылғыларын көрсету</a:t>
            </a:r>
          </a:p>
        </p:txBody>
      </p:sp>
      <p:sp>
        <p:nvSpPr>
          <p:cNvPr id="53" name="field-5.1–5.3-line">
            <a:extLst>
              <a:ext uri="{FF2B5EF4-FFF2-40B4-BE49-F238E27FC236}">
                <a16:creationId xmlns:a16="http://schemas.microsoft.com/office/drawing/2014/main" id="{3501A30E-8B22-49C8-98A2-76486FE1C6A1}"/>
              </a:ext>
            </a:extLst>
          </p:cNvPr>
          <p:cNvSpPr>
            <a:spLocks noGrp="1"/>
          </p:cNvSpPr>
          <p:nvPr/>
        </p:nvSpPr>
        <p:spPr>
          <a:xfrm>
            <a:off x="5067300" y="5219700"/>
            <a:ext cx="6076950" cy="0"/>
          </a:xfrm>
          <a:prstGeom prst="line">
            <a:avLst/>
          </a:prstGeom>
          <a:noFill/>
          <a:ln w="9525">
            <a:solidFill>
              <a:srgbClr val="B9C7D6"/>
            </a:solidFill>
            <a:prstDash val="solid"/>
          </a:ln>
        </p:spPr>
        <p:txBody>
          <a:bodyPr/>
          <a:lstStyle/>
          <a:p>
            <a:endParaRPr lang="ru-KZ"/>
          </a:p>
        </p:txBody>
      </p:sp>
      <p:sp>
        <p:nvSpPr>
          <p:cNvPr id="54" name="form1-note">
            <a:extLst>
              <a:ext uri="{FF2B5EF4-FFF2-40B4-BE49-F238E27FC236}">
                <a16:creationId xmlns:a16="http://schemas.microsoft.com/office/drawing/2014/main" id="{40EFE562-92E0-4A70-A3A4-EBF84C13A09A}"/>
              </a:ext>
            </a:extLst>
          </p:cNvPr>
          <p:cNvSpPr>
            <a:spLocks noGrp="1"/>
          </p:cNvSpPr>
          <p:nvPr/>
        </p:nvSpPr>
        <p:spPr>
          <a:xfrm>
            <a:off x="4429125" y="5381625"/>
            <a:ext cx="6572250" cy="419100"/>
          </a:xfrm>
          <a:prstGeom prst="rect">
            <a:avLst/>
          </a:prstGeom>
          <a:noFill/>
          <a:ln w="0">
            <a:noFill/>
            <a:prstDash val="solid"/>
          </a:ln>
        </p:spPr>
        <p:txBody>
          <a:bodyPr wrap="square" lIns="66675" tIns="47625" rIns="66675" bIns="47625" anchor="ctr">
            <a:noAutofit/>
          </a:bodyPr>
          <a:lstStyle/>
          <a:p>
            <a:pPr algn="ctr">
              <a:lnSpc>
                <a:spcPct val="103000"/>
              </a:lnSpc>
              <a:buNone/>
              <a:defRPr sz="1425" b="0" i="1">
                <a:solidFill>
                  <a:srgbClr val="547094"/>
                </a:solidFill>
                <a:latin typeface="Arial Narrow"/>
                <a:ea typeface="Arial Narrow"/>
                <a:cs typeface="Arial Narrow"/>
              </a:defRPr>
            </a:pPr>
            <a:r>
              <a:rPr lang="kk-KZ" sz="1425" b="0" i="1">
                <a:solidFill>
                  <a:srgbClr val="547094"/>
                </a:solidFill>
                <a:latin typeface="Arial Narrow"/>
                <a:ea typeface="Arial Narrow"/>
                <a:cs typeface="Arial Narrow"/>
              </a:rPr>
              <a:t>Нысан келесі беттерде жалғасады: 5.4–5.10 шаралар, 6–13 қолдар.</a:t>
            </a:r>
          </a:p>
        </p:txBody>
      </p:sp>
      <p:sp>
        <p:nvSpPr>
          <p:cNvPr id="55" name="source-7">
            <a:extLst>
              <a:ext uri="{FF2B5EF4-FFF2-40B4-BE49-F238E27FC236}">
                <a16:creationId xmlns:a16="http://schemas.microsoft.com/office/drawing/2014/main" id="{897BD0F1-99D4-4A8D-B8EF-A3FB4B0701B4}"/>
              </a:ext>
            </a:extLst>
          </p:cNvPr>
          <p:cNvSpPr>
            <a:spLocks noGrp="1"/>
          </p:cNvSpPr>
          <p:nvPr/>
        </p:nvSpPr>
        <p:spPr>
          <a:xfrm>
            <a:off x="857250" y="6210300"/>
            <a:ext cx="9906000" cy="228600"/>
          </a:xfrm>
          <a:prstGeom prst="rect">
            <a:avLst/>
          </a:prstGeom>
          <a:noFill/>
          <a:ln w="0">
            <a:noFill/>
            <a:prstDash val="solid"/>
          </a:ln>
        </p:spPr>
        <p:txBody>
          <a:bodyPr wrap="square" lIns="0" tIns="0" rIns="0" bIns="0" anchor="ctr">
            <a:noAutofit/>
          </a:bodyPr>
          <a:lstStyle/>
          <a:p>
            <a:pPr algn="r">
              <a:lnSpc>
                <a:spcPct val="103000"/>
              </a:lnSpc>
              <a:buNone/>
              <a:defRPr sz="1425" b="0" i="1">
                <a:solidFill>
                  <a:srgbClr val="547094"/>
                </a:solidFill>
                <a:latin typeface="Arial Narrow"/>
                <a:ea typeface="Arial Narrow"/>
                <a:cs typeface="Arial Narrow"/>
              </a:defRPr>
            </a:pPr>
            <a:r>
              <a:rPr lang="kk-KZ" sz="1425" b="0" i="1">
                <a:solidFill>
                  <a:srgbClr val="547094"/>
                </a:solidFill>
                <a:latin typeface="Arial Narrow"/>
                <a:ea typeface="Arial Narrow"/>
                <a:cs typeface="Arial Narrow"/>
              </a:rPr>
              <a:t>Қағидаларға 1-қосымша — нысанның бірінші беті</a:t>
            </a:r>
          </a:p>
        </p:txBody>
      </p:sp>
    </p:spTree>
    <p:extLst>
      <p:ext uri="{BB962C8B-B14F-4D97-AF65-F5344CB8AC3E}">
        <p14:creationId xmlns:p14="http://schemas.microsoft.com/office/powerpoint/2010/main" val="3157476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Google Shape;121;p3">
            <a:extLst>
              <a:ext uri="{FF2B5EF4-FFF2-40B4-BE49-F238E27FC236}">
                <a16:creationId xmlns:a16="http://schemas.microsoft.com/office/drawing/2014/main" id="{10FC2256-A40A-41FB-8BFE-EA51BEAAAAD8}"/>
              </a:ext>
            </a:extLst>
          </p:cNvPr>
          <p:cNvSpPr>
            <a:spLocks noGrp="1"/>
          </p:cNvSpPr>
          <p:nvPr/>
        </p:nvSpPr>
        <p:spPr>
          <a:xfrm>
            <a:off x="95838" y="60332"/>
            <a:ext cx="1973107" cy="529533"/>
          </a:xfrm>
          <a:prstGeom prst="roundRect">
            <a:avLst>
              <a:gd name="adj" fmla="val 50000"/>
            </a:avLst>
          </a:prstGeom>
          <a:gradFill>
            <a:gsLst>
              <a:gs pos="0">
                <a:schemeClr val="dk2"/>
              </a:gs>
              <a:gs pos="100000">
                <a:srgbClr val="2AB0EF"/>
              </a:gs>
            </a:gsLst>
            <a:lin ang="2700000" scaled="0"/>
          </a:gradFill>
          <a:ln>
            <a:noFill/>
          </a:ln>
        </p:spPr>
        <p:txBody>
          <a:bodyPr spcFirstLastPara="1" wrap="square" lIns="91425" tIns="45700" rIns="91425" bIns="45700" anchor="ctr">
            <a:noAutofit/>
          </a:bodyPr>
          <a:lstStyle/>
          <a:p>
            <a:pPr marL="0" marR="0" lvl="0" indent="0" algn="ctr">
              <a:lnSpc>
                <a:spcPct val="100000"/>
              </a:lnSpc>
              <a:spcBef>
                <a:spcPts val="0"/>
              </a:spcBef>
              <a:spcAft>
                <a:spcPts val="0"/>
              </a:spcAft>
              <a:buNone/>
            </a:pPr>
            <a:endParaRPr sz="1400" b="0" i="0" u="none" cap="none">
              <a:solidFill>
                <a:schemeClr val="lt1"/>
              </a:solidFill>
              <a:latin typeface="Arial Narrow"/>
              <a:ea typeface="Arial Narrow"/>
              <a:cs typeface="Arial Narrow"/>
            </a:endParaRPr>
          </a:p>
        </p:txBody>
      </p:sp>
      <p:sp>
        <p:nvSpPr>
          <p:cNvPr id="3" name="Прямоугольник 2">
            <a:extLst>
              <a:ext uri="{FF2B5EF4-FFF2-40B4-BE49-F238E27FC236}">
                <a16:creationId xmlns:a16="http://schemas.microsoft.com/office/drawing/2014/main" id="{3353705C-F4A3-4E1E-B86F-FC033C8BBF93}"/>
              </a:ext>
            </a:extLst>
          </p:cNvPr>
          <p:cNvSpPr>
            <a:spLocks noGrp="1"/>
          </p:cNvSpPr>
          <p:nvPr/>
        </p:nvSpPr>
        <p:spPr>
          <a:xfrm>
            <a:off x="2419927" y="169479"/>
            <a:ext cx="7499927" cy="646331"/>
          </a:xfrm>
          <a:prstGeom prst="rect">
            <a:avLst/>
          </a:prstGeom>
        </p:spPr>
        <p:txBody>
          <a:bodyPr wrap="square">
            <a:spAutoFit/>
          </a:bodyPr>
          <a:lstStyle/>
          <a:p>
            <a:pPr algn="ctr">
              <a:spcAft>
                <a:spcPts val="0"/>
              </a:spcAft>
              <a:buNone/>
            </a:pPr>
            <a:r>
              <a:rPr lang="kk-KZ" sz="1600" b="1">
                <a:solidFill>
                  <a:srgbClr val="547094"/>
                </a:solidFill>
                <a:latin typeface=" arial narrow"/>
                <a:ea typeface=" arial narrow"/>
                <a:cs typeface=" arial narrow"/>
              </a:rPr>
              <a:t>Еңбек қауіпсіздігі және еңбекті қорғау мәселелері бойынша кәсіби құзыреттерді дамыту</a:t>
            </a:r>
          </a:p>
          <a:p>
            <a:pPr algn="ctr">
              <a:spcAft>
                <a:spcPts val="0"/>
              </a:spcAft>
              <a:buNone/>
            </a:pPr>
            <a:endParaRPr sz="2000" b="1">
              <a:solidFill>
                <a:srgbClr val="547094"/>
              </a:solidFill>
              <a:latin typeface=" arial narrow"/>
              <a:ea typeface=" arial narrow"/>
              <a:cs typeface=" arial narrow"/>
            </a:endParaRPr>
          </a:p>
        </p:txBody>
      </p:sp>
      <p:cxnSp>
        <p:nvCxnSpPr>
          <p:cNvPr id="68" name="Google Shape;123;p3"/>
          <p:cNvCxnSpPr/>
          <p:nvPr/>
        </p:nvCxnSpPr>
        <p:spPr>
          <a:xfrm>
            <a:off x="0" y="642116"/>
            <a:ext cx="12192000" cy="1"/>
          </a:xfrm>
          <a:prstGeom prst="straightConnector1">
            <a:avLst/>
          </a:prstGeom>
          <a:ln w="28575" cap="flat">
            <a:solidFill>
              <a:srgbClr val="2AB0EF"/>
            </a:solidFill>
            <a:prstDash val="solid"/>
            <a:round/>
            <a:headEnd type="none" w="sm" len="sm"/>
            <a:tailEnd type="none" w="sm" len="sm"/>
          </a:ln>
        </p:spPr>
      </p:cxnSp>
      <p:sp>
        <p:nvSpPr>
          <p:cNvPr id="11" name="TextBox 10">
            <a:extLst>
              <a:ext uri="{FF2B5EF4-FFF2-40B4-BE49-F238E27FC236}">
                <a16:creationId xmlns:a16="http://schemas.microsoft.com/office/drawing/2014/main" id="{2F327ACF-10F3-4651-820D-8A700C42D091}"/>
              </a:ext>
            </a:extLst>
          </p:cNvPr>
          <p:cNvSpPr>
            <a:spLocks noGrp="1"/>
          </p:cNvSpPr>
          <p:nvPr/>
        </p:nvSpPr>
        <p:spPr>
          <a:xfrm>
            <a:off x="378931" y="66645"/>
            <a:ext cx="2244197" cy="523220"/>
          </a:xfrm>
          <a:prstGeom prst="rect">
            <a:avLst/>
          </a:prstGeom>
          <a:noFill/>
        </p:spPr>
        <p:txBody>
          <a:bodyPr wrap="square">
            <a:spAutoFit/>
          </a:bodyPr>
          <a:lstStyle/>
          <a:p>
            <a:r>
              <a:rPr sz="1400">
                <a:solidFill>
                  <a:schemeClr val="bg1"/>
                </a:solidFill>
              </a:rPr>
              <a:t>HEALTH SAFETY ENVIRONMENT</a:t>
            </a:r>
          </a:p>
        </p:txBody>
      </p:sp>
      <p:sp>
        <p:nvSpPr>
          <p:cNvPr id="22" name="Прямоугольник 21">
            <a:extLst>
              <a:ext uri="{FF2B5EF4-FFF2-40B4-BE49-F238E27FC236}">
                <a16:creationId xmlns:a16="http://schemas.microsoft.com/office/drawing/2014/main" id="{7E838FD1-F143-4F58-BFCE-3F3974B3F029}"/>
              </a:ext>
            </a:extLst>
          </p:cNvPr>
          <p:cNvSpPr>
            <a:spLocks noGrp="1"/>
          </p:cNvSpPr>
          <p:nvPr/>
        </p:nvSpPr>
        <p:spPr>
          <a:xfrm>
            <a:off x="495300" y="914400"/>
            <a:ext cx="10744200" cy="762000"/>
          </a:xfrm>
          <a:prstGeom prst="rect">
            <a:avLst/>
          </a:prstGeom>
          <a:noFill/>
          <a:ln w="22193">
            <a:solidFill>
              <a:srgbClr val="00B05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4" name="Прямоугольник 3">
            <a:extLst>
              <a:ext uri="{FF2B5EF4-FFF2-40B4-BE49-F238E27FC236}">
                <a16:creationId xmlns:a16="http://schemas.microsoft.com/office/drawing/2014/main" id="{4134793A-547D-40E5-91BA-60AB3917A49B}"/>
              </a:ext>
            </a:extLst>
          </p:cNvPr>
          <p:cNvSpPr>
            <a:spLocks noGrp="1"/>
          </p:cNvSpPr>
          <p:nvPr/>
        </p:nvSpPr>
        <p:spPr>
          <a:xfrm>
            <a:off x="628650" y="1028700"/>
            <a:ext cx="10477500" cy="514350"/>
          </a:xfrm>
          <a:prstGeom prst="rect">
            <a:avLst/>
          </a:prstGeom>
        </p:spPr>
        <p:txBody>
          <a:bodyPr wrap="none" lIns="76200" tIns="38100" rIns="76200" bIns="38100" anchor="ctr">
            <a:noAutofit/>
          </a:bodyPr>
          <a:lstStyle/>
          <a:p>
            <a:pPr algn="ctr">
              <a:spcAft>
                <a:spcPts val="0"/>
              </a:spcAft>
              <a:buNone/>
              <a:defRPr sz="1800" b="1">
                <a:solidFill>
                  <a:srgbClr val="003F7E"/>
                </a:solidFill>
                <a:latin typeface="Arial Narrow"/>
                <a:ea typeface="Arial Narrow"/>
                <a:cs typeface="Arial Narrow"/>
              </a:defRPr>
            </a:pPr>
            <a:r>
              <a:rPr lang="kk-KZ" sz="1800" b="1" u="sng">
                <a:solidFill>
                  <a:srgbClr val="003F7E"/>
                </a:solidFill>
                <a:latin typeface="Arial Narrow"/>
                <a:ea typeface="Arial Narrow"/>
                <a:cs typeface="Arial Narrow"/>
              </a:rPr>
              <a:t>НАРЯД НЫСАНЫ: 5.4–5.10 ШАРАЛАР, БЕРУ, ОРЫНДАУ ЖӘНЕ РҰҚСАТ</a:t>
            </a:r>
          </a:p>
        </p:txBody>
      </p:sp>
      <p:pic>
        <p:nvPicPr>
          <p:cNvPr id="72" name="Рисунок 4"/>
          <p:cNvPicPr>
            <a:picLocks noChangeAspect="1"/>
          </p:cNvPicPr>
          <p:nvPr/>
        </p:nvPicPr>
        <p:blipFill>
          <a:blip r:embed="rId3"/>
          <a:stretch>
            <a:fillRect/>
          </a:stretch>
        </p:blipFill>
        <p:spPr>
          <a:xfrm>
            <a:off x="11176706" y="50696"/>
            <a:ext cx="1015294" cy="883895"/>
          </a:xfrm>
          <a:prstGeom prst="rect">
            <a:avLst/>
          </a:prstGeom>
        </p:spPr>
      </p:pic>
      <p:pic>
        <p:nvPicPr>
          <p:cNvPr id="73" name="Рисунок 72"/>
          <p:cNvPicPr>
            <a:picLocks noChangeAspect="1"/>
          </p:cNvPicPr>
          <p:nvPr/>
        </p:nvPicPr>
        <p:blipFill>
          <a:blip r:embed="rId4"/>
          <a:stretch/>
        </p:blipFill>
        <p:spPr>
          <a:xfrm>
            <a:off x="555048" y="1828800"/>
            <a:ext cx="3223780" cy="4171950"/>
          </a:xfrm>
          <a:prstGeom prst="rect">
            <a:avLst/>
          </a:prstGeom>
        </p:spPr>
      </p:pic>
      <p:sp>
        <p:nvSpPr>
          <p:cNvPr id="31" name="form2-caption">
            <a:extLst>
              <a:ext uri="{FF2B5EF4-FFF2-40B4-BE49-F238E27FC236}">
                <a16:creationId xmlns:a16="http://schemas.microsoft.com/office/drawing/2014/main" id="{FB81471E-59C4-405C-A5C5-7F8EAF840415}"/>
              </a:ext>
            </a:extLst>
          </p:cNvPr>
          <p:cNvSpPr>
            <a:spLocks noGrp="1"/>
          </p:cNvSpPr>
          <p:nvPr/>
        </p:nvSpPr>
        <p:spPr>
          <a:xfrm>
            <a:off x="523875" y="5905500"/>
            <a:ext cx="3286125" cy="266700"/>
          </a:xfrm>
          <a:prstGeom prst="rect">
            <a:avLst/>
          </a:prstGeom>
          <a:noFill/>
          <a:ln w="0">
            <a:noFill/>
            <a:prstDash val="solid"/>
          </a:ln>
        </p:spPr>
        <p:txBody>
          <a:bodyPr wrap="square" lIns="66675" tIns="47625" rIns="66675" bIns="47625" anchor="t">
            <a:noAutofit/>
          </a:bodyPr>
          <a:lstStyle/>
          <a:p>
            <a:pPr algn="ctr">
              <a:lnSpc>
                <a:spcPct val="103000"/>
              </a:lnSpc>
              <a:buNone/>
              <a:defRPr sz="1425" b="0" i="1">
                <a:solidFill>
                  <a:srgbClr val="547094"/>
                </a:solidFill>
                <a:latin typeface="Arial Narrow"/>
                <a:ea typeface="Arial Narrow"/>
                <a:cs typeface="Arial Narrow"/>
              </a:defRPr>
            </a:pPr>
            <a:r>
              <a:rPr lang="kk-KZ" sz="1425" b="0" i="1">
                <a:solidFill>
                  <a:srgbClr val="547094"/>
                </a:solidFill>
                <a:latin typeface="Arial Narrow"/>
                <a:ea typeface="Arial Narrow"/>
                <a:cs typeface="Arial Narrow"/>
              </a:rPr>
              <a:t>Ресми бланк</a:t>
            </a:r>
          </a:p>
        </p:txBody>
      </p:sp>
      <p:sp>
        <p:nvSpPr>
          <p:cNvPr id="32" name="form2-head">
            <a:extLst>
              <a:ext uri="{FF2B5EF4-FFF2-40B4-BE49-F238E27FC236}">
                <a16:creationId xmlns:a16="http://schemas.microsoft.com/office/drawing/2014/main" id="{8D3ECE9E-EF7E-4EBD-9E2A-DFBE58252E82}"/>
              </a:ext>
            </a:extLst>
          </p:cNvPr>
          <p:cNvSpPr>
            <a:spLocks noGrp="1"/>
          </p:cNvSpPr>
          <p:nvPr/>
        </p:nvSpPr>
        <p:spPr>
          <a:xfrm>
            <a:off x="4095750" y="1885950"/>
            <a:ext cx="7239000" cy="342900"/>
          </a:xfrm>
          <a:prstGeom prst="rect">
            <a:avLst/>
          </a:prstGeom>
          <a:noFill/>
          <a:ln w="0">
            <a:noFill/>
            <a:prstDash val="solid"/>
          </a:ln>
        </p:spPr>
        <p:txBody>
          <a:bodyPr wrap="square" lIns="66675" tIns="47625" rIns="66675" bIns="47625" anchor="t">
            <a:noAutofit/>
          </a:bodyPr>
          <a:lstStyle/>
          <a:p>
            <a:pPr algn="ctr">
              <a:lnSpc>
                <a:spcPct val="103000"/>
              </a:lnSpc>
              <a:buNone/>
              <a:defRPr sz="1575" b="1" i="0">
                <a:solidFill>
                  <a:srgbClr val="003F7E"/>
                </a:solidFill>
                <a:latin typeface="Arial Narrow"/>
                <a:ea typeface="Arial Narrow"/>
                <a:cs typeface="Arial Narrow"/>
              </a:defRPr>
            </a:pPr>
            <a:r>
              <a:rPr lang="kk-KZ" sz="1575" b="1" i="0" dirty="0">
                <a:solidFill>
                  <a:srgbClr val="003F7E"/>
                </a:solidFill>
                <a:latin typeface="Arial Narrow"/>
                <a:ea typeface="Arial Narrow"/>
                <a:cs typeface="Arial Narrow"/>
              </a:rPr>
              <a:t>НЕ ЖАЗЫЛАДЫ</a:t>
            </a:r>
          </a:p>
        </p:txBody>
      </p:sp>
      <p:sp>
        <p:nvSpPr>
          <p:cNvPr id="33" name="form2-0-bg">
            <a:extLst>
              <a:ext uri="{FF2B5EF4-FFF2-40B4-BE49-F238E27FC236}">
                <a16:creationId xmlns:a16="http://schemas.microsoft.com/office/drawing/2014/main" id="{5A1AC367-D13D-458F-85F6-62ECA3D1882A}"/>
              </a:ext>
            </a:extLst>
          </p:cNvPr>
          <p:cNvSpPr>
            <a:spLocks noGrp="1"/>
          </p:cNvSpPr>
          <p:nvPr/>
        </p:nvSpPr>
        <p:spPr>
          <a:xfrm>
            <a:off x="4095750" y="2305050"/>
            <a:ext cx="3476625" cy="762000"/>
          </a:xfrm>
          <a:prstGeom prst="roundRect">
            <a:avLst>
              <a:gd name="adj" fmla="val 12500"/>
            </a:avLst>
          </a:prstGeom>
          <a:noFill/>
          <a:ln w="9525">
            <a:solidFill>
              <a:srgbClr val="B9C7D6"/>
            </a:solidFill>
            <a:prstDash val="solid"/>
          </a:ln>
        </p:spPr>
        <p:txBody>
          <a:bodyPr/>
          <a:lstStyle/>
          <a:p>
            <a:endParaRPr lang="ru-KZ"/>
          </a:p>
        </p:txBody>
      </p:sp>
      <p:sp>
        <p:nvSpPr>
          <p:cNvPr id="34" name="form2-0-accent">
            <a:extLst>
              <a:ext uri="{FF2B5EF4-FFF2-40B4-BE49-F238E27FC236}">
                <a16:creationId xmlns:a16="http://schemas.microsoft.com/office/drawing/2014/main" id="{134ABB3E-B347-495E-9BB8-D7FD63DD6C8B}"/>
              </a:ext>
            </a:extLst>
          </p:cNvPr>
          <p:cNvSpPr>
            <a:spLocks noGrp="1"/>
          </p:cNvSpPr>
          <p:nvPr/>
        </p:nvSpPr>
        <p:spPr>
          <a:xfrm>
            <a:off x="4095750" y="2305050"/>
            <a:ext cx="66675" cy="762000"/>
          </a:xfrm>
          <a:prstGeom prst="rect">
            <a:avLst/>
          </a:prstGeom>
          <a:solidFill>
            <a:srgbClr val="00B050"/>
          </a:solidFill>
          <a:ln w="0">
            <a:solidFill>
              <a:srgbClr val="00B050"/>
            </a:solidFill>
            <a:prstDash val="solid"/>
          </a:ln>
        </p:spPr>
        <p:txBody>
          <a:bodyPr/>
          <a:lstStyle/>
          <a:p>
            <a:endParaRPr lang="ru-KZ"/>
          </a:p>
        </p:txBody>
      </p:sp>
      <p:sp>
        <p:nvSpPr>
          <p:cNvPr id="35" name="form2-0-title">
            <a:extLst>
              <a:ext uri="{FF2B5EF4-FFF2-40B4-BE49-F238E27FC236}">
                <a16:creationId xmlns:a16="http://schemas.microsoft.com/office/drawing/2014/main" id="{C30D7A87-E016-4871-B567-C7E54CEB0D00}"/>
              </a:ext>
            </a:extLst>
          </p:cNvPr>
          <p:cNvSpPr>
            <a:spLocks noGrp="1"/>
          </p:cNvSpPr>
          <p:nvPr/>
        </p:nvSpPr>
        <p:spPr>
          <a:xfrm>
            <a:off x="4229100" y="2362200"/>
            <a:ext cx="3248025" cy="257175"/>
          </a:xfrm>
          <a:prstGeom prst="rect">
            <a:avLst/>
          </a:prstGeom>
          <a:noFill/>
          <a:ln w="0">
            <a:noFill/>
            <a:prstDash val="solid"/>
          </a:ln>
        </p:spPr>
        <p:txBody>
          <a:bodyPr wrap="square" lIns="0" tIns="0" rIns="0" bIns="0" anchor="t">
            <a:noAutofit/>
          </a:bodyPr>
          <a:lstStyle/>
          <a:p>
            <a:pPr algn="l">
              <a:lnSpc>
                <a:spcPct val="103000"/>
              </a:lnSpc>
              <a:buNone/>
              <a:defRPr sz="1425" b="1" i="0">
                <a:solidFill>
                  <a:srgbClr val="003F7E"/>
                </a:solidFill>
                <a:latin typeface="Arial Narrow"/>
                <a:ea typeface="Arial Narrow"/>
                <a:cs typeface="Arial Narrow"/>
              </a:defRPr>
            </a:pPr>
            <a:r>
              <a:rPr lang="kk-KZ" sz="1425" b="1" i="0">
                <a:solidFill>
                  <a:srgbClr val="003F7E"/>
                </a:solidFill>
                <a:latin typeface="Arial Narrow"/>
                <a:ea typeface="Arial Narrow"/>
                <a:cs typeface="Arial Narrow"/>
              </a:rPr>
              <a:t>5.4 · Ауа ортасы</a:t>
            </a:r>
          </a:p>
        </p:txBody>
      </p:sp>
      <p:sp>
        <p:nvSpPr>
          <p:cNvPr id="36" name="form2-0-body">
            <a:extLst>
              <a:ext uri="{FF2B5EF4-FFF2-40B4-BE49-F238E27FC236}">
                <a16:creationId xmlns:a16="http://schemas.microsoft.com/office/drawing/2014/main" id="{2FCA2C4F-48D8-45D1-B892-66720C40B351}"/>
              </a:ext>
            </a:extLst>
          </p:cNvPr>
          <p:cNvSpPr>
            <a:spLocks noGrp="1"/>
          </p:cNvSpPr>
          <p:nvPr/>
        </p:nvSpPr>
        <p:spPr>
          <a:xfrm>
            <a:off x="4229100" y="2619375"/>
            <a:ext cx="3248025" cy="400050"/>
          </a:xfrm>
          <a:prstGeom prst="rect">
            <a:avLst/>
          </a:prstGeom>
          <a:noFill/>
          <a:ln w="0">
            <a:noFill/>
            <a:prstDash val="solid"/>
          </a:ln>
        </p:spPr>
        <p:txBody>
          <a:bodyPr wrap="square" lIns="0" tIns="0" rIns="0" bIns="0" anchor="t">
            <a:noAutofit/>
          </a:bodyPr>
          <a:lstStyle/>
          <a:p>
            <a:pPr algn="l">
              <a:lnSpc>
                <a:spcPct val="98000"/>
              </a:lnSpc>
              <a:buNone/>
              <a:defRPr sz="1425" b="0" i="0">
                <a:solidFill>
                  <a:srgbClr val="17324D"/>
                </a:solidFill>
                <a:latin typeface="Arial Narrow"/>
                <a:ea typeface="Arial Narrow"/>
                <a:cs typeface="Arial Narrow"/>
              </a:defRPr>
            </a:pPr>
            <a:r>
              <a:rPr lang="kk-KZ" sz="1425" b="0" i="0">
                <a:solidFill>
                  <a:srgbClr val="17324D"/>
                </a:solidFill>
                <a:latin typeface="Arial Narrow"/>
                <a:ea typeface="Arial Narrow"/>
                <a:cs typeface="Arial Narrow"/>
              </a:rPr>
              <a:t>қажет болса, талдау орны мен нәтижесі</a:t>
            </a:r>
          </a:p>
        </p:txBody>
      </p:sp>
      <p:sp>
        <p:nvSpPr>
          <p:cNvPr id="37" name="form2-1-bg">
            <a:extLst>
              <a:ext uri="{FF2B5EF4-FFF2-40B4-BE49-F238E27FC236}">
                <a16:creationId xmlns:a16="http://schemas.microsoft.com/office/drawing/2014/main" id="{8C1F6A9B-C55D-4EB5-8D7B-E53C0A601F86}"/>
              </a:ext>
            </a:extLst>
          </p:cNvPr>
          <p:cNvSpPr>
            <a:spLocks noGrp="1"/>
          </p:cNvSpPr>
          <p:nvPr/>
        </p:nvSpPr>
        <p:spPr>
          <a:xfrm>
            <a:off x="7762875" y="2305050"/>
            <a:ext cx="3476625" cy="762000"/>
          </a:xfrm>
          <a:prstGeom prst="roundRect">
            <a:avLst>
              <a:gd name="adj" fmla="val 12500"/>
            </a:avLst>
          </a:prstGeom>
          <a:noFill/>
          <a:ln w="9525">
            <a:solidFill>
              <a:srgbClr val="B9C7D6"/>
            </a:solidFill>
            <a:prstDash val="solid"/>
          </a:ln>
        </p:spPr>
        <p:txBody>
          <a:bodyPr/>
          <a:lstStyle/>
          <a:p>
            <a:endParaRPr lang="ru-KZ"/>
          </a:p>
        </p:txBody>
      </p:sp>
      <p:sp>
        <p:nvSpPr>
          <p:cNvPr id="38" name="form2-1-accent">
            <a:extLst>
              <a:ext uri="{FF2B5EF4-FFF2-40B4-BE49-F238E27FC236}">
                <a16:creationId xmlns:a16="http://schemas.microsoft.com/office/drawing/2014/main" id="{77B015E3-C743-41AB-A468-DE38F8E9CFD8}"/>
              </a:ext>
            </a:extLst>
          </p:cNvPr>
          <p:cNvSpPr>
            <a:spLocks noGrp="1"/>
          </p:cNvSpPr>
          <p:nvPr/>
        </p:nvSpPr>
        <p:spPr>
          <a:xfrm>
            <a:off x="7762875" y="2305050"/>
            <a:ext cx="66675" cy="762000"/>
          </a:xfrm>
          <a:prstGeom prst="rect">
            <a:avLst/>
          </a:prstGeom>
          <a:solidFill>
            <a:srgbClr val="00B050"/>
          </a:solidFill>
          <a:ln w="0">
            <a:solidFill>
              <a:srgbClr val="00B050"/>
            </a:solidFill>
            <a:prstDash val="solid"/>
          </a:ln>
        </p:spPr>
        <p:txBody>
          <a:bodyPr/>
          <a:lstStyle/>
          <a:p>
            <a:endParaRPr lang="ru-KZ"/>
          </a:p>
        </p:txBody>
      </p:sp>
      <p:sp>
        <p:nvSpPr>
          <p:cNvPr id="39" name="form2-1-title">
            <a:extLst>
              <a:ext uri="{FF2B5EF4-FFF2-40B4-BE49-F238E27FC236}">
                <a16:creationId xmlns:a16="http://schemas.microsoft.com/office/drawing/2014/main" id="{6FA0FFE6-42FC-4B30-90B2-2110046B8C51}"/>
              </a:ext>
            </a:extLst>
          </p:cNvPr>
          <p:cNvSpPr>
            <a:spLocks noGrp="1"/>
          </p:cNvSpPr>
          <p:nvPr/>
        </p:nvSpPr>
        <p:spPr>
          <a:xfrm>
            <a:off x="7896225" y="2362200"/>
            <a:ext cx="3248025" cy="257175"/>
          </a:xfrm>
          <a:prstGeom prst="rect">
            <a:avLst/>
          </a:prstGeom>
          <a:noFill/>
          <a:ln w="0">
            <a:noFill/>
            <a:prstDash val="solid"/>
          </a:ln>
        </p:spPr>
        <p:txBody>
          <a:bodyPr wrap="square" lIns="0" tIns="0" rIns="0" bIns="0" anchor="t">
            <a:noAutofit/>
          </a:bodyPr>
          <a:lstStyle/>
          <a:p>
            <a:pPr algn="l">
              <a:lnSpc>
                <a:spcPct val="103000"/>
              </a:lnSpc>
              <a:buNone/>
              <a:defRPr sz="1425" b="1" i="0">
                <a:solidFill>
                  <a:srgbClr val="003F7E"/>
                </a:solidFill>
                <a:latin typeface="Arial Narrow"/>
                <a:ea typeface="Arial Narrow"/>
                <a:cs typeface="Arial Narrow"/>
              </a:defRPr>
            </a:pPr>
            <a:r>
              <a:rPr lang="kk-KZ" sz="1425" b="1" i="0">
                <a:solidFill>
                  <a:srgbClr val="003F7E"/>
                </a:solidFill>
                <a:latin typeface="Arial Narrow"/>
                <a:ea typeface="Arial Narrow"/>
                <a:cs typeface="Arial Narrow"/>
              </a:rPr>
              <a:t>5.5 · Қоршау</a:t>
            </a:r>
          </a:p>
        </p:txBody>
      </p:sp>
      <p:sp>
        <p:nvSpPr>
          <p:cNvPr id="40" name="form2-1-body">
            <a:extLst>
              <a:ext uri="{FF2B5EF4-FFF2-40B4-BE49-F238E27FC236}">
                <a16:creationId xmlns:a16="http://schemas.microsoft.com/office/drawing/2014/main" id="{6368B495-3000-4D45-A4B7-DAEA612E6B8C}"/>
              </a:ext>
            </a:extLst>
          </p:cNvPr>
          <p:cNvSpPr>
            <a:spLocks noGrp="1"/>
          </p:cNvSpPr>
          <p:nvPr/>
        </p:nvSpPr>
        <p:spPr>
          <a:xfrm>
            <a:off x="7896225" y="2619375"/>
            <a:ext cx="3248025" cy="400050"/>
          </a:xfrm>
          <a:prstGeom prst="rect">
            <a:avLst/>
          </a:prstGeom>
          <a:noFill/>
          <a:ln w="0">
            <a:noFill/>
            <a:prstDash val="solid"/>
          </a:ln>
        </p:spPr>
        <p:txBody>
          <a:bodyPr wrap="square" lIns="0" tIns="0" rIns="0" bIns="0" anchor="t">
            <a:noAutofit/>
          </a:bodyPr>
          <a:lstStyle/>
          <a:p>
            <a:pPr algn="l">
              <a:lnSpc>
                <a:spcPct val="98000"/>
              </a:lnSpc>
              <a:buNone/>
              <a:defRPr sz="1425" b="0" i="0">
                <a:solidFill>
                  <a:srgbClr val="17324D"/>
                </a:solidFill>
                <a:latin typeface="Arial Narrow"/>
                <a:ea typeface="Arial Narrow"/>
                <a:cs typeface="Arial Narrow"/>
              </a:defRPr>
            </a:pPr>
            <a:r>
              <a:rPr lang="kk-KZ" sz="1425" b="0" i="0">
                <a:solidFill>
                  <a:srgbClr val="17324D"/>
                </a:solidFill>
                <a:latin typeface="Arial Narrow"/>
                <a:ea typeface="Arial Narrow"/>
                <a:cs typeface="Arial Narrow"/>
              </a:rPr>
              <a:t>жұмыс аймағы, плакаттар және сигнал беру құралдары</a:t>
            </a:r>
          </a:p>
        </p:txBody>
      </p:sp>
      <p:sp>
        <p:nvSpPr>
          <p:cNvPr id="41" name="form2-2-bg">
            <a:extLst>
              <a:ext uri="{FF2B5EF4-FFF2-40B4-BE49-F238E27FC236}">
                <a16:creationId xmlns:a16="http://schemas.microsoft.com/office/drawing/2014/main" id="{0BD5BCAD-647B-489D-B8EF-5C6AC154BDE6}"/>
              </a:ext>
            </a:extLst>
          </p:cNvPr>
          <p:cNvSpPr>
            <a:spLocks noGrp="1"/>
          </p:cNvSpPr>
          <p:nvPr/>
        </p:nvSpPr>
        <p:spPr>
          <a:xfrm>
            <a:off x="4095750" y="3181350"/>
            <a:ext cx="3476625" cy="762000"/>
          </a:xfrm>
          <a:prstGeom prst="roundRect">
            <a:avLst>
              <a:gd name="adj" fmla="val 12500"/>
            </a:avLst>
          </a:prstGeom>
          <a:noFill/>
          <a:ln w="9525">
            <a:solidFill>
              <a:srgbClr val="B9C7D6"/>
            </a:solidFill>
            <a:prstDash val="solid"/>
          </a:ln>
        </p:spPr>
        <p:txBody>
          <a:bodyPr/>
          <a:lstStyle/>
          <a:p>
            <a:endParaRPr lang="ru-KZ"/>
          </a:p>
        </p:txBody>
      </p:sp>
      <p:sp>
        <p:nvSpPr>
          <p:cNvPr id="42" name="form2-2-accent">
            <a:extLst>
              <a:ext uri="{FF2B5EF4-FFF2-40B4-BE49-F238E27FC236}">
                <a16:creationId xmlns:a16="http://schemas.microsoft.com/office/drawing/2014/main" id="{A801F128-5345-491F-996E-E524806F6C81}"/>
              </a:ext>
            </a:extLst>
          </p:cNvPr>
          <p:cNvSpPr>
            <a:spLocks noGrp="1"/>
          </p:cNvSpPr>
          <p:nvPr/>
        </p:nvSpPr>
        <p:spPr>
          <a:xfrm>
            <a:off x="4095750" y="3181350"/>
            <a:ext cx="66675" cy="762000"/>
          </a:xfrm>
          <a:prstGeom prst="rect">
            <a:avLst/>
          </a:prstGeom>
          <a:solidFill>
            <a:srgbClr val="00B050"/>
          </a:solidFill>
          <a:ln w="0">
            <a:solidFill>
              <a:srgbClr val="00B050"/>
            </a:solidFill>
            <a:prstDash val="solid"/>
          </a:ln>
        </p:spPr>
        <p:txBody>
          <a:bodyPr/>
          <a:lstStyle/>
          <a:p>
            <a:endParaRPr lang="ru-KZ"/>
          </a:p>
        </p:txBody>
      </p:sp>
      <p:sp>
        <p:nvSpPr>
          <p:cNvPr id="43" name="form2-2-title">
            <a:extLst>
              <a:ext uri="{FF2B5EF4-FFF2-40B4-BE49-F238E27FC236}">
                <a16:creationId xmlns:a16="http://schemas.microsoft.com/office/drawing/2014/main" id="{B86F9D81-686C-4D56-96E1-B6875D035F22}"/>
              </a:ext>
            </a:extLst>
          </p:cNvPr>
          <p:cNvSpPr>
            <a:spLocks noGrp="1"/>
          </p:cNvSpPr>
          <p:nvPr/>
        </p:nvSpPr>
        <p:spPr>
          <a:xfrm>
            <a:off x="4229100" y="3238500"/>
            <a:ext cx="3248025" cy="257175"/>
          </a:xfrm>
          <a:prstGeom prst="rect">
            <a:avLst/>
          </a:prstGeom>
          <a:noFill/>
          <a:ln w="0">
            <a:noFill/>
            <a:prstDash val="solid"/>
          </a:ln>
        </p:spPr>
        <p:txBody>
          <a:bodyPr wrap="square" lIns="0" tIns="0" rIns="0" bIns="0" anchor="t">
            <a:noAutofit/>
          </a:bodyPr>
          <a:lstStyle/>
          <a:p>
            <a:pPr algn="l">
              <a:lnSpc>
                <a:spcPct val="103000"/>
              </a:lnSpc>
              <a:buNone/>
              <a:defRPr sz="1425" b="1" i="0">
                <a:solidFill>
                  <a:srgbClr val="003F7E"/>
                </a:solidFill>
                <a:latin typeface="Arial Narrow"/>
                <a:ea typeface="Arial Narrow"/>
                <a:cs typeface="Arial Narrow"/>
              </a:defRPr>
            </a:pPr>
            <a:r>
              <a:rPr lang="kk-KZ" sz="1425" b="1" i="0">
                <a:solidFill>
                  <a:srgbClr val="003F7E"/>
                </a:solidFill>
                <a:latin typeface="Arial Narrow"/>
                <a:ea typeface="Arial Narrow"/>
                <a:cs typeface="Arial Narrow"/>
              </a:rPr>
              <a:t>5.6 · Биіктік / құдықтар</a:t>
            </a:r>
          </a:p>
        </p:txBody>
      </p:sp>
      <p:sp>
        <p:nvSpPr>
          <p:cNvPr id="44" name="form2-2-body">
            <a:extLst>
              <a:ext uri="{FF2B5EF4-FFF2-40B4-BE49-F238E27FC236}">
                <a16:creationId xmlns:a16="http://schemas.microsoft.com/office/drawing/2014/main" id="{8800041D-7E1C-4176-AAF4-1B50A1F8AEE9}"/>
              </a:ext>
            </a:extLst>
          </p:cNvPr>
          <p:cNvSpPr>
            <a:spLocks noGrp="1"/>
          </p:cNvSpPr>
          <p:nvPr/>
        </p:nvSpPr>
        <p:spPr>
          <a:xfrm>
            <a:off x="4229100" y="3495675"/>
            <a:ext cx="3248025" cy="400050"/>
          </a:xfrm>
          <a:prstGeom prst="rect">
            <a:avLst/>
          </a:prstGeom>
          <a:noFill/>
          <a:ln w="0">
            <a:noFill/>
            <a:prstDash val="solid"/>
          </a:ln>
        </p:spPr>
        <p:txBody>
          <a:bodyPr wrap="square" lIns="0" tIns="0" rIns="0" bIns="0" anchor="t">
            <a:noAutofit/>
          </a:bodyPr>
          <a:lstStyle/>
          <a:p>
            <a:pPr algn="l">
              <a:lnSpc>
                <a:spcPct val="98000"/>
              </a:lnSpc>
              <a:buNone/>
              <a:defRPr sz="1425" b="0" i="0">
                <a:solidFill>
                  <a:srgbClr val="17324D"/>
                </a:solidFill>
                <a:latin typeface="Arial Narrow"/>
                <a:ea typeface="Arial Narrow"/>
                <a:cs typeface="Arial Narrow"/>
              </a:defRPr>
            </a:pPr>
            <a:r>
              <a:rPr lang="kk-KZ" sz="1425" b="0" i="0">
                <a:solidFill>
                  <a:srgbClr val="17324D"/>
                </a:solidFill>
                <a:latin typeface="Arial Narrow"/>
                <a:ea typeface="Arial Narrow"/>
                <a:cs typeface="Arial Narrow"/>
              </a:rPr>
              <a:t>сатылар/мінбелер, белдік/сақтандыру жүйесі, арқандар және өзге шаралар</a:t>
            </a:r>
          </a:p>
        </p:txBody>
      </p:sp>
      <p:sp>
        <p:nvSpPr>
          <p:cNvPr id="45" name="form2-3-bg">
            <a:extLst>
              <a:ext uri="{FF2B5EF4-FFF2-40B4-BE49-F238E27FC236}">
                <a16:creationId xmlns:a16="http://schemas.microsoft.com/office/drawing/2014/main" id="{9CEF7BF3-29BF-4891-8C0F-C4908646134D}"/>
              </a:ext>
            </a:extLst>
          </p:cNvPr>
          <p:cNvSpPr>
            <a:spLocks noGrp="1"/>
          </p:cNvSpPr>
          <p:nvPr/>
        </p:nvSpPr>
        <p:spPr>
          <a:xfrm>
            <a:off x="7762875" y="3181350"/>
            <a:ext cx="3476625" cy="762000"/>
          </a:xfrm>
          <a:prstGeom prst="roundRect">
            <a:avLst>
              <a:gd name="adj" fmla="val 12500"/>
            </a:avLst>
          </a:prstGeom>
          <a:noFill/>
          <a:ln w="9525">
            <a:solidFill>
              <a:srgbClr val="B9C7D6"/>
            </a:solidFill>
            <a:prstDash val="solid"/>
          </a:ln>
        </p:spPr>
        <p:txBody>
          <a:bodyPr/>
          <a:lstStyle/>
          <a:p>
            <a:endParaRPr lang="ru-KZ"/>
          </a:p>
        </p:txBody>
      </p:sp>
      <p:sp>
        <p:nvSpPr>
          <p:cNvPr id="46" name="form2-3-accent">
            <a:extLst>
              <a:ext uri="{FF2B5EF4-FFF2-40B4-BE49-F238E27FC236}">
                <a16:creationId xmlns:a16="http://schemas.microsoft.com/office/drawing/2014/main" id="{B588ECAD-999A-4EEF-9AC4-65F031139BF7}"/>
              </a:ext>
            </a:extLst>
          </p:cNvPr>
          <p:cNvSpPr>
            <a:spLocks noGrp="1"/>
          </p:cNvSpPr>
          <p:nvPr/>
        </p:nvSpPr>
        <p:spPr>
          <a:xfrm>
            <a:off x="7762875" y="3181350"/>
            <a:ext cx="66675" cy="762000"/>
          </a:xfrm>
          <a:prstGeom prst="rect">
            <a:avLst/>
          </a:prstGeom>
          <a:solidFill>
            <a:srgbClr val="00B050"/>
          </a:solidFill>
          <a:ln w="0">
            <a:solidFill>
              <a:srgbClr val="00B050"/>
            </a:solidFill>
            <a:prstDash val="solid"/>
          </a:ln>
        </p:spPr>
        <p:txBody>
          <a:bodyPr/>
          <a:lstStyle/>
          <a:p>
            <a:endParaRPr lang="ru-KZ"/>
          </a:p>
        </p:txBody>
      </p:sp>
      <p:sp>
        <p:nvSpPr>
          <p:cNvPr id="47" name="form2-3-title">
            <a:extLst>
              <a:ext uri="{FF2B5EF4-FFF2-40B4-BE49-F238E27FC236}">
                <a16:creationId xmlns:a16="http://schemas.microsoft.com/office/drawing/2014/main" id="{1473FAF7-DAB2-42DA-9446-8FC3D607BF7D}"/>
              </a:ext>
            </a:extLst>
          </p:cNvPr>
          <p:cNvSpPr>
            <a:spLocks noGrp="1"/>
          </p:cNvSpPr>
          <p:nvPr/>
        </p:nvSpPr>
        <p:spPr>
          <a:xfrm>
            <a:off x="7896225" y="3238500"/>
            <a:ext cx="3248025" cy="257175"/>
          </a:xfrm>
          <a:prstGeom prst="rect">
            <a:avLst/>
          </a:prstGeom>
          <a:noFill/>
          <a:ln w="0">
            <a:noFill/>
            <a:prstDash val="solid"/>
          </a:ln>
        </p:spPr>
        <p:txBody>
          <a:bodyPr wrap="square" lIns="0" tIns="0" rIns="0" bIns="0" anchor="t">
            <a:noAutofit/>
          </a:bodyPr>
          <a:lstStyle/>
          <a:p>
            <a:pPr algn="l">
              <a:lnSpc>
                <a:spcPct val="103000"/>
              </a:lnSpc>
              <a:buNone/>
              <a:defRPr sz="1425" b="1" i="0">
                <a:solidFill>
                  <a:srgbClr val="003F7E"/>
                </a:solidFill>
                <a:latin typeface="Arial Narrow"/>
                <a:ea typeface="Arial Narrow"/>
                <a:cs typeface="Arial Narrow"/>
              </a:defRPr>
            </a:pPr>
            <a:r>
              <a:rPr lang="kk-KZ" sz="1425" b="1" i="0">
                <a:solidFill>
                  <a:srgbClr val="003F7E"/>
                </a:solidFill>
                <a:latin typeface="Arial Narrow"/>
                <a:ea typeface="Arial Narrow"/>
                <a:cs typeface="Arial Narrow"/>
              </a:rPr>
              <a:t>5.7–5.10 · Қосымша тәуекелдер</a:t>
            </a:r>
          </a:p>
        </p:txBody>
      </p:sp>
      <p:sp>
        <p:nvSpPr>
          <p:cNvPr id="48" name="form2-3-body">
            <a:extLst>
              <a:ext uri="{FF2B5EF4-FFF2-40B4-BE49-F238E27FC236}">
                <a16:creationId xmlns:a16="http://schemas.microsoft.com/office/drawing/2014/main" id="{7C412514-BB6A-44B6-AFA0-80161802BDA4}"/>
              </a:ext>
            </a:extLst>
          </p:cNvPr>
          <p:cNvSpPr>
            <a:spLocks noGrp="1"/>
          </p:cNvSpPr>
          <p:nvPr/>
        </p:nvSpPr>
        <p:spPr>
          <a:xfrm>
            <a:off x="7896225" y="3495675"/>
            <a:ext cx="3248025" cy="400050"/>
          </a:xfrm>
          <a:prstGeom prst="rect">
            <a:avLst/>
          </a:prstGeom>
          <a:noFill/>
          <a:ln w="0">
            <a:noFill/>
            <a:prstDash val="solid"/>
          </a:ln>
        </p:spPr>
        <p:txBody>
          <a:bodyPr wrap="square" lIns="0" tIns="0" rIns="0" bIns="0" anchor="t">
            <a:noAutofit/>
          </a:bodyPr>
          <a:lstStyle/>
          <a:p>
            <a:pPr algn="l">
              <a:lnSpc>
                <a:spcPct val="98000"/>
              </a:lnSpc>
              <a:buNone/>
              <a:defRPr sz="1425" b="0" i="0">
                <a:solidFill>
                  <a:srgbClr val="17324D"/>
                </a:solidFill>
                <a:latin typeface="Arial Narrow"/>
                <a:ea typeface="Arial Narrow"/>
                <a:cs typeface="Arial Narrow"/>
              </a:defRPr>
            </a:pPr>
            <a:r>
              <a:rPr lang="kk-KZ" sz="1425" b="0" i="0">
                <a:solidFill>
                  <a:srgbClr val="17324D"/>
                </a:solidFill>
                <a:latin typeface="Arial Narrow"/>
                <a:ea typeface="Arial Narrow"/>
                <a:cs typeface="Arial Narrow"/>
              </a:rPr>
              <a:t>ескертулер, жолдар, маршруттар және арнайы шаралар</a:t>
            </a:r>
          </a:p>
        </p:txBody>
      </p:sp>
      <p:sp>
        <p:nvSpPr>
          <p:cNvPr id="49" name="form2-4-bg">
            <a:extLst>
              <a:ext uri="{FF2B5EF4-FFF2-40B4-BE49-F238E27FC236}">
                <a16:creationId xmlns:a16="http://schemas.microsoft.com/office/drawing/2014/main" id="{1357FB02-57A9-4366-9C6E-06E42A5EEE77}"/>
              </a:ext>
            </a:extLst>
          </p:cNvPr>
          <p:cNvSpPr>
            <a:spLocks noGrp="1"/>
          </p:cNvSpPr>
          <p:nvPr/>
        </p:nvSpPr>
        <p:spPr>
          <a:xfrm>
            <a:off x="4095750" y="4057650"/>
            <a:ext cx="3476625" cy="762000"/>
          </a:xfrm>
          <a:prstGeom prst="roundRect">
            <a:avLst>
              <a:gd name="adj" fmla="val 12500"/>
            </a:avLst>
          </a:prstGeom>
          <a:noFill/>
          <a:ln w="9525">
            <a:solidFill>
              <a:srgbClr val="B9C7D6"/>
            </a:solidFill>
            <a:prstDash val="solid"/>
          </a:ln>
        </p:spPr>
        <p:txBody>
          <a:bodyPr/>
          <a:lstStyle/>
          <a:p>
            <a:endParaRPr lang="ru-KZ"/>
          </a:p>
        </p:txBody>
      </p:sp>
      <p:sp>
        <p:nvSpPr>
          <p:cNvPr id="50" name="form2-4-accent">
            <a:extLst>
              <a:ext uri="{FF2B5EF4-FFF2-40B4-BE49-F238E27FC236}">
                <a16:creationId xmlns:a16="http://schemas.microsoft.com/office/drawing/2014/main" id="{84D38D62-586A-4645-8DB8-E382FFB31E0C}"/>
              </a:ext>
            </a:extLst>
          </p:cNvPr>
          <p:cNvSpPr>
            <a:spLocks noGrp="1"/>
          </p:cNvSpPr>
          <p:nvPr/>
        </p:nvSpPr>
        <p:spPr>
          <a:xfrm>
            <a:off x="4095750" y="4057650"/>
            <a:ext cx="66675" cy="762000"/>
          </a:xfrm>
          <a:prstGeom prst="rect">
            <a:avLst/>
          </a:prstGeom>
          <a:solidFill>
            <a:srgbClr val="EA963A"/>
          </a:solidFill>
          <a:ln w="0">
            <a:solidFill>
              <a:srgbClr val="EA963A"/>
            </a:solidFill>
            <a:prstDash val="solid"/>
          </a:ln>
        </p:spPr>
        <p:txBody>
          <a:bodyPr/>
          <a:lstStyle/>
          <a:p>
            <a:endParaRPr lang="ru-KZ"/>
          </a:p>
        </p:txBody>
      </p:sp>
      <p:sp>
        <p:nvSpPr>
          <p:cNvPr id="51" name="form2-4-title">
            <a:extLst>
              <a:ext uri="{FF2B5EF4-FFF2-40B4-BE49-F238E27FC236}">
                <a16:creationId xmlns:a16="http://schemas.microsoft.com/office/drawing/2014/main" id="{748EC9B3-D04A-4D58-BFD6-7CB39A9DD0F9}"/>
              </a:ext>
            </a:extLst>
          </p:cNvPr>
          <p:cNvSpPr>
            <a:spLocks noGrp="1"/>
          </p:cNvSpPr>
          <p:nvPr/>
        </p:nvSpPr>
        <p:spPr>
          <a:xfrm>
            <a:off x="4229100" y="4114800"/>
            <a:ext cx="3248025" cy="257175"/>
          </a:xfrm>
          <a:prstGeom prst="rect">
            <a:avLst/>
          </a:prstGeom>
          <a:noFill/>
          <a:ln w="0">
            <a:noFill/>
            <a:prstDash val="solid"/>
          </a:ln>
        </p:spPr>
        <p:txBody>
          <a:bodyPr wrap="square" lIns="0" tIns="0" rIns="0" bIns="0" anchor="t">
            <a:noAutofit/>
          </a:bodyPr>
          <a:lstStyle/>
          <a:p>
            <a:pPr algn="l">
              <a:lnSpc>
                <a:spcPct val="103000"/>
              </a:lnSpc>
              <a:buNone/>
              <a:defRPr sz="1425" b="1" i="0">
                <a:solidFill>
                  <a:srgbClr val="003F7E"/>
                </a:solidFill>
                <a:latin typeface="Arial Narrow"/>
                <a:ea typeface="Arial Narrow"/>
                <a:cs typeface="Arial Narrow"/>
              </a:defRPr>
            </a:pPr>
            <a:r>
              <a:rPr lang="kk-KZ" sz="1425" b="1" i="0">
                <a:solidFill>
                  <a:srgbClr val="003F7E"/>
                </a:solidFill>
                <a:latin typeface="Arial Narrow"/>
                <a:ea typeface="Arial Narrow"/>
                <a:cs typeface="Arial Narrow"/>
              </a:rPr>
              <a:t>6 · Нарядты берді</a:t>
            </a:r>
          </a:p>
        </p:txBody>
      </p:sp>
      <p:sp>
        <p:nvSpPr>
          <p:cNvPr id="52" name="form2-4-body">
            <a:extLst>
              <a:ext uri="{FF2B5EF4-FFF2-40B4-BE49-F238E27FC236}">
                <a16:creationId xmlns:a16="http://schemas.microsoft.com/office/drawing/2014/main" id="{B4F54CCE-00C5-4F08-A992-CA2950503378}"/>
              </a:ext>
            </a:extLst>
          </p:cNvPr>
          <p:cNvSpPr>
            <a:spLocks noGrp="1"/>
          </p:cNvSpPr>
          <p:nvPr/>
        </p:nvSpPr>
        <p:spPr>
          <a:xfrm>
            <a:off x="4229100" y="4371975"/>
            <a:ext cx="3248025" cy="400050"/>
          </a:xfrm>
          <a:prstGeom prst="rect">
            <a:avLst/>
          </a:prstGeom>
          <a:noFill/>
          <a:ln w="0">
            <a:noFill/>
            <a:prstDash val="solid"/>
          </a:ln>
        </p:spPr>
        <p:txBody>
          <a:bodyPr wrap="square" lIns="0" tIns="0" rIns="0" bIns="0" anchor="t">
            <a:noAutofit/>
          </a:bodyPr>
          <a:lstStyle/>
          <a:p>
            <a:pPr algn="l">
              <a:lnSpc>
                <a:spcPct val="98000"/>
              </a:lnSpc>
              <a:buNone/>
              <a:defRPr sz="1425" b="0" i="0">
                <a:solidFill>
                  <a:srgbClr val="17324D"/>
                </a:solidFill>
                <a:latin typeface="Arial Narrow"/>
                <a:ea typeface="Arial Narrow"/>
                <a:cs typeface="Arial Narrow"/>
              </a:defRPr>
            </a:pPr>
            <a:r>
              <a:rPr lang="kk-KZ" sz="1425" b="0" i="0">
                <a:solidFill>
                  <a:srgbClr val="17324D"/>
                </a:solidFill>
                <a:latin typeface="Arial Narrow"/>
                <a:ea typeface="Arial Narrow"/>
                <a:cs typeface="Arial Narrow"/>
              </a:rPr>
              <a:t>Т.А.Ә., лауазымы, қолы, күні</a:t>
            </a:r>
          </a:p>
        </p:txBody>
      </p:sp>
      <p:sp>
        <p:nvSpPr>
          <p:cNvPr id="53" name="form2-5-bg">
            <a:extLst>
              <a:ext uri="{FF2B5EF4-FFF2-40B4-BE49-F238E27FC236}">
                <a16:creationId xmlns:a16="http://schemas.microsoft.com/office/drawing/2014/main" id="{92749B01-EDD5-4D93-B5DD-47C40461401A}"/>
              </a:ext>
            </a:extLst>
          </p:cNvPr>
          <p:cNvSpPr>
            <a:spLocks noGrp="1"/>
          </p:cNvSpPr>
          <p:nvPr/>
        </p:nvSpPr>
        <p:spPr>
          <a:xfrm>
            <a:off x="7762875" y="4057650"/>
            <a:ext cx="3476625" cy="762000"/>
          </a:xfrm>
          <a:prstGeom prst="roundRect">
            <a:avLst>
              <a:gd name="adj" fmla="val 12500"/>
            </a:avLst>
          </a:prstGeom>
          <a:noFill/>
          <a:ln w="9525">
            <a:solidFill>
              <a:srgbClr val="B9C7D6"/>
            </a:solidFill>
            <a:prstDash val="solid"/>
          </a:ln>
        </p:spPr>
        <p:txBody>
          <a:bodyPr/>
          <a:lstStyle/>
          <a:p>
            <a:endParaRPr lang="ru-KZ"/>
          </a:p>
        </p:txBody>
      </p:sp>
      <p:sp>
        <p:nvSpPr>
          <p:cNvPr id="54" name="form2-5-accent">
            <a:extLst>
              <a:ext uri="{FF2B5EF4-FFF2-40B4-BE49-F238E27FC236}">
                <a16:creationId xmlns:a16="http://schemas.microsoft.com/office/drawing/2014/main" id="{E32AB095-9FD3-46C7-B010-35FE06B2D515}"/>
              </a:ext>
            </a:extLst>
          </p:cNvPr>
          <p:cNvSpPr>
            <a:spLocks noGrp="1"/>
          </p:cNvSpPr>
          <p:nvPr/>
        </p:nvSpPr>
        <p:spPr>
          <a:xfrm>
            <a:off x="7762875" y="4057650"/>
            <a:ext cx="66675" cy="762000"/>
          </a:xfrm>
          <a:prstGeom prst="rect">
            <a:avLst/>
          </a:prstGeom>
          <a:solidFill>
            <a:srgbClr val="EA963A"/>
          </a:solidFill>
          <a:ln w="0">
            <a:solidFill>
              <a:srgbClr val="EA963A"/>
            </a:solidFill>
            <a:prstDash val="solid"/>
          </a:ln>
        </p:spPr>
        <p:txBody>
          <a:bodyPr/>
          <a:lstStyle/>
          <a:p>
            <a:endParaRPr lang="ru-KZ"/>
          </a:p>
        </p:txBody>
      </p:sp>
      <p:sp>
        <p:nvSpPr>
          <p:cNvPr id="55" name="form2-5-title">
            <a:extLst>
              <a:ext uri="{FF2B5EF4-FFF2-40B4-BE49-F238E27FC236}">
                <a16:creationId xmlns:a16="http://schemas.microsoft.com/office/drawing/2014/main" id="{2A27D871-D6E2-47A7-BF20-1D8DE16310FD}"/>
              </a:ext>
            </a:extLst>
          </p:cNvPr>
          <p:cNvSpPr>
            <a:spLocks noGrp="1"/>
          </p:cNvSpPr>
          <p:nvPr/>
        </p:nvSpPr>
        <p:spPr>
          <a:xfrm>
            <a:off x="7896225" y="4114800"/>
            <a:ext cx="3248025" cy="257175"/>
          </a:xfrm>
          <a:prstGeom prst="rect">
            <a:avLst/>
          </a:prstGeom>
          <a:noFill/>
          <a:ln w="0">
            <a:noFill/>
            <a:prstDash val="solid"/>
          </a:ln>
        </p:spPr>
        <p:txBody>
          <a:bodyPr wrap="square" lIns="0" tIns="0" rIns="0" bIns="0" anchor="t">
            <a:noAutofit/>
          </a:bodyPr>
          <a:lstStyle/>
          <a:p>
            <a:pPr algn="l">
              <a:lnSpc>
                <a:spcPct val="103000"/>
              </a:lnSpc>
              <a:buNone/>
              <a:defRPr sz="1425" b="1" i="0">
                <a:solidFill>
                  <a:srgbClr val="003F7E"/>
                </a:solidFill>
                <a:latin typeface="Arial Narrow"/>
                <a:ea typeface="Arial Narrow"/>
                <a:cs typeface="Arial Narrow"/>
              </a:defRPr>
            </a:pPr>
            <a:r>
              <a:rPr lang="kk-KZ" sz="1425" b="1" i="0">
                <a:solidFill>
                  <a:srgbClr val="003F7E"/>
                </a:solidFill>
                <a:latin typeface="Arial Narrow"/>
                <a:ea typeface="Arial Narrow"/>
                <a:cs typeface="Arial Narrow"/>
              </a:rPr>
              <a:t>7 · Шараларды орындады(лар)</a:t>
            </a:r>
          </a:p>
        </p:txBody>
      </p:sp>
      <p:sp>
        <p:nvSpPr>
          <p:cNvPr id="56" name="form2-5-body">
            <a:extLst>
              <a:ext uri="{FF2B5EF4-FFF2-40B4-BE49-F238E27FC236}">
                <a16:creationId xmlns:a16="http://schemas.microsoft.com/office/drawing/2014/main" id="{B83928E9-2C6B-4422-B50F-B04B9B5B33C6}"/>
              </a:ext>
            </a:extLst>
          </p:cNvPr>
          <p:cNvSpPr>
            <a:spLocks noGrp="1"/>
          </p:cNvSpPr>
          <p:nvPr/>
        </p:nvSpPr>
        <p:spPr>
          <a:xfrm>
            <a:off x="7896225" y="4371975"/>
            <a:ext cx="3248025" cy="400050"/>
          </a:xfrm>
          <a:prstGeom prst="rect">
            <a:avLst/>
          </a:prstGeom>
          <a:noFill/>
          <a:ln w="0">
            <a:noFill/>
            <a:prstDash val="solid"/>
          </a:ln>
        </p:spPr>
        <p:txBody>
          <a:bodyPr wrap="square" lIns="0" tIns="0" rIns="0" bIns="0" anchor="t">
            <a:noAutofit/>
          </a:bodyPr>
          <a:lstStyle/>
          <a:p>
            <a:pPr algn="l">
              <a:lnSpc>
                <a:spcPct val="98000"/>
              </a:lnSpc>
              <a:buNone/>
              <a:defRPr sz="1425" b="0" i="0">
                <a:solidFill>
                  <a:srgbClr val="17324D"/>
                </a:solidFill>
                <a:latin typeface="Arial Narrow"/>
                <a:ea typeface="Arial Narrow"/>
                <a:cs typeface="Arial Narrow"/>
              </a:defRPr>
            </a:pPr>
            <a:r>
              <a:rPr lang="kk-KZ" sz="1425" b="0" i="0">
                <a:solidFill>
                  <a:srgbClr val="17324D"/>
                </a:solidFill>
                <a:latin typeface="Arial Narrow"/>
                <a:ea typeface="Arial Narrow"/>
                <a:cs typeface="Arial Narrow"/>
              </a:rPr>
              <a:t>шара нөмірі, Т.А.Ә., лауазымы, қолы</a:t>
            </a:r>
          </a:p>
        </p:txBody>
      </p:sp>
      <p:sp>
        <p:nvSpPr>
          <p:cNvPr id="57" name="form2-6-bg">
            <a:extLst>
              <a:ext uri="{FF2B5EF4-FFF2-40B4-BE49-F238E27FC236}">
                <a16:creationId xmlns:a16="http://schemas.microsoft.com/office/drawing/2014/main" id="{69B758B5-C4FA-449A-BE6C-321B8E2056CA}"/>
              </a:ext>
            </a:extLst>
          </p:cNvPr>
          <p:cNvSpPr>
            <a:spLocks noGrp="1"/>
          </p:cNvSpPr>
          <p:nvPr/>
        </p:nvSpPr>
        <p:spPr>
          <a:xfrm>
            <a:off x="4095750" y="4933950"/>
            <a:ext cx="3476625" cy="762000"/>
          </a:xfrm>
          <a:prstGeom prst="roundRect">
            <a:avLst>
              <a:gd name="adj" fmla="val 12500"/>
            </a:avLst>
          </a:prstGeom>
          <a:noFill/>
          <a:ln w="9525">
            <a:solidFill>
              <a:srgbClr val="B9C7D6"/>
            </a:solidFill>
            <a:prstDash val="solid"/>
          </a:ln>
        </p:spPr>
        <p:txBody>
          <a:bodyPr/>
          <a:lstStyle/>
          <a:p>
            <a:endParaRPr lang="ru-KZ"/>
          </a:p>
        </p:txBody>
      </p:sp>
      <p:sp>
        <p:nvSpPr>
          <p:cNvPr id="58" name="form2-6-accent">
            <a:extLst>
              <a:ext uri="{FF2B5EF4-FFF2-40B4-BE49-F238E27FC236}">
                <a16:creationId xmlns:a16="http://schemas.microsoft.com/office/drawing/2014/main" id="{524088DB-0C14-4310-9547-BB16EC1E541B}"/>
              </a:ext>
            </a:extLst>
          </p:cNvPr>
          <p:cNvSpPr>
            <a:spLocks noGrp="1"/>
          </p:cNvSpPr>
          <p:nvPr/>
        </p:nvSpPr>
        <p:spPr>
          <a:xfrm>
            <a:off x="4095750" y="4933950"/>
            <a:ext cx="66675" cy="762000"/>
          </a:xfrm>
          <a:prstGeom prst="rect">
            <a:avLst/>
          </a:prstGeom>
          <a:solidFill>
            <a:srgbClr val="EA963A"/>
          </a:solidFill>
          <a:ln w="0">
            <a:solidFill>
              <a:srgbClr val="EA963A"/>
            </a:solidFill>
            <a:prstDash val="solid"/>
          </a:ln>
        </p:spPr>
        <p:txBody>
          <a:bodyPr/>
          <a:lstStyle/>
          <a:p>
            <a:endParaRPr lang="ru-KZ"/>
          </a:p>
        </p:txBody>
      </p:sp>
      <p:sp>
        <p:nvSpPr>
          <p:cNvPr id="59" name="form2-6-title">
            <a:extLst>
              <a:ext uri="{FF2B5EF4-FFF2-40B4-BE49-F238E27FC236}">
                <a16:creationId xmlns:a16="http://schemas.microsoft.com/office/drawing/2014/main" id="{E16E47A9-82B4-4E82-837D-FFE2B33EF151}"/>
              </a:ext>
            </a:extLst>
          </p:cNvPr>
          <p:cNvSpPr>
            <a:spLocks noGrp="1"/>
          </p:cNvSpPr>
          <p:nvPr/>
        </p:nvSpPr>
        <p:spPr>
          <a:xfrm>
            <a:off x="4229100" y="4991100"/>
            <a:ext cx="3248025" cy="257175"/>
          </a:xfrm>
          <a:prstGeom prst="rect">
            <a:avLst/>
          </a:prstGeom>
          <a:noFill/>
          <a:ln w="0">
            <a:noFill/>
            <a:prstDash val="solid"/>
          </a:ln>
        </p:spPr>
        <p:txBody>
          <a:bodyPr wrap="square" lIns="0" tIns="0" rIns="0" bIns="0" anchor="t">
            <a:noAutofit/>
          </a:bodyPr>
          <a:lstStyle/>
          <a:p>
            <a:pPr algn="l">
              <a:lnSpc>
                <a:spcPct val="103000"/>
              </a:lnSpc>
              <a:buNone/>
              <a:defRPr sz="1425" b="1" i="0">
                <a:solidFill>
                  <a:srgbClr val="003F7E"/>
                </a:solidFill>
                <a:latin typeface="Arial Narrow"/>
                <a:ea typeface="Arial Narrow"/>
                <a:cs typeface="Arial Narrow"/>
              </a:defRPr>
            </a:pPr>
            <a:r>
              <a:rPr lang="kk-KZ" sz="1425" b="1" i="0">
                <a:solidFill>
                  <a:srgbClr val="003F7E"/>
                </a:solidFill>
                <a:latin typeface="Arial Narrow"/>
                <a:ea typeface="Arial Narrow"/>
                <a:cs typeface="Arial Narrow"/>
              </a:rPr>
              <a:t>8 · Келісілді</a:t>
            </a:r>
          </a:p>
        </p:txBody>
      </p:sp>
      <p:sp>
        <p:nvSpPr>
          <p:cNvPr id="60" name="form2-6-body">
            <a:extLst>
              <a:ext uri="{FF2B5EF4-FFF2-40B4-BE49-F238E27FC236}">
                <a16:creationId xmlns:a16="http://schemas.microsoft.com/office/drawing/2014/main" id="{A06A9AF5-29F8-4EEA-B555-8F4F556B2981}"/>
              </a:ext>
            </a:extLst>
          </p:cNvPr>
          <p:cNvSpPr>
            <a:spLocks noGrp="1"/>
          </p:cNvSpPr>
          <p:nvPr/>
        </p:nvSpPr>
        <p:spPr>
          <a:xfrm>
            <a:off x="4229100" y="5248275"/>
            <a:ext cx="3248025" cy="400050"/>
          </a:xfrm>
          <a:prstGeom prst="rect">
            <a:avLst/>
          </a:prstGeom>
          <a:noFill/>
          <a:ln w="0">
            <a:noFill/>
            <a:prstDash val="solid"/>
          </a:ln>
        </p:spPr>
        <p:txBody>
          <a:bodyPr wrap="square" lIns="0" tIns="0" rIns="0" bIns="0" anchor="t">
            <a:noAutofit/>
          </a:bodyPr>
          <a:lstStyle/>
          <a:p>
            <a:pPr algn="l">
              <a:lnSpc>
                <a:spcPct val="98000"/>
              </a:lnSpc>
              <a:buNone/>
              <a:defRPr sz="1425" b="0" i="0">
                <a:solidFill>
                  <a:srgbClr val="17324D"/>
                </a:solidFill>
                <a:latin typeface="Arial Narrow"/>
                <a:ea typeface="Arial Narrow"/>
                <a:cs typeface="Arial Narrow"/>
              </a:defRPr>
            </a:pPr>
            <a:r>
              <a:rPr lang="kk-KZ" sz="1425" b="0" i="0">
                <a:solidFill>
                  <a:srgbClr val="17324D"/>
                </a:solidFill>
                <a:latin typeface="Arial Narrow"/>
                <a:ea typeface="Arial Narrow"/>
                <a:cs typeface="Arial Narrow"/>
              </a:rPr>
              <a:t>ауысым/учаске бастығы және өзге келісушілер</a:t>
            </a:r>
          </a:p>
        </p:txBody>
      </p:sp>
      <p:sp>
        <p:nvSpPr>
          <p:cNvPr id="61" name="form2-7-bg">
            <a:extLst>
              <a:ext uri="{FF2B5EF4-FFF2-40B4-BE49-F238E27FC236}">
                <a16:creationId xmlns:a16="http://schemas.microsoft.com/office/drawing/2014/main" id="{5058F7EC-FFF1-4FB3-8304-D49360FE5361}"/>
              </a:ext>
            </a:extLst>
          </p:cNvPr>
          <p:cNvSpPr>
            <a:spLocks noGrp="1"/>
          </p:cNvSpPr>
          <p:nvPr/>
        </p:nvSpPr>
        <p:spPr>
          <a:xfrm>
            <a:off x="7762875" y="4933950"/>
            <a:ext cx="3476625" cy="762000"/>
          </a:xfrm>
          <a:prstGeom prst="roundRect">
            <a:avLst>
              <a:gd name="adj" fmla="val 12500"/>
            </a:avLst>
          </a:prstGeom>
          <a:noFill/>
          <a:ln w="9525">
            <a:solidFill>
              <a:srgbClr val="B9C7D6"/>
            </a:solidFill>
            <a:prstDash val="solid"/>
          </a:ln>
        </p:spPr>
        <p:txBody>
          <a:bodyPr/>
          <a:lstStyle/>
          <a:p>
            <a:endParaRPr lang="ru-KZ"/>
          </a:p>
        </p:txBody>
      </p:sp>
      <p:sp>
        <p:nvSpPr>
          <p:cNvPr id="62" name="form2-7-accent">
            <a:extLst>
              <a:ext uri="{FF2B5EF4-FFF2-40B4-BE49-F238E27FC236}">
                <a16:creationId xmlns:a16="http://schemas.microsoft.com/office/drawing/2014/main" id="{6F7FF7F9-DC14-4FCB-AD54-AE5D22673AC1}"/>
              </a:ext>
            </a:extLst>
          </p:cNvPr>
          <p:cNvSpPr>
            <a:spLocks noGrp="1"/>
          </p:cNvSpPr>
          <p:nvPr/>
        </p:nvSpPr>
        <p:spPr>
          <a:xfrm>
            <a:off x="7762875" y="4933950"/>
            <a:ext cx="66675" cy="762000"/>
          </a:xfrm>
          <a:prstGeom prst="rect">
            <a:avLst/>
          </a:prstGeom>
          <a:solidFill>
            <a:srgbClr val="EA963A"/>
          </a:solidFill>
          <a:ln w="0">
            <a:solidFill>
              <a:srgbClr val="EA963A"/>
            </a:solidFill>
            <a:prstDash val="solid"/>
          </a:ln>
        </p:spPr>
        <p:txBody>
          <a:bodyPr/>
          <a:lstStyle/>
          <a:p>
            <a:endParaRPr lang="ru-KZ"/>
          </a:p>
        </p:txBody>
      </p:sp>
      <p:sp>
        <p:nvSpPr>
          <p:cNvPr id="63" name="form2-7-title">
            <a:extLst>
              <a:ext uri="{FF2B5EF4-FFF2-40B4-BE49-F238E27FC236}">
                <a16:creationId xmlns:a16="http://schemas.microsoft.com/office/drawing/2014/main" id="{70AF15C3-0AD5-4AAE-92B9-8A53AE31B56E}"/>
              </a:ext>
            </a:extLst>
          </p:cNvPr>
          <p:cNvSpPr>
            <a:spLocks noGrp="1"/>
          </p:cNvSpPr>
          <p:nvPr/>
        </p:nvSpPr>
        <p:spPr>
          <a:xfrm>
            <a:off x="7896225" y="4991100"/>
            <a:ext cx="3248025" cy="257175"/>
          </a:xfrm>
          <a:prstGeom prst="rect">
            <a:avLst/>
          </a:prstGeom>
          <a:noFill/>
          <a:ln w="0">
            <a:noFill/>
            <a:prstDash val="solid"/>
          </a:ln>
        </p:spPr>
        <p:txBody>
          <a:bodyPr wrap="square" lIns="0" tIns="0" rIns="0" bIns="0" anchor="t">
            <a:noAutofit/>
          </a:bodyPr>
          <a:lstStyle/>
          <a:p>
            <a:pPr algn="l">
              <a:lnSpc>
                <a:spcPct val="103000"/>
              </a:lnSpc>
              <a:buNone/>
              <a:defRPr sz="1425" b="1" i="0">
                <a:solidFill>
                  <a:srgbClr val="003F7E"/>
                </a:solidFill>
                <a:latin typeface="Arial Narrow"/>
                <a:ea typeface="Arial Narrow"/>
                <a:cs typeface="Arial Narrow"/>
              </a:defRPr>
            </a:pPr>
            <a:r>
              <a:rPr lang="kk-KZ" sz="1425" b="1" i="0">
                <a:solidFill>
                  <a:srgbClr val="003F7E"/>
                </a:solidFill>
                <a:latin typeface="Arial Narrow"/>
                <a:ea typeface="Arial Narrow"/>
                <a:cs typeface="Arial Narrow"/>
              </a:rPr>
              <a:t>9 · Рұқсат беремін</a:t>
            </a:r>
          </a:p>
        </p:txBody>
      </p:sp>
      <p:sp>
        <p:nvSpPr>
          <p:cNvPr id="64" name="form2-7-body">
            <a:extLst>
              <a:ext uri="{FF2B5EF4-FFF2-40B4-BE49-F238E27FC236}">
                <a16:creationId xmlns:a16="http://schemas.microsoft.com/office/drawing/2014/main" id="{737B6BD8-F7DD-4D0A-B438-86811E6A1C10}"/>
              </a:ext>
            </a:extLst>
          </p:cNvPr>
          <p:cNvSpPr>
            <a:spLocks noGrp="1"/>
          </p:cNvSpPr>
          <p:nvPr/>
        </p:nvSpPr>
        <p:spPr>
          <a:xfrm>
            <a:off x="7896225" y="5248275"/>
            <a:ext cx="3248025" cy="400050"/>
          </a:xfrm>
          <a:prstGeom prst="rect">
            <a:avLst/>
          </a:prstGeom>
          <a:noFill/>
          <a:ln w="0">
            <a:noFill/>
            <a:prstDash val="solid"/>
          </a:ln>
        </p:spPr>
        <p:txBody>
          <a:bodyPr wrap="square" lIns="0" tIns="0" rIns="0" bIns="0" anchor="t">
            <a:noAutofit/>
          </a:bodyPr>
          <a:lstStyle/>
          <a:p>
            <a:pPr algn="l">
              <a:lnSpc>
                <a:spcPct val="98000"/>
              </a:lnSpc>
              <a:buNone/>
              <a:defRPr sz="1425" b="0" i="0">
                <a:solidFill>
                  <a:srgbClr val="17324D"/>
                </a:solidFill>
                <a:latin typeface="Arial Narrow"/>
                <a:ea typeface="Arial Narrow"/>
                <a:cs typeface="Arial Narrow"/>
              </a:defRPr>
            </a:pPr>
            <a:r>
              <a:rPr lang="kk-KZ" sz="1425" b="0" i="0">
                <a:solidFill>
                  <a:srgbClr val="17324D"/>
                </a:solidFill>
                <a:latin typeface="Arial Narrow"/>
                <a:ea typeface="Arial Narrow"/>
                <a:cs typeface="Arial Narrow"/>
              </a:rPr>
              <a:t>рұқсат беруші: нұсқама, қолы, күні</a:t>
            </a:r>
          </a:p>
        </p:txBody>
      </p:sp>
      <p:sp>
        <p:nvSpPr>
          <p:cNvPr id="65" name="source-8">
            <a:extLst>
              <a:ext uri="{FF2B5EF4-FFF2-40B4-BE49-F238E27FC236}">
                <a16:creationId xmlns:a16="http://schemas.microsoft.com/office/drawing/2014/main" id="{41C82E8C-38BA-4819-8CD9-23628B3AB718}"/>
              </a:ext>
            </a:extLst>
          </p:cNvPr>
          <p:cNvSpPr>
            <a:spLocks noGrp="1"/>
          </p:cNvSpPr>
          <p:nvPr/>
        </p:nvSpPr>
        <p:spPr>
          <a:xfrm>
            <a:off x="857250" y="6210300"/>
            <a:ext cx="9906000" cy="228600"/>
          </a:xfrm>
          <a:prstGeom prst="rect">
            <a:avLst/>
          </a:prstGeom>
          <a:noFill/>
          <a:ln w="0">
            <a:noFill/>
            <a:prstDash val="solid"/>
          </a:ln>
        </p:spPr>
        <p:txBody>
          <a:bodyPr wrap="square" lIns="0" tIns="0" rIns="0" bIns="0" anchor="ctr">
            <a:noAutofit/>
          </a:bodyPr>
          <a:lstStyle/>
          <a:p>
            <a:pPr algn="r">
              <a:lnSpc>
                <a:spcPct val="103000"/>
              </a:lnSpc>
              <a:buNone/>
              <a:defRPr sz="1425" b="0" i="1">
                <a:solidFill>
                  <a:srgbClr val="547094"/>
                </a:solidFill>
                <a:latin typeface="Arial Narrow"/>
                <a:ea typeface="Arial Narrow"/>
                <a:cs typeface="Arial Narrow"/>
              </a:defRPr>
            </a:pPr>
            <a:r>
              <a:rPr lang="kk-KZ" sz="1425" b="0" i="1">
                <a:solidFill>
                  <a:srgbClr val="547094"/>
                </a:solidFill>
                <a:latin typeface="Arial Narrow"/>
                <a:ea typeface="Arial Narrow"/>
                <a:cs typeface="Arial Narrow"/>
              </a:rPr>
              <a:t>Қағидаларға 1-қосымша — қауіпсіздік шаралары және 6–9 жолақтар</a:t>
            </a:r>
          </a:p>
        </p:txBody>
      </p:sp>
    </p:spTree>
    <p:extLst>
      <p:ext uri="{BB962C8B-B14F-4D97-AF65-F5344CB8AC3E}">
        <p14:creationId xmlns:p14="http://schemas.microsoft.com/office/powerpoint/2010/main" val="1480233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Google Shape;121;p3">
            <a:extLst>
              <a:ext uri="{FF2B5EF4-FFF2-40B4-BE49-F238E27FC236}">
                <a16:creationId xmlns:a16="http://schemas.microsoft.com/office/drawing/2014/main" id="{10FC2256-A40A-41FB-8BFE-EA51BEAAAAD8}"/>
              </a:ext>
            </a:extLst>
          </p:cNvPr>
          <p:cNvSpPr>
            <a:spLocks noGrp="1"/>
          </p:cNvSpPr>
          <p:nvPr/>
        </p:nvSpPr>
        <p:spPr>
          <a:xfrm>
            <a:off x="95838" y="60332"/>
            <a:ext cx="1973107" cy="529533"/>
          </a:xfrm>
          <a:prstGeom prst="roundRect">
            <a:avLst>
              <a:gd name="adj" fmla="val 50000"/>
            </a:avLst>
          </a:prstGeom>
          <a:gradFill>
            <a:gsLst>
              <a:gs pos="0">
                <a:schemeClr val="dk2"/>
              </a:gs>
              <a:gs pos="100000">
                <a:srgbClr val="2AB0EF"/>
              </a:gs>
            </a:gsLst>
            <a:lin ang="2700000" scaled="0"/>
          </a:gradFill>
          <a:ln>
            <a:noFill/>
          </a:ln>
        </p:spPr>
        <p:txBody>
          <a:bodyPr spcFirstLastPara="1" wrap="square" lIns="91425" tIns="45700" rIns="91425" bIns="45700" anchor="ctr">
            <a:noAutofit/>
          </a:bodyPr>
          <a:lstStyle/>
          <a:p>
            <a:pPr marL="0" marR="0" lvl="0" indent="0" algn="ctr">
              <a:lnSpc>
                <a:spcPct val="100000"/>
              </a:lnSpc>
              <a:spcBef>
                <a:spcPts val="0"/>
              </a:spcBef>
              <a:spcAft>
                <a:spcPts val="0"/>
              </a:spcAft>
              <a:buNone/>
            </a:pPr>
            <a:endParaRPr sz="1400" b="0" i="0" u="none" cap="none">
              <a:solidFill>
                <a:schemeClr val="lt1"/>
              </a:solidFill>
              <a:latin typeface="Arial Narrow"/>
              <a:ea typeface="Arial Narrow"/>
              <a:cs typeface="Arial Narrow"/>
            </a:endParaRPr>
          </a:p>
        </p:txBody>
      </p:sp>
      <p:sp>
        <p:nvSpPr>
          <p:cNvPr id="3" name="Прямоугольник 2">
            <a:extLst>
              <a:ext uri="{FF2B5EF4-FFF2-40B4-BE49-F238E27FC236}">
                <a16:creationId xmlns:a16="http://schemas.microsoft.com/office/drawing/2014/main" id="{3353705C-F4A3-4E1E-B86F-FC033C8BBF93}"/>
              </a:ext>
            </a:extLst>
          </p:cNvPr>
          <p:cNvSpPr>
            <a:spLocks noGrp="1"/>
          </p:cNvSpPr>
          <p:nvPr/>
        </p:nvSpPr>
        <p:spPr>
          <a:xfrm>
            <a:off x="2419927" y="169479"/>
            <a:ext cx="7499927" cy="646331"/>
          </a:xfrm>
          <a:prstGeom prst="rect">
            <a:avLst/>
          </a:prstGeom>
        </p:spPr>
        <p:txBody>
          <a:bodyPr wrap="square">
            <a:spAutoFit/>
          </a:bodyPr>
          <a:lstStyle/>
          <a:p>
            <a:pPr algn="ctr">
              <a:spcAft>
                <a:spcPts val="0"/>
              </a:spcAft>
              <a:buNone/>
            </a:pPr>
            <a:r>
              <a:rPr lang="kk-KZ" sz="1600" b="1">
                <a:solidFill>
                  <a:srgbClr val="547094"/>
                </a:solidFill>
                <a:latin typeface=" arial narrow"/>
                <a:ea typeface=" arial narrow"/>
                <a:cs typeface=" arial narrow"/>
              </a:rPr>
              <a:t>Еңбек қауіпсіздігі және еңбекті қорғау мәселелері бойынша кәсіби құзыреттерді дамыту</a:t>
            </a:r>
          </a:p>
          <a:p>
            <a:pPr algn="ctr">
              <a:spcAft>
                <a:spcPts val="0"/>
              </a:spcAft>
              <a:buNone/>
            </a:pPr>
            <a:endParaRPr sz="2000" b="1">
              <a:solidFill>
                <a:srgbClr val="547094"/>
              </a:solidFill>
              <a:latin typeface=" arial narrow"/>
              <a:ea typeface=" arial narrow"/>
              <a:cs typeface=" arial narrow"/>
            </a:endParaRPr>
          </a:p>
        </p:txBody>
      </p:sp>
      <p:cxnSp>
        <p:nvCxnSpPr>
          <p:cNvPr id="47" name="Google Shape;123;p3"/>
          <p:cNvCxnSpPr/>
          <p:nvPr/>
        </p:nvCxnSpPr>
        <p:spPr>
          <a:xfrm>
            <a:off x="0" y="642116"/>
            <a:ext cx="12192000" cy="1"/>
          </a:xfrm>
          <a:prstGeom prst="straightConnector1">
            <a:avLst/>
          </a:prstGeom>
          <a:ln w="28575" cap="flat">
            <a:solidFill>
              <a:srgbClr val="2AB0EF"/>
            </a:solidFill>
            <a:prstDash val="solid"/>
            <a:round/>
            <a:headEnd type="none" w="sm" len="sm"/>
            <a:tailEnd type="none" w="sm" len="sm"/>
          </a:ln>
        </p:spPr>
      </p:cxnSp>
      <p:sp>
        <p:nvSpPr>
          <p:cNvPr id="11" name="TextBox 10">
            <a:extLst>
              <a:ext uri="{FF2B5EF4-FFF2-40B4-BE49-F238E27FC236}">
                <a16:creationId xmlns:a16="http://schemas.microsoft.com/office/drawing/2014/main" id="{2F327ACF-10F3-4651-820D-8A700C42D091}"/>
              </a:ext>
            </a:extLst>
          </p:cNvPr>
          <p:cNvSpPr>
            <a:spLocks noGrp="1"/>
          </p:cNvSpPr>
          <p:nvPr/>
        </p:nvSpPr>
        <p:spPr>
          <a:xfrm>
            <a:off x="378931" y="66645"/>
            <a:ext cx="2244197" cy="523220"/>
          </a:xfrm>
          <a:prstGeom prst="rect">
            <a:avLst/>
          </a:prstGeom>
          <a:noFill/>
        </p:spPr>
        <p:txBody>
          <a:bodyPr wrap="square">
            <a:spAutoFit/>
          </a:bodyPr>
          <a:lstStyle/>
          <a:p>
            <a:r>
              <a:rPr sz="1400">
                <a:solidFill>
                  <a:schemeClr val="bg1"/>
                </a:solidFill>
              </a:rPr>
              <a:t>HEALTH SAFETY ENVIRONMENT</a:t>
            </a:r>
          </a:p>
        </p:txBody>
      </p:sp>
      <p:sp>
        <p:nvSpPr>
          <p:cNvPr id="22" name="Прямоугольник 21">
            <a:extLst>
              <a:ext uri="{FF2B5EF4-FFF2-40B4-BE49-F238E27FC236}">
                <a16:creationId xmlns:a16="http://schemas.microsoft.com/office/drawing/2014/main" id="{7E838FD1-F143-4F58-BFCE-3F3974B3F029}"/>
              </a:ext>
            </a:extLst>
          </p:cNvPr>
          <p:cNvSpPr>
            <a:spLocks noGrp="1"/>
          </p:cNvSpPr>
          <p:nvPr/>
        </p:nvSpPr>
        <p:spPr>
          <a:xfrm>
            <a:off x="495300" y="914400"/>
            <a:ext cx="10744200" cy="762000"/>
          </a:xfrm>
          <a:prstGeom prst="rect">
            <a:avLst/>
          </a:prstGeom>
          <a:noFill/>
          <a:ln w="22193">
            <a:solidFill>
              <a:srgbClr val="00B05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4" name="Прямоугольник 3">
            <a:extLst>
              <a:ext uri="{FF2B5EF4-FFF2-40B4-BE49-F238E27FC236}">
                <a16:creationId xmlns:a16="http://schemas.microsoft.com/office/drawing/2014/main" id="{4134793A-547D-40E5-91BA-60AB3917A49B}"/>
              </a:ext>
            </a:extLst>
          </p:cNvPr>
          <p:cNvSpPr>
            <a:spLocks noGrp="1"/>
          </p:cNvSpPr>
          <p:nvPr/>
        </p:nvSpPr>
        <p:spPr>
          <a:xfrm>
            <a:off x="628650" y="1028700"/>
            <a:ext cx="10477500" cy="514350"/>
          </a:xfrm>
          <a:prstGeom prst="rect">
            <a:avLst/>
          </a:prstGeom>
        </p:spPr>
        <p:txBody>
          <a:bodyPr wrap="none" lIns="76200" tIns="38100" rIns="76200" bIns="38100" anchor="ctr">
            <a:noAutofit/>
          </a:bodyPr>
          <a:lstStyle/>
          <a:p>
            <a:pPr algn="ctr">
              <a:spcAft>
                <a:spcPts val="0"/>
              </a:spcAft>
              <a:buNone/>
              <a:defRPr sz="1800" b="1">
                <a:solidFill>
                  <a:srgbClr val="003F7E"/>
                </a:solidFill>
                <a:latin typeface="Arial Narrow"/>
                <a:ea typeface="Arial Narrow"/>
                <a:cs typeface="Arial Narrow"/>
              </a:defRPr>
            </a:pPr>
            <a:r>
              <a:rPr lang="kk-KZ" sz="1800" b="1" u="sng">
                <a:solidFill>
                  <a:srgbClr val="003F7E"/>
                </a:solidFill>
                <a:latin typeface="Arial Narrow"/>
                <a:ea typeface="Arial Narrow"/>
                <a:cs typeface="Arial Narrow"/>
              </a:rPr>
              <a:t>НАРЯД НЫСАНЫ: ЖҰМЫС ОРНЫН ҚАБЫЛДАУ, БРИГАДА, ҰЗАРТУ ЖӘНЕ ЖАБУ</a:t>
            </a:r>
          </a:p>
        </p:txBody>
      </p:sp>
      <p:pic>
        <p:nvPicPr>
          <p:cNvPr id="51" name="Рисунок 4"/>
          <p:cNvPicPr>
            <a:picLocks noChangeAspect="1"/>
          </p:cNvPicPr>
          <p:nvPr/>
        </p:nvPicPr>
        <p:blipFill>
          <a:blip r:embed="rId3"/>
          <a:stretch>
            <a:fillRect/>
          </a:stretch>
        </p:blipFill>
        <p:spPr>
          <a:xfrm>
            <a:off x="11176706" y="50696"/>
            <a:ext cx="1015294" cy="883895"/>
          </a:xfrm>
          <a:prstGeom prst="rect">
            <a:avLst/>
          </a:prstGeom>
        </p:spPr>
      </p:pic>
      <p:pic>
        <p:nvPicPr>
          <p:cNvPr id="52" name="Рисунок 51"/>
          <p:cNvPicPr>
            <a:picLocks noChangeAspect="1"/>
          </p:cNvPicPr>
          <p:nvPr/>
        </p:nvPicPr>
        <p:blipFill>
          <a:blip r:embed="rId4"/>
          <a:stretch/>
        </p:blipFill>
        <p:spPr>
          <a:xfrm>
            <a:off x="555048" y="1828800"/>
            <a:ext cx="3223780" cy="4171950"/>
          </a:xfrm>
          <a:prstGeom prst="rect">
            <a:avLst/>
          </a:prstGeom>
        </p:spPr>
      </p:pic>
      <p:sp>
        <p:nvSpPr>
          <p:cNvPr id="31" name="form3-caption">
            <a:extLst>
              <a:ext uri="{FF2B5EF4-FFF2-40B4-BE49-F238E27FC236}">
                <a16:creationId xmlns:a16="http://schemas.microsoft.com/office/drawing/2014/main" id="{2E85FC4F-BCCF-4A97-93FC-CE7D15785DB7}"/>
              </a:ext>
            </a:extLst>
          </p:cNvPr>
          <p:cNvSpPr>
            <a:spLocks noGrp="1"/>
          </p:cNvSpPr>
          <p:nvPr/>
        </p:nvSpPr>
        <p:spPr>
          <a:xfrm>
            <a:off x="523875" y="5905500"/>
            <a:ext cx="3286125" cy="266700"/>
          </a:xfrm>
          <a:prstGeom prst="rect">
            <a:avLst/>
          </a:prstGeom>
          <a:noFill/>
          <a:ln w="0">
            <a:noFill/>
            <a:prstDash val="solid"/>
          </a:ln>
        </p:spPr>
        <p:txBody>
          <a:bodyPr wrap="square" lIns="66675" tIns="47625" rIns="66675" bIns="47625" anchor="t">
            <a:noAutofit/>
          </a:bodyPr>
          <a:lstStyle/>
          <a:p>
            <a:pPr algn="ctr">
              <a:lnSpc>
                <a:spcPct val="103000"/>
              </a:lnSpc>
              <a:buNone/>
              <a:defRPr sz="1425" b="0" i="1">
                <a:solidFill>
                  <a:srgbClr val="547094"/>
                </a:solidFill>
                <a:latin typeface="Arial Narrow"/>
                <a:ea typeface="Arial Narrow"/>
                <a:cs typeface="Arial Narrow"/>
              </a:defRPr>
            </a:pPr>
            <a:r>
              <a:rPr lang="kk-KZ" sz="1425" b="0" i="1">
                <a:solidFill>
                  <a:srgbClr val="547094"/>
                </a:solidFill>
                <a:latin typeface="Arial Narrow"/>
                <a:ea typeface="Arial Narrow"/>
                <a:cs typeface="Arial Narrow"/>
              </a:rPr>
              <a:t>Ресми бланк</a:t>
            </a:r>
          </a:p>
        </p:txBody>
      </p:sp>
      <p:sp>
        <p:nvSpPr>
          <p:cNvPr id="32" name="form3-block10">
            <a:extLst>
              <a:ext uri="{FF2B5EF4-FFF2-40B4-BE49-F238E27FC236}">
                <a16:creationId xmlns:a16="http://schemas.microsoft.com/office/drawing/2014/main" id="{F7D8F7F9-C0A5-4B4C-9AD1-3920103B96A1}"/>
              </a:ext>
            </a:extLst>
          </p:cNvPr>
          <p:cNvSpPr>
            <a:spLocks noGrp="1"/>
          </p:cNvSpPr>
          <p:nvPr/>
        </p:nvSpPr>
        <p:spPr>
          <a:xfrm>
            <a:off x="4095750" y="1857375"/>
            <a:ext cx="7239000" cy="857250"/>
          </a:xfrm>
          <a:prstGeom prst="roundRect">
            <a:avLst>
              <a:gd name="adj" fmla="val 11111"/>
            </a:avLst>
          </a:prstGeom>
          <a:noFill/>
          <a:ln w="19050">
            <a:solidFill>
              <a:srgbClr val="00B050"/>
            </a:solidFill>
            <a:prstDash val="solid"/>
          </a:ln>
        </p:spPr>
        <p:txBody>
          <a:bodyPr/>
          <a:lstStyle/>
          <a:p>
            <a:endParaRPr lang="ru-KZ"/>
          </a:p>
        </p:txBody>
      </p:sp>
      <p:sp>
        <p:nvSpPr>
          <p:cNvPr id="33" name="form3-10">
            <a:extLst>
              <a:ext uri="{FF2B5EF4-FFF2-40B4-BE49-F238E27FC236}">
                <a16:creationId xmlns:a16="http://schemas.microsoft.com/office/drawing/2014/main" id="{8D37F6B1-1871-4F57-BBAD-70B2B0D0323E}"/>
              </a:ext>
            </a:extLst>
          </p:cNvPr>
          <p:cNvSpPr>
            <a:spLocks noGrp="1"/>
          </p:cNvSpPr>
          <p:nvPr/>
        </p:nvSpPr>
        <p:spPr>
          <a:xfrm>
            <a:off x="4267200" y="1952625"/>
            <a:ext cx="6896100" cy="666750"/>
          </a:xfrm>
          <a:prstGeom prst="rect">
            <a:avLst/>
          </a:prstGeom>
          <a:noFill/>
          <a:ln w="0">
            <a:noFill/>
            <a:prstDash val="solid"/>
          </a:ln>
        </p:spPr>
        <p:txBody>
          <a:bodyPr wrap="square" lIns="66675" tIns="47625" rIns="66675" bIns="47625" anchor="ctr">
            <a:noAutofit/>
          </a:bodyPr>
          <a:lstStyle/>
          <a:p>
            <a:pPr algn="ctr">
              <a:lnSpc>
                <a:spcPct val="96000"/>
              </a:lnSpc>
              <a:buNone/>
              <a:defRPr sz="1425" b="0" i="0">
                <a:solidFill>
                  <a:srgbClr val="17324D"/>
                </a:solidFill>
                <a:latin typeface="Arial Narrow"/>
                <a:ea typeface="Arial Narrow"/>
                <a:cs typeface="Arial Narrow"/>
              </a:defRPr>
            </a:pPr>
            <a:r>
              <a:rPr lang="kk-KZ" sz="1425" b="0" i="0">
                <a:solidFill>
                  <a:srgbClr val="17324D"/>
                </a:solidFill>
                <a:latin typeface="Arial Narrow"/>
                <a:ea typeface="Arial Narrow"/>
                <a:cs typeface="Arial Narrow"/>
              </a:rPr>
              <a:t>10 · ЖҰМЫС ЖҮРГІЗУШІ</a:t>
            </a:r>
          </a:p>
          <a:p>
            <a:pPr algn="ctr">
              <a:lnSpc>
                <a:spcPct val="96000"/>
              </a:lnSpc>
              <a:buNone/>
              <a:defRPr sz="1425" b="0" i="0">
                <a:solidFill>
                  <a:srgbClr val="17324D"/>
                </a:solidFill>
                <a:latin typeface="Arial Narrow"/>
                <a:ea typeface="Arial Narrow"/>
                <a:cs typeface="Arial Narrow"/>
              </a:defRPr>
            </a:pPr>
            <a:r>
              <a:rPr lang="kk-KZ" sz="1425" b="0" i="0">
                <a:solidFill>
                  <a:srgbClr val="17324D"/>
                </a:solidFill>
                <a:latin typeface="Arial Narrow"/>
                <a:ea typeface="Arial Narrow"/>
                <a:cs typeface="Arial Narrow"/>
              </a:rPr>
              <a:t>Таныстым және нұсқама алдым, дайындықты тексердім, жұмыс орнын қабылдадым — лауазымы, Т.А.Ә., қолы, күні, уақыты.</a:t>
            </a:r>
          </a:p>
        </p:txBody>
      </p:sp>
      <p:sp>
        <p:nvSpPr>
          <p:cNvPr id="34" name="form3-11-head">
            <a:extLst>
              <a:ext uri="{FF2B5EF4-FFF2-40B4-BE49-F238E27FC236}">
                <a16:creationId xmlns:a16="http://schemas.microsoft.com/office/drawing/2014/main" id="{43548A12-BC35-49FD-808E-E4B69F27C217}"/>
              </a:ext>
            </a:extLst>
          </p:cNvPr>
          <p:cNvSpPr>
            <a:spLocks noGrp="1"/>
          </p:cNvSpPr>
          <p:nvPr/>
        </p:nvSpPr>
        <p:spPr>
          <a:xfrm>
            <a:off x="4191000" y="2857500"/>
            <a:ext cx="7048500" cy="304800"/>
          </a:xfrm>
          <a:prstGeom prst="rect">
            <a:avLst/>
          </a:prstGeom>
          <a:noFill/>
          <a:ln w="0">
            <a:noFill/>
            <a:prstDash val="solid"/>
          </a:ln>
        </p:spPr>
        <p:txBody>
          <a:bodyPr wrap="square" lIns="66675" tIns="47625" rIns="66675" bIns="47625" anchor="t">
            <a:noAutofit/>
          </a:bodyPr>
          <a:lstStyle/>
          <a:p>
            <a:pPr algn="ctr">
              <a:lnSpc>
                <a:spcPct val="103000"/>
              </a:lnSpc>
              <a:buNone/>
              <a:defRPr sz="1575" b="1" i="0">
                <a:solidFill>
                  <a:srgbClr val="003F7E"/>
                </a:solidFill>
                <a:latin typeface="Arial Narrow"/>
                <a:ea typeface="Arial Narrow"/>
                <a:cs typeface="Arial Narrow"/>
              </a:defRPr>
            </a:pPr>
            <a:r>
              <a:rPr lang="kk-KZ" sz="1575" b="1" i="0">
                <a:solidFill>
                  <a:srgbClr val="003F7E"/>
                </a:solidFill>
                <a:latin typeface="Arial Narrow"/>
                <a:ea typeface="Arial Narrow"/>
                <a:cs typeface="Arial Narrow"/>
              </a:rPr>
              <a:t>11 · БРИГАДА ҚҰРАМЫ ЖӘНЕ НҰСҚАМА</a:t>
            </a:r>
          </a:p>
        </p:txBody>
      </p:sp>
      <p:graphicFrame>
        <p:nvGraphicFramePr>
          <p:cNvPr id="57" name="Таблица 56"/>
          <p:cNvGraphicFramePr/>
          <p:nvPr/>
        </p:nvGraphicFramePr>
        <p:xfrm>
          <a:off x="4191000" y="3219450"/>
          <a:ext cx="7048500" cy="1588770"/>
        </p:xfrm>
        <a:graphic>
          <a:graphicData uri="http://schemas.openxmlformats.org/drawingml/2006/table">
            <a:tbl>
              <a:tblPr/>
              <a:tblGrid>
                <a:gridCol w="781050">
                  <a:extLst>
                    <a:ext uri="{9D8B030D-6E8A-4147-A177-3AD203B41FA5}">
                      <a16:colId xmlns:a16="http://schemas.microsoft.com/office/drawing/2014/main" val="20000"/>
                    </a:ext>
                  </a:extLst>
                </a:gridCol>
                <a:gridCol w="2536825">
                  <a:extLst>
                    <a:ext uri="{9D8B030D-6E8A-4147-A177-3AD203B41FA5}">
                      <a16:colId xmlns:a16="http://schemas.microsoft.com/office/drawing/2014/main" val="20001"/>
                    </a:ext>
                  </a:extLst>
                </a:gridCol>
                <a:gridCol w="1492250">
                  <a:extLst>
                    <a:ext uri="{9D8B030D-6E8A-4147-A177-3AD203B41FA5}">
                      <a16:colId xmlns:a16="http://schemas.microsoft.com/office/drawing/2014/main" val="20002"/>
                    </a:ext>
                  </a:extLst>
                </a:gridCol>
                <a:gridCol w="2238375">
                  <a:extLst>
                    <a:ext uri="{9D8B030D-6E8A-4147-A177-3AD203B41FA5}">
                      <a16:colId xmlns:a16="http://schemas.microsoft.com/office/drawing/2014/main" val="20003"/>
                    </a:ext>
                  </a:extLst>
                </a:gridCol>
              </a:tblGrid>
              <a:tr h="514350">
                <a:tc>
                  <a:txBody>
                    <a:bodyPr/>
                    <a:lstStyle/>
                    <a:p>
                      <a:pPr algn="ctr"/>
                      <a:r>
                        <a:rPr sz="1425" b="1">
                          <a:solidFill>
                            <a:srgbClr val="FFFFFF"/>
                          </a:solidFill>
                          <a:latin typeface="Arial Narrow"/>
                          <a:ea typeface="Arial Narrow"/>
                          <a:cs typeface="Arial Narrow"/>
                        </a:rPr>
                        <a:t>№</a:t>
                      </a:r>
                    </a:p>
                  </a:txBody>
                  <a:tcPr marL="57150" marR="57150" marT="47625" marB="47625" anchor="ctr">
                    <a:solidFill>
                      <a:srgbClr val="003F7E"/>
                    </a:solidFill>
                  </a:tcPr>
                </a:tc>
                <a:tc>
                  <a:txBody>
                    <a:bodyPr/>
                    <a:lstStyle/>
                    <a:p>
                      <a:pPr algn="ctr"/>
                      <a:r>
                        <a:rPr lang="kk-KZ" sz="1425" b="1">
                          <a:solidFill>
                            <a:srgbClr val="FFFFFF"/>
                          </a:solidFill>
                          <a:latin typeface="Arial Narrow"/>
                          <a:ea typeface="Arial Narrow"/>
                          <a:cs typeface="Arial Narrow"/>
                        </a:rPr>
                        <a:t>Бригада мүшесінің Т.А.Ә.</a:t>
                      </a:r>
                    </a:p>
                  </a:txBody>
                  <a:tcPr marL="57150" marR="57150" marT="47625" marB="47625" anchor="ctr">
                    <a:solidFill>
                      <a:srgbClr val="003F7E"/>
                    </a:solidFill>
                  </a:tcPr>
                </a:tc>
                <a:tc>
                  <a:txBody>
                    <a:bodyPr/>
                    <a:lstStyle/>
                    <a:p>
                      <a:pPr algn="ctr"/>
                      <a:r>
                        <a:rPr lang="kk-KZ" sz="1425" b="1">
                          <a:solidFill>
                            <a:srgbClr val="FFFFFF"/>
                          </a:solidFill>
                          <a:latin typeface="Arial Narrow"/>
                          <a:ea typeface="Arial Narrow"/>
                          <a:cs typeface="Arial Narrow"/>
                        </a:rPr>
                        <a:t>Кәсіп</a:t>
                      </a:r>
                    </a:p>
                  </a:txBody>
                  <a:tcPr marL="57150" marR="57150" marT="47625" marB="47625" anchor="ctr">
                    <a:solidFill>
                      <a:srgbClr val="003F7E"/>
                    </a:solidFill>
                  </a:tcPr>
                </a:tc>
                <a:tc>
                  <a:txBody>
                    <a:bodyPr/>
                    <a:lstStyle/>
                    <a:p>
                      <a:pPr algn="ctr"/>
                      <a:r>
                        <a:rPr lang="kk-KZ" sz="1425" b="1">
                          <a:solidFill>
                            <a:srgbClr val="FFFFFF"/>
                          </a:solidFill>
                          <a:latin typeface="Arial Narrow"/>
                          <a:ea typeface="Arial Narrow"/>
                          <a:cs typeface="Arial Narrow"/>
                        </a:rPr>
                        <a:t>Қолдар: жұмыскер / рұқсат беруші</a:t>
                      </a:r>
                    </a:p>
                  </a:txBody>
                  <a:tcPr marL="57150" marR="57150" marT="47625" marB="47625" anchor="ctr">
                    <a:solidFill>
                      <a:srgbClr val="003F7E"/>
                    </a:solidFill>
                  </a:tcPr>
                </a:tc>
                <a:extLst>
                  <a:ext uri="{0D108BD9-81ED-4DB2-BD59-A6C34878D82A}">
                    <a16:rowId xmlns:a16="http://schemas.microsoft.com/office/drawing/2014/main" val="10000"/>
                  </a:ext>
                </a:extLst>
              </a:tr>
              <a:tr h="457200">
                <a:tc>
                  <a:txBody>
                    <a:bodyPr/>
                    <a:lstStyle/>
                    <a:p>
                      <a:r>
                        <a:rPr sz="1425">
                          <a:solidFill>
                            <a:srgbClr val="17324D"/>
                          </a:solidFill>
                          <a:latin typeface="Arial Narrow"/>
                          <a:ea typeface="Arial Narrow"/>
                          <a:cs typeface="Arial Narrow"/>
                        </a:rPr>
                        <a:t>1</a:t>
                      </a:r>
                    </a:p>
                  </a:txBody>
                  <a:tcPr marL="57150" marR="57150" marT="47625" marB="47625" anchor="ctr">
                    <a:solidFill>
                      <a:srgbClr val="FFFFFF"/>
                    </a:solidFill>
                  </a:tcPr>
                </a:tc>
                <a:tc>
                  <a:txBody>
                    <a:bodyPr/>
                    <a:lstStyle/>
                    <a:p>
                      <a:r>
                        <a:rPr lang="kk-KZ" sz="1425">
                          <a:solidFill>
                            <a:srgbClr val="17324D"/>
                          </a:solidFill>
                          <a:latin typeface="Arial Narrow"/>
                          <a:ea typeface="Arial Narrow"/>
                          <a:cs typeface="Arial Narrow"/>
                        </a:rPr>
                        <a:t>Аға электрмонтер</a:t>
                      </a:r>
                    </a:p>
                  </a:txBody>
                  <a:tcPr marL="57150" marR="57150" marT="47625" marB="47625" anchor="ctr">
                    <a:solidFill>
                      <a:srgbClr val="FFFFFF"/>
                    </a:solidFill>
                  </a:tcPr>
                </a:tc>
                <a:tc>
                  <a:txBody>
                    <a:bodyPr/>
                    <a:lstStyle/>
                    <a:p>
                      <a:r>
                        <a:rPr lang="kk-KZ" sz="1425">
                          <a:solidFill>
                            <a:srgbClr val="17324D"/>
                          </a:solidFill>
                          <a:latin typeface="Arial Narrow"/>
                          <a:ea typeface="Arial Narrow"/>
                          <a:cs typeface="Arial Narrow"/>
                        </a:rPr>
                        <a:t>ВЛС электрмонтері</a:t>
                      </a:r>
                    </a:p>
                  </a:txBody>
                  <a:tcPr marL="57150" marR="57150" marT="47625" marB="47625" anchor="ctr">
                    <a:solidFill>
                      <a:srgbClr val="FFFFFF"/>
                    </a:solidFill>
                  </a:tcPr>
                </a:tc>
                <a:tc>
                  <a:txBody>
                    <a:bodyPr/>
                    <a:lstStyle/>
                    <a:p>
                      <a:r>
                        <a:rPr lang="kk-KZ" sz="1425">
                          <a:solidFill>
                            <a:srgbClr val="17324D"/>
                          </a:solidFill>
                          <a:latin typeface="Arial Narrow"/>
                          <a:ea typeface="Arial Narrow"/>
                          <a:cs typeface="Arial Narrow"/>
                        </a:rPr>
                        <a:t>алды / өткізді</a:t>
                      </a:r>
                    </a:p>
                  </a:txBody>
                  <a:tcPr marL="57150" marR="57150" marT="47625" marB="47625" anchor="ctr">
                    <a:solidFill>
                      <a:srgbClr val="FFFFFF"/>
                    </a:solidFill>
                  </a:tcPr>
                </a:tc>
                <a:extLst>
                  <a:ext uri="{0D108BD9-81ED-4DB2-BD59-A6C34878D82A}">
                    <a16:rowId xmlns:a16="http://schemas.microsoft.com/office/drawing/2014/main" val="10001"/>
                  </a:ext>
                </a:extLst>
              </a:tr>
              <a:tr h="457200">
                <a:tc>
                  <a:txBody>
                    <a:bodyPr/>
                    <a:lstStyle/>
                    <a:p>
                      <a:r>
                        <a:rPr sz="1425">
                          <a:solidFill>
                            <a:srgbClr val="17324D"/>
                          </a:solidFill>
                          <a:latin typeface="Arial Narrow"/>
                          <a:ea typeface="Arial Narrow"/>
                          <a:cs typeface="Arial Narrow"/>
                        </a:rPr>
                        <a:t>2</a:t>
                      </a:r>
                    </a:p>
                  </a:txBody>
                  <a:tcPr marL="57150" marR="57150" marT="47625" marB="47625" anchor="ctr">
                    <a:solidFill>
                      <a:srgbClr val="FFFFFF"/>
                    </a:solidFill>
                  </a:tcPr>
                </a:tc>
                <a:tc>
                  <a:txBody>
                    <a:bodyPr/>
                    <a:lstStyle/>
                    <a:p>
                      <a:r>
                        <a:rPr lang="kk-KZ" sz="1425">
                          <a:solidFill>
                            <a:srgbClr val="17324D"/>
                          </a:solidFill>
                          <a:latin typeface="Arial Narrow"/>
                          <a:ea typeface="Arial Narrow"/>
                          <a:cs typeface="Arial Narrow"/>
                        </a:rPr>
                        <a:t>Электрмонтер</a:t>
                      </a:r>
                    </a:p>
                  </a:txBody>
                  <a:tcPr marL="57150" marR="57150" marT="47625" marB="47625" anchor="ctr">
                    <a:solidFill>
                      <a:srgbClr val="FFFFFF"/>
                    </a:solidFill>
                  </a:tcPr>
                </a:tc>
                <a:tc>
                  <a:txBody>
                    <a:bodyPr/>
                    <a:lstStyle/>
                    <a:p>
                      <a:r>
                        <a:rPr lang="kk-KZ" sz="1425">
                          <a:solidFill>
                            <a:srgbClr val="17324D"/>
                          </a:solidFill>
                          <a:latin typeface="Arial Narrow"/>
                          <a:ea typeface="Arial Narrow"/>
                          <a:cs typeface="Arial Narrow"/>
                        </a:rPr>
                        <a:t>ВЛС электрмонтері</a:t>
                      </a:r>
                    </a:p>
                  </a:txBody>
                  <a:tcPr marL="57150" marR="57150" marT="47625" marB="47625" anchor="ctr">
                    <a:solidFill>
                      <a:srgbClr val="FFFFFF"/>
                    </a:solidFill>
                  </a:tcPr>
                </a:tc>
                <a:tc>
                  <a:txBody>
                    <a:bodyPr/>
                    <a:lstStyle/>
                    <a:p>
                      <a:r>
                        <a:rPr lang="kk-KZ" sz="1425">
                          <a:solidFill>
                            <a:srgbClr val="17324D"/>
                          </a:solidFill>
                          <a:latin typeface="Arial Narrow"/>
                          <a:ea typeface="Arial Narrow"/>
                          <a:cs typeface="Arial Narrow"/>
                        </a:rPr>
                        <a:t>алды / өткізді</a:t>
                      </a:r>
                    </a:p>
                  </a:txBody>
                  <a:tcPr marL="57150" marR="57150" marT="47625" marB="47625" anchor="ctr">
                    <a:solidFill>
                      <a:srgbClr val="FFFFFF"/>
                    </a:solidFill>
                  </a:tcPr>
                </a:tc>
                <a:extLst>
                  <a:ext uri="{0D108BD9-81ED-4DB2-BD59-A6C34878D82A}">
                    <a16:rowId xmlns:a16="http://schemas.microsoft.com/office/drawing/2014/main" val="10002"/>
                  </a:ext>
                </a:extLst>
              </a:tr>
            </a:tbl>
          </a:graphicData>
        </a:graphic>
      </p:graphicFrame>
      <p:sp>
        <p:nvSpPr>
          <p:cNvPr id="36" name="form3-12-bg">
            <a:extLst>
              <a:ext uri="{FF2B5EF4-FFF2-40B4-BE49-F238E27FC236}">
                <a16:creationId xmlns:a16="http://schemas.microsoft.com/office/drawing/2014/main" id="{9F87D374-B923-42B0-AE42-665BF7AC823C}"/>
              </a:ext>
            </a:extLst>
          </p:cNvPr>
          <p:cNvSpPr>
            <a:spLocks noGrp="1"/>
          </p:cNvSpPr>
          <p:nvPr/>
        </p:nvSpPr>
        <p:spPr>
          <a:xfrm>
            <a:off x="4191000" y="4810125"/>
            <a:ext cx="3429000" cy="1066800"/>
          </a:xfrm>
          <a:prstGeom prst="roundRect">
            <a:avLst>
              <a:gd name="adj" fmla="val 8929"/>
            </a:avLst>
          </a:prstGeom>
          <a:noFill/>
          <a:ln w="9525">
            <a:solidFill>
              <a:srgbClr val="B9C7D6"/>
            </a:solidFill>
            <a:prstDash val="solid"/>
          </a:ln>
        </p:spPr>
        <p:txBody>
          <a:bodyPr/>
          <a:lstStyle/>
          <a:p>
            <a:endParaRPr lang="ru-KZ"/>
          </a:p>
        </p:txBody>
      </p:sp>
      <p:sp>
        <p:nvSpPr>
          <p:cNvPr id="37" name="form3-12-accent">
            <a:extLst>
              <a:ext uri="{FF2B5EF4-FFF2-40B4-BE49-F238E27FC236}">
                <a16:creationId xmlns:a16="http://schemas.microsoft.com/office/drawing/2014/main" id="{6559EEA5-C41A-45D4-8FAF-B37FC7858670}"/>
              </a:ext>
            </a:extLst>
          </p:cNvPr>
          <p:cNvSpPr>
            <a:spLocks noGrp="1"/>
          </p:cNvSpPr>
          <p:nvPr/>
        </p:nvSpPr>
        <p:spPr>
          <a:xfrm>
            <a:off x="4191000" y="4810125"/>
            <a:ext cx="66675" cy="1066800"/>
          </a:xfrm>
          <a:prstGeom prst="rect">
            <a:avLst/>
          </a:prstGeom>
          <a:solidFill>
            <a:srgbClr val="EA963A"/>
          </a:solidFill>
          <a:ln w="0">
            <a:solidFill>
              <a:srgbClr val="EA963A"/>
            </a:solidFill>
            <a:prstDash val="solid"/>
          </a:ln>
        </p:spPr>
        <p:txBody>
          <a:bodyPr/>
          <a:lstStyle/>
          <a:p>
            <a:endParaRPr lang="ru-KZ"/>
          </a:p>
        </p:txBody>
      </p:sp>
      <p:sp>
        <p:nvSpPr>
          <p:cNvPr id="38" name="form3-12-title">
            <a:extLst>
              <a:ext uri="{FF2B5EF4-FFF2-40B4-BE49-F238E27FC236}">
                <a16:creationId xmlns:a16="http://schemas.microsoft.com/office/drawing/2014/main" id="{8BDBD12D-947D-4DA6-B1A6-16A8DB9AE06D}"/>
              </a:ext>
            </a:extLst>
          </p:cNvPr>
          <p:cNvSpPr>
            <a:spLocks noGrp="1"/>
          </p:cNvSpPr>
          <p:nvPr/>
        </p:nvSpPr>
        <p:spPr>
          <a:xfrm>
            <a:off x="4324350" y="4867275"/>
            <a:ext cx="3200400" cy="257175"/>
          </a:xfrm>
          <a:prstGeom prst="rect">
            <a:avLst/>
          </a:prstGeom>
          <a:noFill/>
          <a:ln w="0">
            <a:noFill/>
            <a:prstDash val="solid"/>
          </a:ln>
        </p:spPr>
        <p:txBody>
          <a:bodyPr wrap="square" lIns="0" tIns="0" rIns="0" bIns="0" anchor="t">
            <a:noAutofit/>
          </a:bodyPr>
          <a:lstStyle/>
          <a:p>
            <a:pPr algn="l">
              <a:lnSpc>
                <a:spcPct val="103000"/>
              </a:lnSpc>
              <a:buNone/>
              <a:defRPr sz="1425" b="1" i="0">
                <a:solidFill>
                  <a:srgbClr val="003F7E"/>
                </a:solidFill>
                <a:latin typeface="Arial Narrow"/>
                <a:ea typeface="Arial Narrow"/>
                <a:cs typeface="Arial Narrow"/>
              </a:defRPr>
            </a:pPr>
            <a:r>
              <a:rPr lang="kk-KZ" sz="1425" b="1" i="0">
                <a:solidFill>
                  <a:srgbClr val="003F7E"/>
                </a:solidFill>
                <a:latin typeface="Arial Narrow"/>
                <a:ea typeface="Arial Narrow"/>
                <a:cs typeface="Arial Narrow"/>
              </a:rPr>
              <a:t>12 · Нарядты ұзарту</a:t>
            </a:r>
          </a:p>
        </p:txBody>
      </p:sp>
      <p:sp>
        <p:nvSpPr>
          <p:cNvPr id="39" name="form3-12-body">
            <a:extLst>
              <a:ext uri="{FF2B5EF4-FFF2-40B4-BE49-F238E27FC236}">
                <a16:creationId xmlns:a16="http://schemas.microsoft.com/office/drawing/2014/main" id="{73DB0753-0436-46E9-8D55-A841CE9660F3}"/>
              </a:ext>
            </a:extLst>
          </p:cNvPr>
          <p:cNvSpPr>
            <a:spLocks noGrp="1"/>
          </p:cNvSpPr>
          <p:nvPr/>
        </p:nvSpPr>
        <p:spPr>
          <a:xfrm>
            <a:off x="4324350" y="5124450"/>
            <a:ext cx="3200400" cy="704850"/>
          </a:xfrm>
          <a:prstGeom prst="rect">
            <a:avLst/>
          </a:prstGeom>
          <a:noFill/>
          <a:ln w="0">
            <a:noFill/>
            <a:prstDash val="solid"/>
          </a:ln>
        </p:spPr>
        <p:txBody>
          <a:bodyPr wrap="square" lIns="0" tIns="0" rIns="0" bIns="0" anchor="t">
            <a:noAutofit/>
          </a:bodyPr>
          <a:lstStyle/>
          <a:p>
            <a:pPr algn="l">
              <a:lnSpc>
                <a:spcPct val="98000"/>
              </a:lnSpc>
              <a:buNone/>
              <a:defRPr sz="1425" b="0" i="0">
                <a:solidFill>
                  <a:srgbClr val="17324D"/>
                </a:solidFill>
                <a:latin typeface="Arial Narrow"/>
                <a:ea typeface="Arial Narrow"/>
                <a:cs typeface="Arial Narrow"/>
              </a:defRPr>
            </a:pPr>
            <a:r>
              <a:rPr lang="kk-KZ" sz="1425" b="0" i="0">
                <a:solidFill>
                  <a:srgbClr val="17324D"/>
                </a:solidFill>
                <a:latin typeface="Arial Narrow"/>
                <a:ea typeface="Arial Narrow"/>
                <a:cs typeface="Arial Narrow"/>
              </a:rPr>
              <a:t>Күні/уақыты, жағдайлардың өзгермеуі, ауысым құрамы, жұмыс жүргізуші мен рұқсат берушінің қолдары.</a:t>
            </a:r>
          </a:p>
        </p:txBody>
      </p:sp>
      <p:sp>
        <p:nvSpPr>
          <p:cNvPr id="40" name="form3-13-bg">
            <a:extLst>
              <a:ext uri="{FF2B5EF4-FFF2-40B4-BE49-F238E27FC236}">
                <a16:creationId xmlns:a16="http://schemas.microsoft.com/office/drawing/2014/main" id="{12427E65-3D3F-40DA-981F-8AF9F96A88C8}"/>
              </a:ext>
            </a:extLst>
          </p:cNvPr>
          <p:cNvSpPr>
            <a:spLocks noGrp="1"/>
          </p:cNvSpPr>
          <p:nvPr/>
        </p:nvSpPr>
        <p:spPr>
          <a:xfrm>
            <a:off x="7810500" y="4810125"/>
            <a:ext cx="3429000" cy="1066800"/>
          </a:xfrm>
          <a:prstGeom prst="roundRect">
            <a:avLst>
              <a:gd name="adj" fmla="val 8929"/>
            </a:avLst>
          </a:prstGeom>
          <a:noFill/>
          <a:ln w="9525">
            <a:solidFill>
              <a:srgbClr val="B9C7D6"/>
            </a:solidFill>
            <a:prstDash val="solid"/>
          </a:ln>
        </p:spPr>
        <p:txBody>
          <a:bodyPr/>
          <a:lstStyle/>
          <a:p>
            <a:endParaRPr lang="ru-KZ"/>
          </a:p>
        </p:txBody>
      </p:sp>
      <p:sp>
        <p:nvSpPr>
          <p:cNvPr id="41" name="form3-13-accent">
            <a:extLst>
              <a:ext uri="{FF2B5EF4-FFF2-40B4-BE49-F238E27FC236}">
                <a16:creationId xmlns:a16="http://schemas.microsoft.com/office/drawing/2014/main" id="{A6A9D475-C0A4-4C2E-8674-BD8B22B64114}"/>
              </a:ext>
            </a:extLst>
          </p:cNvPr>
          <p:cNvSpPr>
            <a:spLocks noGrp="1"/>
          </p:cNvSpPr>
          <p:nvPr/>
        </p:nvSpPr>
        <p:spPr>
          <a:xfrm>
            <a:off x="7810500" y="4810125"/>
            <a:ext cx="66675" cy="1066800"/>
          </a:xfrm>
          <a:prstGeom prst="rect">
            <a:avLst/>
          </a:prstGeom>
          <a:solidFill>
            <a:srgbClr val="00B050"/>
          </a:solidFill>
          <a:ln w="0">
            <a:solidFill>
              <a:srgbClr val="00B050"/>
            </a:solidFill>
            <a:prstDash val="solid"/>
          </a:ln>
        </p:spPr>
        <p:txBody>
          <a:bodyPr/>
          <a:lstStyle/>
          <a:p>
            <a:endParaRPr lang="ru-KZ"/>
          </a:p>
        </p:txBody>
      </p:sp>
      <p:sp>
        <p:nvSpPr>
          <p:cNvPr id="42" name="form3-13-title">
            <a:extLst>
              <a:ext uri="{FF2B5EF4-FFF2-40B4-BE49-F238E27FC236}">
                <a16:creationId xmlns:a16="http://schemas.microsoft.com/office/drawing/2014/main" id="{D85C0AB4-B279-44AD-B682-566044F6B8E5}"/>
              </a:ext>
            </a:extLst>
          </p:cNvPr>
          <p:cNvSpPr>
            <a:spLocks noGrp="1"/>
          </p:cNvSpPr>
          <p:nvPr/>
        </p:nvSpPr>
        <p:spPr>
          <a:xfrm>
            <a:off x="7943850" y="4867275"/>
            <a:ext cx="3200400" cy="257175"/>
          </a:xfrm>
          <a:prstGeom prst="rect">
            <a:avLst/>
          </a:prstGeom>
          <a:noFill/>
          <a:ln w="0">
            <a:noFill/>
            <a:prstDash val="solid"/>
          </a:ln>
        </p:spPr>
        <p:txBody>
          <a:bodyPr wrap="square" lIns="0" tIns="0" rIns="0" bIns="0" anchor="t">
            <a:noAutofit/>
          </a:bodyPr>
          <a:lstStyle/>
          <a:p>
            <a:pPr algn="l">
              <a:lnSpc>
                <a:spcPct val="103000"/>
              </a:lnSpc>
              <a:buNone/>
              <a:defRPr sz="1425" b="1" i="0">
                <a:solidFill>
                  <a:srgbClr val="003F7E"/>
                </a:solidFill>
                <a:latin typeface="Arial Narrow"/>
                <a:ea typeface="Arial Narrow"/>
                <a:cs typeface="Arial Narrow"/>
              </a:defRPr>
            </a:pPr>
            <a:r>
              <a:rPr lang="kk-KZ" sz="1425" b="1" i="0">
                <a:solidFill>
                  <a:srgbClr val="003F7E"/>
                </a:solidFill>
                <a:latin typeface="Arial Narrow"/>
                <a:ea typeface="Arial Narrow"/>
                <a:cs typeface="Arial Narrow"/>
              </a:rPr>
              <a:t>13 · Жұмыс аяқталды</a:t>
            </a:r>
          </a:p>
        </p:txBody>
      </p:sp>
      <p:sp>
        <p:nvSpPr>
          <p:cNvPr id="43" name="form3-13-body">
            <a:extLst>
              <a:ext uri="{FF2B5EF4-FFF2-40B4-BE49-F238E27FC236}">
                <a16:creationId xmlns:a16="http://schemas.microsoft.com/office/drawing/2014/main" id="{92105790-7FF0-4FBD-B876-C34F7E434FA7}"/>
              </a:ext>
            </a:extLst>
          </p:cNvPr>
          <p:cNvSpPr>
            <a:spLocks noGrp="1"/>
          </p:cNvSpPr>
          <p:nvPr/>
        </p:nvSpPr>
        <p:spPr>
          <a:xfrm>
            <a:off x="7943850" y="5124450"/>
            <a:ext cx="3200400" cy="704850"/>
          </a:xfrm>
          <a:prstGeom prst="rect">
            <a:avLst/>
          </a:prstGeom>
          <a:noFill/>
          <a:ln w="0">
            <a:noFill/>
            <a:prstDash val="solid"/>
          </a:ln>
        </p:spPr>
        <p:txBody>
          <a:bodyPr wrap="square" lIns="0" tIns="0" rIns="0" bIns="0" anchor="t">
            <a:noAutofit/>
          </a:bodyPr>
          <a:lstStyle/>
          <a:p>
            <a:pPr algn="l">
              <a:lnSpc>
                <a:spcPct val="98000"/>
              </a:lnSpc>
              <a:buNone/>
              <a:defRPr sz="1425" b="0" i="0">
                <a:solidFill>
                  <a:srgbClr val="17324D"/>
                </a:solidFill>
                <a:latin typeface="Arial Narrow"/>
                <a:ea typeface="Arial Narrow"/>
                <a:cs typeface="Arial Narrow"/>
              </a:defRPr>
            </a:pPr>
            <a:r>
              <a:rPr lang="kk-KZ" sz="1425" b="0" i="0">
                <a:solidFill>
                  <a:srgbClr val="17324D"/>
                </a:solidFill>
                <a:latin typeface="Arial Narrow"/>
                <a:ea typeface="Arial Narrow"/>
                <a:cs typeface="Arial Narrow"/>
              </a:rPr>
              <a:t>Уақыты, жұмыс орнын жинау және персоналды шығару; жұмыс жүргізуші тапсырады, рұқсат беруші қабылдап, нарядты жабады.</a:t>
            </a:r>
          </a:p>
        </p:txBody>
      </p:sp>
      <p:sp>
        <p:nvSpPr>
          <p:cNvPr id="44" name="source-9">
            <a:extLst>
              <a:ext uri="{FF2B5EF4-FFF2-40B4-BE49-F238E27FC236}">
                <a16:creationId xmlns:a16="http://schemas.microsoft.com/office/drawing/2014/main" id="{B05E4A0C-8514-43F7-80DC-A1DC227D4DF1}"/>
              </a:ext>
            </a:extLst>
          </p:cNvPr>
          <p:cNvSpPr>
            <a:spLocks noGrp="1"/>
          </p:cNvSpPr>
          <p:nvPr/>
        </p:nvSpPr>
        <p:spPr>
          <a:xfrm>
            <a:off x="857250" y="6210300"/>
            <a:ext cx="9906000" cy="228600"/>
          </a:xfrm>
          <a:prstGeom prst="rect">
            <a:avLst/>
          </a:prstGeom>
          <a:noFill/>
          <a:ln w="0">
            <a:noFill/>
            <a:prstDash val="solid"/>
          </a:ln>
        </p:spPr>
        <p:txBody>
          <a:bodyPr wrap="square" lIns="0" tIns="0" rIns="0" bIns="0" anchor="ctr">
            <a:noAutofit/>
          </a:bodyPr>
          <a:lstStyle/>
          <a:p>
            <a:pPr algn="r">
              <a:lnSpc>
                <a:spcPct val="103000"/>
              </a:lnSpc>
              <a:buNone/>
              <a:defRPr sz="1425" b="0" i="1">
                <a:solidFill>
                  <a:srgbClr val="547094"/>
                </a:solidFill>
                <a:latin typeface="Arial Narrow"/>
                <a:ea typeface="Arial Narrow"/>
                <a:cs typeface="Arial Narrow"/>
              </a:defRPr>
            </a:pPr>
            <a:r>
              <a:rPr lang="kk-KZ" sz="1425" b="0" i="1">
                <a:solidFill>
                  <a:srgbClr val="547094"/>
                </a:solidFill>
                <a:latin typeface="Arial Narrow"/>
                <a:ea typeface="Arial Narrow"/>
                <a:cs typeface="Arial Narrow"/>
              </a:rPr>
              <a:t>Қағидаларға 1-қосымша — 10–13 жолақтар</a:t>
            </a:r>
          </a:p>
        </p:txBody>
      </p:sp>
    </p:spTree>
    <p:extLst>
      <p:ext uri="{BB962C8B-B14F-4D97-AF65-F5344CB8AC3E}">
        <p14:creationId xmlns:p14="http://schemas.microsoft.com/office/powerpoint/2010/main" val="3459636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Google Shape;121;p3">
            <a:extLst>
              <a:ext uri="{FF2B5EF4-FFF2-40B4-BE49-F238E27FC236}">
                <a16:creationId xmlns:a16="http://schemas.microsoft.com/office/drawing/2014/main" id="{10FC2256-A40A-41FB-8BFE-EA51BEAAAAD8}"/>
              </a:ext>
            </a:extLst>
          </p:cNvPr>
          <p:cNvSpPr>
            <a:spLocks noGrp="1"/>
          </p:cNvSpPr>
          <p:nvPr/>
        </p:nvSpPr>
        <p:spPr>
          <a:xfrm>
            <a:off x="95838" y="60332"/>
            <a:ext cx="1973107" cy="529533"/>
          </a:xfrm>
          <a:prstGeom prst="roundRect">
            <a:avLst>
              <a:gd name="adj" fmla="val 50000"/>
            </a:avLst>
          </a:prstGeom>
          <a:gradFill>
            <a:gsLst>
              <a:gs pos="0">
                <a:schemeClr val="dk2"/>
              </a:gs>
              <a:gs pos="100000">
                <a:srgbClr val="2AB0EF"/>
              </a:gs>
            </a:gsLst>
            <a:lin ang="2700000" scaled="0"/>
          </a:gradFill>
          <a:ln>
            <a:noFill/>
          </a:ln>
        </p:spPr>
        <p:txBody>
          <a:bodyPr spcFirstLastPara="1" wrap="square" lIns="91425" tIns="45700" rIns="91425" bIns="45700" anchor="ctr">
            <a:noAutofit/>
          </a:bodyPr>
          <a:lstStyle/>
          <a:p>
            <a:pPr marL="0" marR="0" lvl="0" indent="0" algn="ctr">
              <a:lnSpc>
                <a:spcPct val="100000"/>
              </a:lnSpc>
              <a:spcBef>
                <a:spcPts val="0"/>
              </a:spcBef>
              <a:spcAft>
                <a:spcPts val="0"/>
              </a:spcAft>
              <a:buNone/>
            </a:pPr>
            <a:endParaRPr sz="1400" b="0" i="0" u="none" cap="none">
              <a:solidFill>
                <a:schemeClr val="lt1"/>
              </a:solidFill>
              <a:latin typeface="Arial Narrow"/>
              <a:ea typeface="Arial Narrow"/>
              <a:cs typeface="Arial Narrow"/>
            </a:endParaRPr>
          </a:p>
        </p:txBody>
      </p:sp>
      <p:sp>
        <p:nvSpPr>
          <p:cNvPr id="3" name="Прямоугольник 2">
            <a:extLst>
              <a:ext uri="{FF2B5EF4-FFF2-40B4-BE49-F238E27FC236}">
                <a16:creationId xmlns:a16="http://schemas.microsoft.com/office/drawing/2014/main" id="{3353705C-F4A3-4E1E-B86F-FC033C8BBF93}"/>
              </a:ext>
            </a:extLst>
          </p:cNvPr>
          <p:cNvSpPr>
            <a:spLocks noGrp="1"/>
          </p:cNvSpPr>
          <p:nvPr/>
        </p:nvSpPr>
        <p:spPr>
          <a:xfrm>
            <a:off x="2419927" y="169479"/>
            <a:ext cx="7499927" cy="646331"/>
          </a:xfrm>
          <a:prstGeom prst="rect">
            <a:avLst/>
          </a:prstGeom>
        </p:spPr>
        <p:txBody>
          <a:bodyPr wrap="square">
            <a:spAutoFit/>
          </a:bodyPr>
          <a:lstStyle/>
          <a:p>
            <a:pPr algn="ctr">
              <a:spcAft>
                <a:spcPts val="0"/>
              </a:spcAft>
              <a:buNone/>
            </a:pPr>
            <a:r>
              <a:rPr lang="kk-KZ" sz="1600" b="1">
                <a:solidFill>
                  <a:srgbClr val="547094"/>
                </a:solidFill>
                <a:latin typeface=" arial narrow"/>
                <a:ea typeface=" arial narrow"/>
                <a:cs typeface=" arial narrow"/>
              </a:rPr>
              <a:t>Еңбек қауіпсіздігі және еңбекті қорғау мәселелері бойынша кәсіби құзыреттерді дамыту</a:t>
            </a:r>
          </a:p>
          <a:p>
            <a:pPr algn="ctr">
              <a:spcAft>
                <a:spcPts val="0"/>
              </a:spcAft>
              <a:buNone/>
            </a:pPr>
            <a:endParaRPr sz="2000" b="1">
              <a:solidFill>
                <a:srgbClr val="547094"/>
              </a:solidFill>
              <a:latin typeface=" arial narrow"/>
              <a:ea typeface=" arial narrow"/>
              <a:cs typeface=" arial narrow"/>
            </a:endParaRPr>
          </a:p>
        </p:txBody>
      </p:sp>
      <p:cxnSp>
        <p:nvCxnSpPr>
          <p:cNvPr id="37" name="Google Shape;123;p3"/>
          <p:cNvCxnSpPr/>
          <p:nvPr/>
        </p:nvCxnSpPr>
        <p:spPr>
          <a:xfrm>
            <a:off x="0" y="642116"/>
            <a:ext cx="12192000" cy="1"/>
          </a:xfrm>
          <a:prstGeom prst="straightConnector1">
            <a:avLst/>
          </a:prstGeom>
          <a:ln w="28575" cap="flat">
            <a:solidFill>
              <a:srgbClr val="2AB0EF"/>
            </a:solidFill>
            <a:prstDash val="solid"/>
            <a:round/>
            <a:headEnd type="none" w="sm" len="sm"/>
            <a:tailEnd type="none" w="sm" len="sm"/>
          </a:ln>
        </p:spPr>
      </p:cxnSp>
      <p:sp>
        <p:nvSpPr>
          <p:cNvPr id="11" name="TextBox 10">
            <a:extLst>
              <a:ext uri="{FF2B5EF4-FFF2-40B4-BE49-F238E27FC236}">
                <a16:creationId xmlns:a16="http://schemas.microsoft.com/office/drawing/2014/main" id="{2F327ACF-10F3-4651-820D-8A700C42D091}"/>
              </a:ext>
            </a:extLst>
          </p:cNvPr>
          <p:cNvSpPr>
            <a:spLocks noGrp="1"/>
          </p:cNvSpPr>
          <p:nvPr/>
        </p:nvSpPr>
        <p:spPr>
          <a:xfrm>
            <a:off x="378931" y="66645"/>
            <a:ext cx="2244197" cy="523220"/>
          </a:xfrm>
          <a:prstGeom prst="rect">
            <a:avLst/>
          </a:prstGeom>
          <a:noFill/>
        </p:spPr>
        <p:txBody>
          <a:bodyPr wrap="square">
            <a:spAutoFit/>
          </a:bodyPr>
          <a:lstStyle/>
          <a:p>
            <a:r>
              <a:rPr sz="1400">
                <a:solidFill>
                  <a:schemeClr val="bg1"/>
                </a:solidFill>
              </a:rPr>
              <a:t>HEALTH SAFETY ENVIRONMENT</a:t>
            </a:r>
          </a:p>
        </p:txBody>
      </p:sp>
      <p:sp>
        <p:nvSpPr>
          <p:cNvPr id="22" name="Прямоугольник 21">
            <a:extLst>
              <a:ext uri="{FF2B5EF4-FFF2-40B4-BE49-F238E27FC236}">
                <a16:creationId xmlns:a16="http://schemas.microsoft.com/office/drawing/2014/main" id="{7E838FD1-F143-4F58-BFCE-3F3974B3F029}"/>
              </a:ext>
            </a:extLst>
          </p:cNvPr>
          <p:cNvSpPr>
            <a:spLocks noGrp="1"/>
          </p:cNvSpPr>
          <p:nvPr/>
        </p:nvSpPr>
        <p:spPr>
          <a:xfrm>
            <a:off x="495300" y="914400"/>
            <a:ext cx="10744200" cy="762000"/>
          </a:xfrm>
          <a:prstGeom prst="rect">
            <a:avLst/>
          </a:prstGeom>
          <a:noFill/>
          <a:ln w="22193">
            <a:solidFill>
              <a:srgbClr val="00B05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4" name="Прямоугольник 3">
            <a:extLst>
              <a:ext uri="{FF2B5EF4-FFF2-40B4-BE49-F238E27FC236}">
                <a16:creationId xmlns:a16="http://schemas.microsoft.com/office/drawing/2014/main" id="{4134793A-547D-40E5-91BA-60AB3917A49B}"/>
              </a:ext>
            </a:extLst>
          </p:cNvPr>
          <p:cNvSpPr>
            <a:spLocks noGrp="1"/>
          </p:cNvSpPr>
          <p:nvPr/>
        </p:nvSpPr>
        <p:spPr>
          <a:xfrm>
            <a:off x="628650" y="1028700"/>
            <a:ext cx="10477500" cy="514350"/>
          </a:xfrm>
          <a:prstGeom prst="rect">
            <a:avLst/>
          </a:prstGeom>
        </p:spPr>
        <p:txBody>
          <a:bodyPr wrap="none" lIns="76200" tIns="38100" rIns="76200" bIns="38100" anchor="ctr">
            <a:noAutofit/>
          </a:bodyPr>
          <a:lstStyle/>
          <a:p>
            <a:pPr algn="ctr">
              <a:spcAft>
                <a:spcPts val="0"/>
              </a:spcAft>
              <a:buNone/>
              <a:defRPr sz="1800" b="1">
                <a:solidFill>
                  <a:srgbClr val="003F7E"/>
                </a:solidFill>
                <a:latin typeface="Arial Narrow"/>
                <a:ea typeface="Arial Narrow"/>
                <a:cs typeface="Arial Narrow"/>
              </a:defRPr>
            </a:pPr>
            <a:r>
              <a:rPr lang="kk-KZ" sz="1800" b="1" u="sng">
                <a:solidFill>
                  <a:srgbClr val="003F7E"/>
                </a:solidFill>
                <a:latin typeface="Arial Narrow"/>
                <a:ea typeface="Arial Narrow"/>
                <a:cs typeface="Arial Narrow"/>
              </a:rPr>
              <a:t>ЖУРНАЛ ӘРБІР РҰҚСАТТЫ ХРОНОЛОГИЯЛЫҚ ТӘРТІППЕН ТІРКЕЙДІ</a:t>
            </a:r>
          </a:p>
        </p:txBody>
      </p:sp>
      <p:pic>
        <p:nvPicPr>
          <p:cNvPr id="41" name="Рисунок 4"/>
          <p:cNvPicPr>
            <a:picLocks noChangeAspect="1"/>
          </p:cNvPicPr>
          <p:nvPr/>
        </p:nvPicPr>
        <p:blipFill>
          <a:blip r:embed="rId3"/>
          <a:stretch>
            <a:fillRect/>
          </a:stretch>
        </p:blipFill>
        <p:spPr>
          <a:xfrm>
            <a:off x="11176706" y="50696"/>
            <a:ext cx="1015294" cy="883895"/>
          </a:xfrm>
          <a:prstGeom prst="rect">
            <a:avLst/>
          </a:prstGeom>
        </p:spPr>
      </p:pic>
      <p:pic>
        <p:nvPicPr>
          <p:cNvPr id="42" name="Рисунок 41"/>
          <p:cNvPicPr>
            <a:picLocks noChangeAspect="1"/>
          </p:cNvPicPr>
          <p:nvPr/>
        </p:nvPicPr>
        <p:blipFill>
          <a:blip r:embed="rId4"/>
          <a:stretch/>
        </p:blipFill>
        <p:spPr>
          <a:xfrm>
            <a:off x="1846551" y="1790700"/>
            <a:ext cx="1545648" cy="2000250"/>
          </a:xfrm>
          <a:prstGeom prst="rect">
            <a:avLst/>
          </a:prstGeom>
        </p:spPr>
      </p:pic>
      <p:sp>
        <p:nvSpPr>
          <p:cNvPr id="31" name="journal-rules">
            <a:extLst>
              <a:ext uri="{FF2B5EF4-FFF2-40B4-BE49-F238E27FC236}">
                <a16:creationId xmlns:a16="http://schemas.microsoft.com/office/drawing/2014/main" id="{E3769799-A88C-4963-9B14-018A51B95438}"/>
              </a:ext>
            </a:extLst>
          </p:cNvPr>
          <p:cNvSpPr>
            <a:spLocks noGrp="1"/>
          </p:cNvSpPr>
          <p:nvPr/>
        </p:nvSpPr>
        <p:spPr>
          <a:xfrm>
            <a:off x="4953000" y="1809750"/>
            <a:ext cx="6191250" cy="1952625"/>
          </a:xfrm>
          <a:prstGeom prst="rect">
            <a:avLst/>
          </a:prstGeom>
          <a:noFill/>
          <a:ln w="0">
            <a:noFill/>
            <a:prstDash val="solid"/>
          </a:ln>
        </p:spPr>
        <p:txBody>
          <a:bodyPr wrap="square" lIns="66675" tIns="47625" rIns="66675" bIns="47625" anchor="t">
            <a:noAutofit/>
          </a:bodyPr>
          <a:lstStyle/>
          <a:p>
            <a:pPr algn="l">
              <a:lnSpc>
                <a:spcPct val="96000"/>
              </a:lnSpc>
              <a:buNone/>
              <a:defRPr sz="1500" b="0" i="0">
                <a:solidFill>
                  <a:srgbClr val="17324D"/>
                </a:solidFill>
                <a:latin typeface="Arial Narrow"/>
                <a:ea typeface="Arial Narrow"/>
                <a:cs typeface="Arial Narrow"/>
              </a:defRPr>
            </a:pPr>
            <a:r>
              <a:rPr lang="kk-KZ" sz="1500" b="0" i="0">
                <a:solidFill>
                  <a:srgbClr val="17324D"/>
                </a:solidFill>
                <a:latin typeface="Arial Narrow"/>
                <a:ea typeface="Arial Narrow"/>
                <a:cs typeface="Arial Narrow"/>
              </a:rPr>
              <a:t>Журналға қойылатын талаптар</a:t>
            </a:r>
          </a:p>
          <a:p>
            <a:endParaRPr sz="1500" b="0" i="0">
              <a:solidFill>
                <a:srgbClr val="17324D"/>
              </a:solidFill>
              <a:latin typeface="Arial Narrow"/>
              <a:ea typeface="Arial Narrow"/>
              <a:cs typeface="Arial Narrow"/>
            </a:endParaRPr>
          </a:p>
          <a:p>
            <a:pPr algn="l">
              <a:lnSpc>
                <a:spcPct val="96000"/>
              </a:lnSpc>
              <a:buNone/>
              <a:defRPr sz="1500" b="0" i="0">
                <a:solidFill>
                  <a:srgbClr val="17324D"/>
                </a:solidFill>
                <a:latin typeface="Arial Narrow"/>
                <a:ea typeface="Arial Narrow"/>
                <a:cs typeface="Arial Narrow"/>
              </a:defRPr>
            </a:pPr>
            <a:r>
              <a:rPr lang="kk-KZ" sz="1500" b="0" i="0">
                <a:solidFill>
                  <a:srgbClr val="17324D"/>
                </a:solidFill>
                <a:latin typeface="Arial Narrow"/>
                <a:ea typeface="Arial Narrow"/>
                <a:cs typeface="Arial Narrow"/>
              </a:rPr>
              <a:t>• нысан — 2-қосымша</a:t>
            </a:r>
          </a:p>
          <a:p>
            <a:pPr algn="l">
              <a:lnSpc>
                <a:spcPct val="96000"/>
              </a:lnSpc>
              <a:buNone/>
              <a:defRPr sz="1500" b="0" i="0">
                <a:solidFill>
                  <a:srgbClr val="17324D"/>
                </a:solidFill>
                <a:latin typeface="Arial Narrow"/>
                <a:ea typeface="Arial Narrow"/>
                <a:cs typeface="Arial Narrow"/>
              </a:defRPr>
            </a:pPr>
            <a:r>
              <a:rPr lang="kk-KZ" sz="1500" b="0" i="0">
                <a:solidFill>
                  <a:srgbClr val="17324D"/>
                </a:solidFill>
                <a:latin typeface="Arial Narrow"/>
                <a:ea typeface="Arial Narrow"/>
                <a:cs typeface="Arial Narrow"/>
              </a:rPr>
              <a:t>• тігу және нөмірлеу</a:t>
            </a:r>
          </a:p>
          <a:p>
            <a:pPr algn="l">
              <a:lnSpc>
                <a:spcPct val="96000"/>
              </a:lnSpc>
              <a:buNone/>
              <a:defRPr sz="1500" b="0" i="0">
                <a:solidFill>
                  <a:srgbClr val="17324D"/>
                </a:solidFill>
                <a:latin typeface="Arial Narrow"/>
                <a:ea typeface="Arial Narrow"/>
                <a:cs typeface="Arial Narrow"/>
              </a:defRPr>
            </a:pPr>
            <a:r>
              <a:rPr lang="kk-KZ" sz="1500" b="0" i="0">
                <a:solidFill>
                  <a:srgbClr val="17324D"/>
                </a:solidFill>
                <a:latin typeface="Arial Narrow"/>
                <a:ea typeface="Arial Narrow"/>
                <a:cs typeface="Arial Narrow"/>
              </a:rPr>
              <a:t>• рұқсатсыз өзгерістерден қорғалған жағдайда электрондық түрде жүргізуге болады</a:t>
            </a:r>
          </a:p>
          <a:p>
            <a:pPr algn="l">
              <a:lnSpc>
                <a:spcPct val="96000"/>
              </a:lnSpc>
              <a:buNone/>
              <a:defRPr sz="1500" b="0" i="0">
                <a:solidFill>
                  <a:srgbClr val="17324D"/>
                </a:solidFill>
                <a:latin typeface="Arial Narrow"/>
                <a:ea typeface="Arial Narrow"/>
                <a:cs typeface="Arial Narrow"/>
              </a:defRPr>
            </a:pPr>
            <a:r>
              <a:rPr lang="kk-KZ" sz="1500" b="0" i="0">
                <a:solidFill>
                  <a:srgbClr val="17324D"/>
                </a:solidFill>
                <a:latin typeface="Arial Narrow"/>
                <a:ea typeface="Arial Narrow"/>
                <a:cs typeface="Arial Narrow"/>
              </a:rPr>
              <a:t>• тіркеу — нарядтар келіп түсуіне қарай</a:t>
            </a:r>
          </a:p>
        </p:txBody>
      </p:sp>
      <p:sp>
        <p:nvSpPr>
          <p:cNvPr id="32" name="journal-example-label">
            <a:extLst>
              <a:ext uri="{FF2B5EF4-FFF2-40B4-BE49-F238E27FC236}">
                <a16:creationId xmlns:a16="http://schemas.microsoft.com/office/drawing/2014/main" id="{D1F13C1B-E93F-445A-985E-2C17F7DA216B}"/>
              </a:ext>
            </a:extLst>
          </p:cNvPr>
          <p:cNvSpPr>
            <a:spLocks noGrp="1"/>
          </p:cNvSpPr>
          <p:nvPr/>
        </p:nvSpPr>
        <p:spPr>
          <a:xfrm>
            <a:off x="666750" y="3857625"/>
            <a:ext cx="10477500" cy="304800"/>
          </a:xfrm>
          <a:prstGeom prst="rect">
            <a:avLst/>
          </a:prstGeom>
          <a:noFill/>
          <a:ln w="0">
            <a:noFill/>
            <a:prstDash val="solid"/>
          </a:ln>
        </p:spPr>
        <p:txBody>
          <a:bodyPr wrap="square" lIns="66675" tIns="47625" rIns="66675" bIns="47625" anchor="t">
            <a:noAutofit/>
          </a:bodyPr>
          <a:lstStyle/>
          <a:p>
            <a:pPr algn="ctr">
              <a:lnSpc>
                <a:spcPct val="103000"/>
              </a:lnSpc>
              <a:buNone/>
              <a:defRPr sz="1575" b="1" i="0">
                <a:solidFill>
                  <a:srgbClr val="003F7E"/>
                </a:solidFill>
                <a:latin typeface="Arial Narrow"/>
                <a:ea typeface="Arial Narrow"/>
                <a:cs typeface="Arial Narrow"/>
              </a:defRPr>
            </a:pPr>
            <a:r>
              <a:rPr lang="kk-KZ" sz="1575" b="1" i="0">
                <a:solidFill>
                  <a:srgbClr val="003F7E"/>
                </a:solidFill>
                <a:latin typeface="Arial Narrow"/>
                <a:ea typeface="Arial Narrow"/>
                <a:cs typeface="Arial Narrow"/>
              </a:rPr>
              <a:t>ЖУРНАЛ ЖОЛЫНЫҢ ОҚЫЛАТЫН ҮЛГІСІ</a:t>
            </a:r>
          </a:p>
        </p:txBody>
      </p:sp>
      <p:graphicFrame>
        <p:nvGraphicFramePr>
          <p:cNvPr id="45" name="Таблица 44"/>
          <p:cNvGraphicFramePr/>
          <p:nvPr/>
        </p:nvGraphicFramePr>
        <p:xfrm>
          <a:off x="571500" y="4238625"/>
          <a:ext cx="11049000" cy="1581150"/>
        </p:xfrm>
        <a:graphic>
          <a:graphicData uri="http://schemas.openxmlformats.org/drawingml/2006/table">
            <a:tbl>
              <a:tblPr/>
              <a:tblGrid>
                <a:gridCol w="523875">
                  <a:extLst>
                    <a:ext uri="{9D8B030D-6E8A-4147-A177-3AD203B41FA5}">
                      <a16:colId xmlns:a16="http://schemas.microsoft.com/office/drawing/2014/main" val="20000"/>
                    </a:ext>
                  </a:extLst>
                </a:gridCol>
                <a:gridCol w="2333625">
                  <a:extLst>
                    <a:ext uri="{9D8B030D-6E8A-4147-A177-3AD203B41FA5}">
                      <a16:colId xmlns:a16="http://schemas.microsoft.com/office/drawing/2014/main" val="20001"/>
                    </a:ext>
                  </a:extLst>
                </a:gridCol>
                <a:gridCol w="2333625">
                  <a:extLst>
                    <a:ext uri="{9D8B030D-6E8A-4147-A177-3AD203B41FA5}">
                      <a16:colId xmlns:a16="http://schemas.microsoft.com/office/drawing/2014/main" val="20002"/>
                    </a:ext>
                  </a:extLst>
                </a:gridCol>
                <a:gridCol w="1190625">
                  <a:extLst>
                    <a:ext uri="{9D8B030D-6E8A-4147-A177-3AD203B41FA5}">
                      <a16:colId xmlns:a16="http://schemas.microsoft.com/office/drawing/2014/main" val="20003"/>
                    </a:ext>
                  </a:extLst>
                </a:gridCol>
                <a:gridCol w="1809750">
                  <a:extLst>
                    <a:ext uri="{9D8B030D-6E8A-4147-A177-3AD203B41FA5}">
                      <a16:colId xmlns:a16="http://schemas.microsoft.com/office/drawing/2014/main" val="20004"/>
                    </a:ext>
                  </a:extLst>
                </a:gridCol>
                <a:gridCol w="2857500">
                  <a:extLst>
                    <a:ext uri="{9D8B030D-6E8A-4147-A177-3AD203B41FA5}">
                      <a16:colId xmlns:a16="http://schemas.microsoft.com/office/drawing/2014/main" val="20005"/>
                    </a:ext>
                  </a:extLst>
                </a:gridCol>
              </a:tblGrid>
              <a:tr h="819150">
                <a:tc>
                  <a:txBody>
                    <a:bodyPr/>
                    <a:lstStyle/>
                    <a:p>
                      <a:pPr algn="ctr"/>
                      <a:r>
                        <a:rPr sz="1425" b="1">
                          <a:solidFill>
                            <a:srgbClr val="FFFFFF"/>
                          </a:solidFill>
                          <a:latin typeface="Arial Narrow"/>
                          <a:ea typeface="Arial Narrow"/>
                          <a:cs typeface="Arial Narrow"/>
                        </a:rPr>
                        <a:t>№</a:t>
                      </a:r>
                    </a:p>
                  </a:txBody>
                  <a:tcPr marL="57150" marR="57150" marT="47625" marB="47625" anchor="ctr">
                    <a:solidFill>
                      <a:srgbClr val="003F7E"/>
                    </a:solidFill>
                  </a:tcPr>
                </a:tc>
                <a:tc>
                  <a:txBody>
                    <a:bodyPr/>
                    <a:lstStyle/>
                    <a:p>
                      <a:pPr algn="ctr"/>
                      <a:r>
                        <a:rPr lang="kk-KZ" sz="1425" b="1">
                          <a:solidFill>
                            <a:srgbClr val="FFFFFF"/>
                          </a:solidFill>
                          <a:latin typeface="Arial Narrow"/>
                          <a:ea typeface="Arial Narrow"/>
                          <a:cs typeface="Arial Narrow"/>
                        </a:rPr>
                        <a:t>Алғашқы рұқсат</a:t>
                      </a:r>
                    </a:p>
                    <a:p>
                      <a:pPr algn="ctr"/>
                      <a:r>
                        <a:rPr lang="kk-KZ" sz="1425" b="1">
                          <a:solidFill>
                            <a:srgbClr val="FFFFFF"/>
                          </a:solidFill>
                          <a:latin typeface="Arial Narrow"/>
                          <a:ea typeface="Arial Narrow"/>
                          <a:cs typeface="Arial Narrow"/>
                        </a:rPr>
                        <a:t>басталуы / аяқталуы</a:t>
                      </a:r>
                    </a:p>
                  </a:txBody>
                  <a:tcPr marL="57150" marR="57150" marT="47625" marB="47625" anchor="ctr">
                    <a:solidFill>
                      <a:srgbClr val="003F7E"/>
                    </a:solidFill>
                  </a:tcPr>
                </a:tc>
                <a:tc>
                  <a:txBody>
                    <a:bodyPr/>
                    <a:lstStyle/>
                    <a:p>
                      <a:pPr algn="ctr"/>
                      <a:r>
                        <a:rPr lang="kk-KZ" sz="1425" b="1">
                          <a:solidFill>
                            <a:srgbClr val="FFFFFF"/>
                          </a:solidFill>
                          <a:latin typeface="Arial Narrow"/>
                          <a:ea typeface="Arial Narrow"/>
                          <a:cs typeface="Arial Narrow"/>
                        </a:rPr>
                        <a:t>Қайталама рұқсат</a:t>
                      </a:r>
                    </a:p>
                    <a:p>
                      <a:pPr algn="ctr"/>
                      <a:r>
                        <a:rPr lang="kk-KZ" sz="1425" b="1">
                          <a:solidFill>
                            <a:srgbClr val="FFFFFF"/>
                          </a:solidFill>
                          <a:latin typeface="Arial Narrow"/>
                          <a:ea typeface="Arial Narrow"/>
                          <a:cs typeface="Arial Narrow"/>
                        </a:rPr>
                        <a:t>басталуы / аяқталуы</a:t>
                      </a:r>
                    </a:p>
                  </a:txBody>
                  <a:tcPr marL="57150" marR="57150" marT="47625" marB="47625" anchor="ctr">
                    <a:solidFill>
                      <a:srgbClr val="003F7E"/>
                    </a:solidFill>
                  </a:tcPr>
                </a:tc>
                <a:tc>
                  <a:txBody>
                    <a:bodyPr/>
                    <a:lstStyle/>
                    <a:p>
                      <a:pPr algn="ctr"/>
                      <a:r>
                        <a:rPr lang="kk-KZ" sz="1425" b="1">
                          <a:solidFill>
                            <a:srgbClr val="FFFFFF"/>
                          </a:solidFill>
                          <a:latin typeface="Arial Narrow"/>
                          <a:ea typeface="Arial Narrow"/>
                          <a:cs typeface="Arial Narrow"/>
                        </a:rPr>
                        <a:t>Наряд №</a:t>
                      </a:r>
                    </a:p>
                  </a:txBody>
                  <a:tcPr marL="57150" marR="57150" marT="47625" marB="47625" anchor="ctr">
                    <a:solidFill>
                      <a:srgbClr val="003F7E"/>
                    </a:solidFill>
                  </a:tcPr>
                </a:tc>
                <a:tc>
                  <a:txBody>
                    <a:bodyPr/>
                    <a:lstStyle/>
                    <a:p>
                      <a:pPr algn="ctr"/>
                      <a:r>
                        <a:rPr lang="kk-KZ" sz="1425" b="1">
                          <a:solidFill>
                            <a:srgbClr val="FFFFFF"/>
                          </a:solidFill>
                          <a:latin typeface="Arial Narrow"/>
                          <a:ea typeface="Arial Narrow"/>
                          <a:cs typeface="Arial Narrow"/>
                        </a:rPr>
                        <a:t>Нарядты берген тұлға</a:t>
                      </a:r>
                    </a:p>
                  </a:txBody>
                  <a:tcPr marL="57150" marR="57150" marT="47625" marB="47625" anchor="ctr">
                    <a:solidFill>
                      <a:srgbClr val="003F7E"/>
                    </a:solidFill>
                  </a:tcPr>
                </a:tc>
                <a:tc>
                  <a:txBody>
                    <a:bodyPr/>
                    <a:lstStyle/>
                    <a:p>
                      <a:pPr algn="ctr"/>
                      <a:r>
                        <a:rPr lang="kk-KZ" sz="1425" b="1">
                          <a:solidFill>
                            <a:srgbClr val="FFFFFF"/>
                          </a:solidFill>
                          <a:latin typeface="Arial Narrow"/>
                          <a:ea typeface="Arial Narrow"/>
                          <a:cs typeface="Arial Narrow"/>
                        </a:rPr>
                        <a:t>Жұмыс сипаты</a:t>
                      </a:r>
                    </a:p>
                  </a:txBody>
                  <a:tcPr marL="57150" marR="57150" marT="47625" marB="47625" anchor="ctr">
                    <a:solidFill>
                      <a:srgbClr val="003F7E"/>
                    </a:solidFill>
                  </a:tcPr>
                </a:tc>
                <a:extLst>
                  <a:ext uri="{0D108BD9-81ED-4DB2-BD59-A6C34878D82A}">
                    <a16:rowId xmlns:a16="http://schemas.microsoft.com/office/drawing/2014/main" val="10000"/>
                  </a:ext>
                </a:extLst>
              </a:tr>
              <a:tr h="762000">
                <a:tc>
                  <a:txBody>
                    <a:bodyPr/>
                    <a:lstStyle/>
                    <a:p>
                      <a:r>
                        <a:rPr sz="1425">
                          <a:solidFill>
                            <a:srgbClr val="17324D"/>
                          </a:solidFill>
                          <a:latin typeface="Arial Narrow"/>
                          <a:ea typeface="Arial Narrow"/>
                          <a:cs typeface="Arial Narrow"/>
                        </a:rPr>
                        <a:t>1</a:t>
                      </a:r>
                    </a:p>
                  </a:txBody>
                  <a:tcPr marL="57150" marR="57150" marT="47625" marB="47625" anchor="ctr">
                    <a:solidFill>
                      <a:srgbClr val="FFFFFF"/>
                    </a:solidFill>
                  </a:tcPr>
                </a:tc>
                <a:tc>
                  <a:txBody>
                    <a:bodyPr/>
                    <a:lstStyle/>
                    <a:p>
                      <a:r>
                        <a:rPr sz="1425">
                          <a:solidFill>
                            <a:srgbClr val="17324D"/>
                          </a:solidFill>
                          <a:latin typeface="Arial Narrow"/>
                          <a:ea typeface="Arial Narrow"/>
                          <a:cs typeface="Arial Narrow"/>
                        </a:rPr>
                        <a:t>26.08.2026</a:t>
                      </a:r>
                    </a:p>
                    <a:p>
                      <a:r>
                        <a:rPr sz="1425">
                          <a:solidFill>
                            <a:srgbClr val="17324D"/>
                          </a:solidFill>
                          <a:latin typeface="Arial Narrow"/>
                          <a:ea typeface="Arial Narrow"/>
                          <a:cs typeface="Arial Narrow"/>
                        </a:rPr>
                        <a:t>09:00 / 17:00</a:t>
                      </a:r>
                    </a:p>
                  </a:txBody>
                  <a:tcPr marL="57150" marR="57150" marT="47625" marB="47625" anchor="ctr">
                    <a:solidFill>
                      <a:srgbClr val="FFFFFF"/>
                    </a:solidFill>
                  </a:tcPr>
                </a:tc>
                <a:tc>
                  <a:txBody>
                    <a:bodyPr/>
                    <a:lstStyle/>
                    <a:p>
                      <a:r>
                        <a:rPr sz="1425">
                          <a:solidFill>
                            <a:srgbClr val="17324D"/>
                          </a:solidFill>
                          <a:latin typeface="Arial Narrow"/>
                          <a:ea typeface="Arial Narrow"/>
                          <a:cs typeface="Arial Narrow"/>
                        </a:rPr>
                        <a:t>—</a:t>
                      </a:r>
                    </a:p>
                  </a:txBody>
                  <a:tcPr marL="57150" marR="57150" marT="47625" marB="47625" anchor="ctr">
                    <a:solidFill>
                      <a:srgbClr val="FFFFFF"/>
                    </a:solidFill>
                  </a:tcPr>
                </a:tc>
                <a:tc>
                  <a:txBody>
                    <a:bodyPr/>
                    <a:lstStyle/>
                    <a:p>
                      <a:r>
                        <a:rPr lang="kk-KZ" sz="1425">
                          <a:solidFill>
                            <a:srgbClr val="17324D"/>
                          </a:solidFill>
                          <a:latin typeface="Arial Narrow"/>
                          <a:ea typeface="Arial Narrow"/>
                          <a:cs typeface="Arial Narrow"/>
                        </a:rPr>
                        <a:t>ВЛС-026</a:t>
                      </a:r>
                    </a:p>
                  </a:txBody>
                  <a:tcPr marL="57150" marR="57150" marT="47625" marB="47625" anchor="ctr">
                    <a:solidFill>
                      <a:srgbClr val="FFFFFF"/>
                    </a:solidFill>
                  </a:tcPr>
                </a:tc>
                <a:tc>
                  <a:txBody>
                    <a:bodyPr/>
                    <a:lstStyle/>
                    <a:p>
                      <a:r>
                        <a:rPr lang="kk-KZ" sz="1425">
                          <a:solidFill>
                            <a:srgbClr val="17324D"/>
                          </a:solidFill>
                          <a:latin typeface="Arial Narrow"/>
                          <a:ea typeface="Arial Narrow"/>
                          <a:cs typeface="Arial Narrow"/>
                        </a:rPr>
                        <a:t>Цех бастығы</a:t>
                      </a:r>
                    </a:p>
                  </a:txBody>
                  <a:tcPr marL="57150" marR="57150" marT="47625" marB="47625" anchor="ctr">
                    <a:solidFill>
                      <a:srgbClr val="FFFFFF"/>
                    </a:solidFill>
                  </a:tcPr>
                </a:tc>
                <a:tc>
                  <a:txBody>
                    <a:bodyPr/>
                    <a:lstStyle/>
                    <a:p>
                      <a:r>
                        <a:rPr lang="kk-KZ" sz="1425">
                          <a:solidFill>
                            <a:srgbClr val="17324D"/>
                          </a:solidFill>
                          <a:latin typeface="Arial Narrow"/>
                          <a:ea typeface="Arial Narrow"/>
                          <a:cs typeface="Arial Narrow"/>
                        </a:rPr>
                        <a:t>Ағаш тіректегі ВЛС учаскесін ауыстыру</a:t>
                      </a:r>
                    </a:p>
                  </a:txBody>
                  <a:tcPr marL="57150" marR="57150" marT="47625" marB="47625" anchor="ctr">
                    <a:solidFill>
                      <a:srgbClr val="FFFFFF"/>
                    </a:solidFill>
                  </a:tcPr>
                </a:tc>
                <a:extLst>
                  <a:ext uri="{0D108BD9-81ED-4DB2-BD59-A6C34878D82A}">
                    <a16:rowId xmlns:a16="http://schemas.microsoft.com/office/drawing/2014/main" val="10001"/>
                  </a:ext>
                </a:extLst>
              </a:tr>
            </a:tbl>
          </a:graphicData>
        </a:graphic>
      </p:graphicFrame>
      <p:sp>
        <p:nvSpPr>
          <p:cNvPr id="34" name="source-10">
            <a:extLst>
              <a:ext uri="{FF2B5EF4-FFF2-40B4-BE49-F238E27FC236}">
                <a16:creationId xmlns:a16="http://schemas.microsoft.com/office/drawing/2014/main" id="{B07203E6-CD83-4964-ADE7-4AEF985C576A}"/>
              </a:ext>
            </a:extLst>
          </p:cNvPr>
          <p:cNvSpPr>
            <a:spLocks noGrp="1"/>
          </p:cNvSpPr>
          <p:nvPr/>
        </p:nvSpPr>
        <p:spPr>
          <a:xfrm>
            <a:off x="857250" y="6210300"/>
            <a:ext cx="9906000" cy="228600"/>
          </a:xfrm>
          <a:prstGeom prst="rect">
            <a:avLst/>
          </a:prstGeom>
          <a:noFill/>
          <a:ln w="0">
            <a:noFill/>
            <a:prstDash val="solid"/>
          </a:ln>
        </p:spPr>
        <p:txBody>
          <a:bodyPr wrap="square" lIns="0" tIns="0" rIns="0" bIns="0" anchor="ctr">
            <a:noAutofit/>
          </a:bodyPr>
          <a:lstStyle/>
          <a:p>
            <a:pPr algn="r">
              <a:lnSpc>
                <a:spcPct val="103000"/>
              </a:lnSpc>
              <a:buNone/>
              <a:defRPr sz="1425" b="0" i="1">
                <a:solidFill>
                  <a:srgbClr val="547094"/>
                </a:solidFill>
                <a:latin typeface="Arial Narrow"/>
                <a:ea typeface="Arial Narrow"/>
                <a:cs typeface="Arial Narrow"/>
              </a:defRPr>
            </a:pPr>
            <a:r>
              <a:rPr lang="kk-KZ" sz="1425" b="0" i="1">
                <a:solidFill>
                  <a:srgbClr val="547094"/>
                </a:solidFill>
                <a:latin typeface="Arial Narrow"/>
                <a:ea typeface="Arial Narrow"/>
                <a:cs typeface="Arial Narrow"/>
              </a:rPr>
              <a:t>НҚА: 13–15-тт.; 2-қосымша — журнал нысаны</a:t>
            </a:r>
          </a:p>
        </p:txBody>
      </p:sp>
    </p:spTree>
    <p:extLst>
      <p:ext uri="{BB962C8B-B14F-4D97-AF65-F5344CB8AC3E}">
        <p14:creationId xmlns:p14="http://schemas.microsoft.com/office/powerpoint/2010/main" val="3044761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Google Shape;121;p3">
            <a:extLst>
              <a:ext uri="{FF2B5EF4-FFF2-40B4-BE49-F238E27FC236}">
                <a16:creationId xmlns:a16="http://schemas.microsoft.com/office/drawing/2014/main" id="{581F2B10-D79D-6DBA-A775-423442BA25A8}"/>
              </a:ext>
            </a:extLst>
          </p:cNvPr>
          <p:cNvSpPr>
            <a:spLocks noGrp="1"/>
          </p:cNvSpPr>
          <p:nvPr/>
        </p:nvSpPr>
        <p:spPr>
          <a:xfrm>
            <a:off x="95838" y="60332"/>
            <a:ext cx="1973107" cy="529533"/>
          </a:xfrm>
          <a:prstGeom prst="roundRect">
            <a:avLst>
              <a:gd name="adj" fmla="val 50000"/>
            </a:avLst>
          </a:prstGeom>
          <a:gradFill>
            <a:gsLst>
              <a:gs pos="0">
                <a:schemeClr val="dk2"/>
              </a:gs>
              <a:gs pos="100000">
                <a:srgbClr val="2AB0EF"/>
              </a:gs>
            </a:gsLst>
            <a:lin ang="2700000" scaled="0"/>
          </a:gradFill>
          <a:ln>
            <a:noFill/>
          </a:ln>
        </p:spPr>
        <p:txBody>
          <a:bodyPr spcFirstLastPara="1" wrap="square" lIns="91425" tIns="45700" rIns="91425" bIns="45700" anchor="ctr">
            <a:noAutofit/>
          </a:bodyPr>
          <a:lstStyle/>
          <a:p>
            <a:pPr marL="0" marR="0" lvl="0" indent="0" algn="ctr">
              <a:lnSpc>
                <a:spcPct val="100000"/>
              </a:lnSpc>
              <a:spcBef>
                <a:spcPts val="0"/>
              </a:spcBef>
              <a:spcAft>
                <a:spcPts val="0"/>
              </a:spcAft>
              <a:buNone/>
            </a:pPr>
            <a:endParaRPr sz="1400" b="0" i="0" u="none" cap="none">
              <a:solidFill>
                <a:schemeClr val="lt1"/>
              </a:solidFill>
              <a:latin typeface="Arial Narrow"/>
              <a:ea typeface="Arial Narrow"/>
              <a:cs typeface="Arial Narrow"/>
            </a:endParaRPr>
          </a:p>
        </p:txBody>
      </p:sp>
      <p:sp>
        <p:nvSpPr>
          <p:cNvPr id="3" name="Прямоугольник 2">
            <a:extLst>
              <a:ext uri="{FF2B5EF4-FFF2-40B4-BE49-F238E27FC236}">
                <a16:creationId xmlns:a16="http://schemas.microsoft.com/office/drawing/2014/main" id="{DC45C30A-4083-325A-1BAC-DA907597D086}"/>
              </a:ext>
            </a:extLst>
          </p:cNvPr>
          <p:cNvSpPr>
            <a:spLocks noGrp="1"/>
          </p:cNvSpPr>
          <p:nvPr/>
        </p:nvSpPr>
        <p:spPr>
          <a:xfrm>
            <a:off x="2419927" y="169479"/>
            <a:ext cx="7499927" cy="646331"/>
          </a:xfrm>
          <a:prstGeom prst="rect">
            <a:avLst/>
          </a:prstGeom>
        </p:spPr>
        <p:txBody>
          <a:bodyPr wrap="square">
            <a:spAutoFit/>
          </a:bodyPr>
          <a:lstStyle/>
          <a:p>
            <a:pPr algn="ctr">
              <a:spcAft>
                <a:spcPts val="0"/>
              </a:spcAft>
              <a:buNone/>
            </a:pPr>
            <a:r>
              <a:rPr lang="kk-KZ" sz="1600" b="1">
                <a:solidFill>
                  <a:srgbClr val="547094"/>
                </a:solidFill>
                <a:latin typeface=" arial narrow"/>
                <a:ea typeface=" arial narrow"/>
                <a:cs typeface=" arial narrow"/>
              </a:rPr>
              <a:t>Еңбек қауіпсіздігі және еңбекті қорғау мәселелері бойынша кәсіби құзыреттерді дамыту</a:t>
            </a:r>
          </a:p>
          <a:p>
            <a:pPr algn="ctr">
              <a:spcAft>
                <a:spcPts val="0"/>
              </a:spcAft>
              <a:buNone/>
            </a:pPr>
            <a:endParaRPr sz="2000" b="1">
              <a:solidFill>
                <a:srgbClr val="547094"/>
              </a:solidFill>
              <a:latin typeface=" arial narrow"/>
              <a:ea typeface=" arial narrow"/>
              <a:cs typeface=" arial narrow"/>
            </a:endParaRPr>
          </a:p>
        </p:txBody>
      </p:sp>
      <p:cxnSp>
        <p:nvCxnSpPr>
          <p:cNvPr id="66" name="Google Shape;123;p3"/>
          <p:cNvCxnSpPr/>
          <p:nvPr/>
        </p:nvCxnSpPr>
        <p:spPr>
          <a:xfrm>
            <a:off x="0" y="642116"/>
            <a:ext cx="12192000" cy="1"/>
          </a:xfrm>
          <a:prstGeom prst="straightConnector1">
            <a:avLst/>
          </a:prstGeom>
          <a:ln w="28575" cap="flat">
            <a:solidFill>
              <a:srgbClr val="2AB0EF"/>
            </a:solidFill>
            <a:prstDash val="solid"/>
            <a:round/>
            <a:headEnd type="none" w="sm" len="sm"/>
            <a:tailEnd type="none" w="sm" len="sm"/>
          </a:ln>
        </p:spPr>
      </p:cxnSp>
      <p:sp>
        <p:nvSpPr>
          <p:cNvPr id="24" name="Прямоугольник 23">
            <a:extLst>
              <a:ext uri="{FF2B5EF4-FFF2-40B4-BE49-F238E27FC236}">
                <a16:creationId xmlns:a16="http://schemas.microsoft.com/office/drawing/2014/main" id="{354CAC30-474C-C3EA-9D21-E0E0E9F2F083}"/>
              </a:ext>
            </a:extLst>
          </p:cNvPr>
          <p:cNvSpPr>
            <a:spLocks noGrp="1"/>
          </p:cNvSpPr>
          <p:nvPr/>
        </p:nvSpPr>
        <p:spPr>
          <a:xfrm>
            <a:off x="3277912" y="1103781"/>
            <a:ext cx="5941050" cy="369332"/>
          </a:xfrm>
          <a:prstGeom prst="rect">
            <a:avLst/>
          </a:prstGeom>
        </p:spPr>
        <p:txBody>
          <a:bodyPr wrap="none" lIns="76200" tIns="38100" rIns="76200" bIns="38100" anchor="ctr">
            <a:noAutofit/>
          </a:bodyPr>
          <a:lstStyle/>
          <a:p>
            <a:pPr algn="ctr">
              <a:buNone/>
              <a:defRPr sz="1800" b="1">
                <a:solidFill>
                  <a:srgbClr val="003F7E"/>
                </a:solidFill>
                <a:latin typeface="Arial Narrow"/>
                <a:ea typeface="Arial Narrow"/>
                <a:cs typeface="Arial Narrow"/>
              </a:defRPr>
            </a:pPr>
            <a:r>
              <a:rPr lang="kk-KZ" sz="1800" b="1">
                <a:solidFill>
                  <a:srgbClr val="003F7E"/>
                </a:solidFill>
                <a:latin typeface="Arial Narrow"/>
                <a:ea typeface="Arial Narrow"/>
                <a:cs typeface="Arial Narrow"/>
              </a:rPr>
              <a:t>МЫСАЛ: АҒАШ ТІРЕКТЕГІ ВЛС УЧАСКЕСІН АУЫСТЫРУ</a:t>
            </a:r>
          </a:p>
        </p:txBody>
      </p:sp>
      <p:sp>
        <p:nvSpPr>
          <p:cNvPr id="11" name="TextBox 10">
            <a:extLst>
              <a:ext uri="{FF2B5EF4-FFF2-40B4-BE49-F238E27FC236}">
                <a16:creationId xmlns:a16="http://schemas.microsoft.com/office/drawing/2014/main" id="{1A4D529A-402C-76CB-B38E-5943C7F84249}"/>
              </a:ext>
            </a:extLst>
          </p:cNvPr>
          <p:cNvSpPr>
            <a:spLocks noGrp="1"/>
          </p:cNvSpPr>
          <p:nvPr/>
        </p:nvSpPr>
        <p:spPr>
          <a:xfrm>
            <a:off x="378931" y="66645"/>
            <a:ext cx="2244197" cy="523220"/>
          </a:xfrm>
          <a:prstGeom prst="rect">
            <a:avLst/>
          </a:prstGeom>
          <a:noFill/>
        </p:spPr>
        <p:txBody>
          <a:bodyPr wrap="square">
            <a:spAutoFit/>
          </a:bodyPr>
          <a:lstStyle/>
          <a:p>
            <a:r>
              <a:rPr sz="1400">
                <a:solidFill>
                  <a:schemeClr val="bg1"/>
                </a:solidFill>
              </a:rPr>
              <a:t>HEALTH SAFETY ENVIRONMENT</a:t>
            </a:r>
          </a:p>
        </p:txBody>
      </p:sp>
      <p:sp>
        <p:nvSpPr>
          <p:cNvPr id="21" name="Прямоугольник 20">
            <a:extLst>
              <a:ext uri="{FF2B5EF4-FFF2-40B4-BE49-F238E27FC236}">
                <a16:creationId xmlns:a16="http://schemas.microsoft.com/office/drawing/2014/main" id="{CB796F6B-F211-D018-B87A-BDD5668586AF}"/>
              </a:ext>
            </a:extLst>
          </p:cNvPr>
          <p:cNvSpPr>
            <a:spLocks noGrp="1"/>
          </p:cNvSpPr>
          <p:nvPr/>
        </p:nvSpPr>
        <p:spPr>
          <a:xfrm>
            <a:off x="3169920" y="900317"/>
            <a:ext cx="6049042" cy="809624"/>
          </a:xfrm>
          <a:prstGeom prst="rect">
            <a:avLst/>
          </a:prstGeom>
          <a:noFill/>
          <a:ln w="2222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pic>
        <p:nvPicPr>
          <p:cNvPr id="70" name="Рисунок 1"/>
          <p:cNvPicPr>
            <a:picLocks noChangeAspect="1"/>
          </p:cNvPicPr>
          <p:nvPr/>
        </p:nvPicPr>
        <p:blipFill>
          <a:blip r:embed="rId3"/>
          <a:stretch>
            <a:fillRect/>
          </a:stretch>
        </p:blipFill>
        <p:spPr>
          <a:xfrm>
            <a:off x="11176706" y="50696"/>
            <a:ext cx="1015294" cy="883895"/>
          </a:xfrm>
          <a:prstGeom prst="rect">
            <a:avLst/>
          </a:prstGeom>
        </p:spPr>
      </p:pic>
      <p:sp>
        <p:nvSpPr>
          <p:cNvPr id="41" name="case-label">
            <a:extLst>
              <a:ext uri="{FF2B5EF4-FFF2-40B4-BE49-F238E27FC236}">
                <a16:creationId xmlns:a16="http://schemas.microsoft.com/office/drawing/2014/main" id="{F2A3FF92-4EC7-4693-8A4F-C3BADBEBB39D}"/>
              </a:ext>
            </a:extLst>
          </p:cNvPr>
          <p:cNvSpPr>
            <a:spLocks noGrp="1"/>
          </p:cNvSpPr>
          <p:nvPr/>
        </p:nvSpPr>
        <p:spPr>
          <a:xfrm>
            <a:off x="666750" y="1905000"/>
            <a:ext cx="3905250" cy="361950"/>
          </a:xfrm>
          <a:prstGeom prst="rect">
            <a:avLst/>
          </a:prstGeom>
          <a:noFill/>
          <a:ln w="0">
            <a:noFill/>
            <a:prstDash val="solid"/>
          </a:ln>
        </p:spPr>
        <p:txBody>
          <a:bodyPr wrap="square" lIns="66675" tIns="47625" rIns="66675" bIns="47625" anchor="t">
            <a:noAutofit/>
          </a:bodyPr>
          <a:lstStyle/>
          <a:p>
            <a:pPr algn="ctr">
              <a:lnSpc>
                <a:spcPct val="103000"/>
              </a:lnSpc>
              <a:buNone/>
              <a:defRPr sz="1575" b="1" i="0">
                <a:solidFill>
                  <a:srgbClr val="003F7E"/>
                </a:solidFill>
                <a:latin typeface="Arial Narrow"/>
                <a:ea typeface="Arial Narrow"/>
                <a:cs typeface="Arial Narrow"/>
              </a:defRPr>
            </a:pPr>
            <a:r>
              <a:rPr lang="kk-KZ" sz="1575" b="1" i="0">
                <a:solidFill>
                  <a:srgbClr val="003F7E"/>
                </a:solidFill>
                <a:latin typeface="Arial Narrow"/>
                <a:ea typeface="Arial Narrow"/>
                <a:cs typeface="Arial Narrow"/>
              </a:rPr>
              <a:t>РӨЛДЕРДІ ОҚУ МАҚСАТЫНДА БӨЛУ</a:t>
            </a:r>
          </a:p>
        </p:txBody>
      </p:sp>
      <p:sp>
        <p:nvSpPr>
          <p:cNvPr id="42" name="case-role-0-bg">
            <a:extLst>
              <a:ext uri="{FF2B5EF4-FFF2-40B4-BE49-F238E27FC236}">
                <a16:creationId xmlns:a16="http://schemas.microsoft.com/office/drawing/2014/main" id="{D54AD726-D761-4D6C-B3E5-9C6B2EDAE8D5}"/>
              </a:ext>
            </a:extLst>
          </p:cNvPr>
          <p:cNvSpPr>
            <a:spLocks noGrp="1"/>
          </p:cNvSpPr>
          <p:nvPr/>
        </p:nvSpPr>
        <p:spPr>
          <a:xfrm>
            <a:off x="666750" y="2324100"/>
            <a:ext cx="3905250" cy="685800"/>
          </a:xfrm>
          <a:prstGeom prst="roundRect">
            <a:avLst>
              <a:gd name="adj" fmla="val 13889"/>
            </a:avLst>
          </a:prstGeom>
          <a:noFill/>
          <a:ln w="9525">
            <a:solidFill>
              <a:srgbClr val="B9C7D6"/>
            </a:solidFill>
            <a:prstDash val="solid"/>
          </a:ln>
        </p:spPr>
        <p:txBody>
          <a:bodyPr/>
          <a:lstStyle/>
          <a:p>
            <a:endParaRPr lang="ru-KZ"/>
          </a:p>
        </p:txBody>
      </p:sp>
      <p:sp>
        <p:nvSpPr>
          <p:cNvPr id="43" name="case-role-0-accent">
            <a:extLst>
              <a:ext uri="{FF2B5EF4-FFF2-40B4-BE49-F238E27FC236}">
                <a16:creationId xmlns:a16="http://schemas.microsoft.com/office/drawing/2014/main" id="{502894B6-04CF-4D13-AF18-E7A9425205CD}"/>
              </a:ext>
            </a:extLst>
          </p:cNvPr>
          <p:cNvSpPr>
            <a:spLocks noGrp="1"/>
          </p:cNvSpPr>
          <p:nvPr/>
        </p:nvSpPr>
        <p:spPr>
          <a:xfrm>
            <a:off x="666750" y="2324100"/>
            <a:ext cx="66675" cy="685800"/>
          </a:xfrm>
          <a:prstGeom prst="rect">
            <a:avLst/>
          </a:prstGeom>
          <a:solidFill>
            <a:srgbClr val="003F7E"/>
          </a:solidFill>
          <a:ln w="0">
            <a:solidFill>
              <a:srgbClr val="003F7E"/>
            </a:solidFill>
            <a:prstDash val="solid"/>
          </a:ln>
        </p:spPr>
        <p:txBody>
          <a:bodyPr/>
          <a:lstStyle/>
          <a:p>
            <a:endParaRPr lang="ru-KZ"/>
          </a:p>
        </p:txBody>
      </p:sp>
      <p:sp>
        <p:nvSpPr>
          <p:cNvPr id="44" name="case-role-0-title">
            <a:extLst>
              <a:ext uri="{FF2B5EF4-FFF2-40B4-BE49-F238E27FC236}">
                <a16:creationId xmlns:a16="http://schemas.microsoft.com/office/drawing/2014/main" id="{2238F6DB-CDFA-47F3-91DD-CE30534EC467}"/>
              </a:ext>
            </a:extLst>
          </p:cNvPr>
          <p:cNvSpPr>
            <a:spLocks noGrp="1"/>
          </p:cNvSpPr>
          <p:nvPr/>
        </p:nvSpPr>
        <p:spPr>
          <a:xfrm>
            <a:off x="800100" y="2381250"/>
            <a:ext cx="3676650" cy="257175"/>
          </a:xfrm>
          <a:prstGeom prst="rect">
            <a:avLst/>
          </a:prstGeom>
          <a:noFill/>
          <a:ln w="0">
            <a:noFill/>
            <a:prstDash val="solid"/>
          </a:ln>
        </p:spPr>
        <p:txBody>
          <a:bodyPr wrap="square" lIns="0" tIns="0" rIns="0" bIns="0" anchor="t">
            <a:noAutofit/>
          </a:bodyPr>
          <a:lstStyle/>
          <a:p>
            <a:pPr algn="l">
              <a:lnSpc>
                <a:spcPct val="103000"/>
              </a:lnSpc>
              <a:buNone/>
              <a:defRPr sz="1425" b="1" i="0">
                <a:solidFill>
                  <a:srgbClr val="003F7E"/>
                </a:solidFill>
                <a:latin typeface="Arial Narrow"/>
                <a:ea typeface="Arial Narrow"/>
                <a:cs typeface="Arial Narrow"/>
              </a:defRPr>
            </a:pPr>
            <a:r>
              <a:rPr lang="kk-KZ" sz="1425" b="1" i="0">
                <a:solidFill>
                  <a:srgbClr val="003F7E"/>
                </a:solidFill>
                <a:latin typeface="Arial Narrow"/>
                <a:ea typeface="Arial Narrow"/>
                <a:cs typeface="Arial Narrow"/>
              </a:rPr>
              <a:t>Наряд беруші</a:t>
            </a:r>
          </a:p>
        </p:txBody>
      </p:sp>
      <p:sp>
        <p:nvSpPr>
          <p:cNvPr id="45" name="case-role-0-body">
            <a:extLst>
              <a:ext uri="{FF2B5EF4-FFF2-40B4-BE49-F238E27FC236}">
                <a16:creationId xmlns:a16="http://schemas.microsoft.com/office/drawing/2014/main" id="{28582516-F9C9-4911-85A7-6C7B83455FA0}"/>
              </a:ext>
            </a:extLst>
          </p:cNvPr>
          <p:cNvSpPr>
            <a:spLocks noGrp="1"/>
          </p:cNvSpPr>
          <p:nvPr/>
        </p:nvSpPr>
        <p:spPr>
          <a:xfrm>
            <a:off x="800100" y="2638425"/>
            <a:ext cx="3676650" cy="323850"/>
          </a:xfrm>
          <a:prstGeom prst="rect">
            <a:avLst/>
          </a:prstGeom>
          <a:noFill/>
          <a:ln w="0">
            <a:noFill/>
            <a:prstDash val="solid"/>
          </a:ln>
        </p:spPr>
        <p:txBody>
          <a:bodyPr wrap="square" lIns="0" tIns="0" rIns="0" bIns="0" anchor="t">
            <a:noAutofit/>
          </a:bodyPr>
          <a:lstStyle/>
          <a:p>
            <a:pPr algn="l">
              <a:lnSpc>
                <a:spcPct val="98000"/>
              </a:lnSpc>
              <a:buNone/>
              <a:defRPr sz="1425" b="0" i="0">
                <a:solidFill>
                  <a:srgbClr val="17324D"/>
                </a:solidFill>
                <a:latin typeface="Arial Narrow"/>
                <a:ea typeface="Arial Narrow"/>
                <a:cs typeface="Arial Narrow"/>
              </a:defRPr>
            </a:pPr>
            <a:r>
              <a:rPr lang="kk-KZ" sz="1425" b="0" i="0">
                <a:solidFill>
                  <a:srgbClr val="17324D"/>
                </a:solidFill>
                <a:latin typeface="Arial Narrow"/>
                <a:ea typeface="Arial Narrow"/>
                <a:cs typeface="Arial Narrow"/>
              </a:rPr>
              <a:t>цех бастығы</a:t>
            </a:r>
          </a:p>
        </p:txBody>
      </p:sp>
      <p:sp>
        <p:nvSpPr>
          <p:cNvPr id="46" name="case-role-1-bg">
            <a:extLst>
              <a:ext uri="{FF2B5EF4-FFF2-40B4-BE49-F238E27FC236}">
                <a16:creationId xmlns:a16="http://schemas.microsoft.com/office/drawing/2014/main" id="{B64921DC-CDB1-4ED0-BD11-F1BA94417AC1}"/>
              </a:ext>
            </a:extLst>
          </p:cNvPr>
          <p:cNvSpPr>
            <a:spLocks noGrp="1"/>
          </p:cNvSpPr>
          <p:nvPr/>
        </p:nvSpPr>
        <p:spPr>
          <a:xfrm>
            <a:off x="666750" y="3048000"/>
            <a:ext cx="3905250" cy="685800"/>
          </a:xfrm>
          <a:prstGeom prst="roundRect">
            <a:avLst>
              <a:gd name="adj" fmla="val 13889"/>
            </a:avLst>
          </a:prstGeom>
          <a:noFill/>
          <a:ln w="9525">
            <a:solidFill>
              <a:srgbClr val="B9C7D6"/>
            </a:solidFill>
            <a:prstDash val="solid"/>
          </a:ln>
        </p:spPr>
        <p:txBody>
          <a:bodyPr/>
          <a:lstStyle/>
          <a:p>
            <a:endParaRPr lang="ru-KZ"/>
          </a:p>
        </p:txBody>
      </p:sp>
      <p:sp>
        <p:nvSpPr>
          <p:cNvPr id="47" name="case-role-1-accent">
            <a:extLst>
              <a:ext uri="{FF2B5EF4-FFF2-40B4-BE49-F238E27FC236}">
                <a16:creationId xmlns:a16="http://schemas.microsoft.com/office/drawing/2014/main" id="{C891B4DB-B265-4251-BA28-F54DB58B684C}"/>
              </a:ext>
            </a:extLst>
          </p:cNvPr>
          <p:cNvSpPr>
            <a:spLocks noGrp="1"/>
          </p:cNvSpPr>
          <p:nvPr/>
        </p:nvSpPr>
        <p:spPr>
          <a:xfrm>
            <a:off x="666750" y="3048000"/>
            <a:ext cx="66675" cy="685800"/>
          </a:xfrm>
          <a:prstGeom prst="rect">
            <a:avLst/>
          </a:prstGeom>
          <a:solidFill>
            <a:srgbClr val="EA963A"/>
          </a:solidFill>
          <a:ln w="0">
            <a:solidFill>
              <a:srgbClr val="EA963A"/>
            </a:solidFill>
            <a:prstDash val="solid"/>
          </a:ln>
        </p:spPr>
        <p:txBody>
          <a:bodyPr/>
          <a:lstStyle/>
          <a:p>
            <a:endParaRPr lang="ru-KZ"/>
          </a:p>
        </p:txBody>
      </p:sp>
      <p:sp>
        <p:nvSpPr>
          <p:cNvPr id="48" name="case-role-1-title">
            <a:extLst>
              <a:ext uri="{FF2B5EF4-FFF2-40B4-BE49-F238E27FC236}">
                <a16:creationId xmlns:a16="http://schemas.microsoft.com/office/drawing/2014/main" id="{34948AC6-72F6-4625-A1EC-2EF142DF01EA}"/>
              </a:ext>
            </a:extLst>
          </p:cNvPr>
          <p:cNvSpPr>
            <a:spLocks noGrp="1"/>
          </p:cNvSpPr>
          <p:nvPr/>
        </p:nvSpPr>
        <p:spPr>
          <a:xfrm>
            <a:off x="800100" y="3105150"/>
            <a:ext cx="3676650" cy="257175"/>
          </a:xfrm>
          <a:prstGeom prst="rect">
            <a:avLst/>
          </a:prstGeom>
          <a:noFill/>
          <a:ln w="0">
            <a:noFill/>
            <a:prstDash val="solid"/>
          </a:ln>
        </p:spPr>
        <p:txBody>
          <a:bodyPr wrap="square" lIns="0" tIns="0" rIns="0" bIns="0" anchor="t">
            <a:noAutofit/>
          </a:bodyPr>
          <a:lstStyle/>
          <a:p>
            <a:pPr algn="l">
              <a:lnSpc>
                <a:spcPct val="103000"/>
              </a:lnSpc>
              <a:buNone/>
              <a:defRPr sz="1425" b="1" i="0">
                <a:solidFill>
                  <a:srgbClr val="003F7E"/>
                </a:solidFill>
                <a:latin typeface="Arial Narrow"/>
                <a:ea typeface="Arial Narrow"/>
                <a:cs typeface="Arial Narrow"/>
              </a:defRPr>
            </a:pPr>
            <a:r>
              <a:rPr lang="kk-KZ" sz="1425" b="1" i="0">
                <a:solidFill>
                  <a:srgbClr val="003F7E"/>
                </a:solidFill>
                <a:latin typeface="Arial Narrow"/>
                <a:ea typeface="Arial Narrow"/>
                <a:cs typeface="Arial Narrow"/>
              </a:rPr>
              <a:t>Жауапты басшы</a:t>
            </a:r>
          </a:p>
        </p:txBody>
      </p:sp>
      <p:sp>
        <p:nvSpPr>
          <p:cNvPr id="49" name="case-role-1-body">
            <a:extLst>
              <a:ext uri="{FF2B5EF4-FFF2-40B4-BE49-F238E27FC236}">
                <a16:creationId xmlns:a16="http://schemas.microsoft.com/office/drawing/2014/main" id="{17D4A561-1760-444D-BD50-2755D4CBCA8A}"/>
              </a:ext>
            </a:extLst>
          </p:cNvPr>
          <p:cNvSpPr>
            <a:spLocks noGrp="1"/>
          </p:cNvSpPr>
          <p:nvPr/>
        </p:nvSpPr>
        <p:spPr>
          <a:xfrm>
            <a:off x="800100" y="3362325"/>
            <a:ext cx="3676650" cy="323850"/>
          </a:xfrm>
          <a:prstGeom prst="rect">
            <a:avLst/>
          </a:prstGeom>
          <a:noFill/>
          <a:ln w="0">
            <a:noFill/>
            <a:prstDash val="solid"/>
          </a:ln>
        </p:spPr>
        <p:txBody>
          <a:bodyPr wrap="square" lIns="0" tIns="0" rIns="0" bIns="0" anchor="t">
            <a:noAutofit/>
          </a:bodyPr>
          <a:lstStyle/>
          <a:p>
            <a:pPr algn="l">
              <a:lnSpc>
                <a:spcPct val="98000"/>
              </a:lnSpc>
              <a:buNone/>
              <a:defRPr sz="1425" b="0" i="0">
                <a:solidFill>
                  <a:srgbClr val="17324D"/>
                </a:solidFill>
                <a:latin typeface="Arial Narrow"/>
                <a:ea typeface="Arial Narrow"/>
                <a:cs typeface="Arial Narrow"/>
              </a:defRPr>
            </a:pPr>
            <a:r>
              <a:rPr lang="kk-KZ" sz="1425" b="0" i="0">
                <a:solidFill>
                  <a:srgbClr val="17324D"/>
                </a:solidFill>
                <a:latin typeface="Arial Narrow"/>
                <a:ea typeface="Arial Narrow"/>
                <a:cs typeface="Arial Narrow"/>
              </a:rPr>
              <a:t>тағайындау; қоса атқару — тек жергілікті тәртіп бойынша</a:t>
            </a:r>
          </a:p>
        </p:txBody>
      </p:sp>
      <p:sp>
        <p:nvSpPr>
          <p:cNvPr id="50" name="case-role-2-bg">
            <a:extLst>
              <a:ext uri="{FF2B5EF4-FFF2-40B4-BE49-F238E27FC236}">
                <a16:creationId xmlns:a16="http://schemas.microsoft.com/office/drawing/2014/main" id="{BC974142-0491-45BB-BD7C-4545B92CE0EE}"/>
              </a:ext>
            </a:extLst>
          </p:cNvPr>
          <p:cNvSpPr>
            <a:spLocks noGrp="1"/>
          </p:cNvSpPr>
          <p:nvPr/>
        </p:nvSpPr>
        <p:spPr>
          <a:xfrm>
            <a:off x="666750" y="3771900"/>
            <a:ext cx="3905250" cy="685800"/>
          </a:xfrm>
          <a:prstGeom prst="roundRect">
            <a:avLst>
              <a:gd name="adj" fmla="val 13889"/>
            </a:avLst>
          </a:prstGeom>
          <a:noFill/>
          <a:ln w="9525">
            <a:solidFill>
              <a:srgbClr val="B9C7D6"/>
            </a:solidFill>
            <a:prstDash val="solid"/>
          </a:ln>
        </p:spPr>
        <p:txBody>
          <a:bodyPr/>
          <a:lstStyle/>
          <a:p>
            <a:endParaRPr lang="ru-KZ"/>
          </a:p>
        </p:txBody>
      </p:sp>
      <p:sp>
        <p:nvSpPr>
          <p:cNvPr id="51" name="case-role-2-accent">
            <a:extLst>
              <a:ext uri="{FF2B5EF4-FFF2-40B4-BE49-F238E27FC236}">
                <a16:creationId xmlns:a16="http://schemas.microsoft.com/office/drawing/2014/main" id="{55D7066C-97D1-4C8A-B2CE-699BA6ADE352}"/>
              </a:ext>
            </a:extLst>
          </p:cNvPr>
          <p:cNvSpPr>
            <a:spLocks noGrp="1"/>
          </p:cNvSpPr>
          <p:nvPr/>
        </p:nvSpPr>
        <p:spPr>
          <a:xfrm>
            <a:off x="666750" y="3771900"/>
            <a:ext cx="66675" cy="685800"/>
          </a:xfrm>
          <a:prstGeom prst="rect">
            <a:avLst/>
          </a:prstGeom>
          <a:solidFill>
            <a:srgbClr val="00B050"/>
          </a:solidFill>
          <a:ln w="0">
            <a:solidFill>
              <a:srgbClr val="00B050"/>
            </a:solidFill>
            <a:prstDash val="solid"/>
          </a:ln>
        </p:spPr>
        <p:txBody>
          <a:bodyPr/>
          <a:lstStyle/>
          <a:p>
            <a:endParaRPr lang="ru-KZ"/>
          </a:p>
        </p:txBody>
      </p:sp>
      <p:sp>
        <p:nvSpPr>
          <p:cNvPr id="52" name="case-role-2-title">
            <a:extLst>
              <a:ext uri="{FF2B5EF4-FFF2-40B4-BE49-F238E27FC236}">
                <a16:creationId xmlns:a16="http://schemas.microsoft.com/office/drawing/2014/main" id="{BDFE10D8-C644-4DE5-8A00-8631D9C63CB5}"/>
              </a:ext>
            </a:extLst>
          </p:cNvPr>
          <p:cNvSpPr>
            <a:spLocks noGrp="1"/>
          </p:cNvSpPr>
          <p:nvPr/>
        </p:nvSpPr>
        <p:spPr>
          <a:xfrm>
            <a:off x="800100" y="3829050"/>
            <a:ext cx="3676650" cy="257175"/>
          </a:xfrm>
          <a:prstGeom prst="rect">
            <a:avLst/>
          </a:prstGeom>
          <a:noFill/>
          <a:ln w="0">
            <a:noFill/>
            <a:prstDash val="solid"/>
          </a:ln>
        </p:spPr>
        <p:txBody>
          <a:bodyPr wrap="square" lIns="0" tIns="0" rIns="0" bIns="0" anchor="t">
            <a:noAutofit/>
          </a:bodyPr>
          <a:lstStyle/>
          <a:p>
            <a:pPr algn="l">
              <a:lnSpc>
                <a:spcPct val="103000"/>
              </a:lnSpc>
              <a:buNone/>
              <a:defRPr sz="1425" b="1" i="0">
                <a:solidFill>
                  <a:srgbClr val="003F7E"/>
                </a:solidFill>
                <a:latin typeface="Arial Narrow"/>
                <a:ea typeface="Arial Narrow"/>
                <a:cs typeface="Arial Narrow"/>
              </a:defRPr>
            </a:pPr>
            <a:r>
              <a:rPr lang="kk-KZ" sz="1425" b="1" i="0">
                <a:solidFill>
                  <a:srgbClr val="003F7E"/>
                </a:solidFill>
                <a:latin typeface="Arial Narrow"/>
                <a:ea typeface="Arial Narrow"/>
                <a:cs typeface="Arial Narrow"/>
              </a:rPr>
              <a:t>Рұқсат беруші</a:t>
            </a:r>
          </a:p>
        </p:txBody>
      </p:sp>
      <p:sp>
        <p:nvSpPr>
          <p:cNvPr id="53" name="case-role-2-body">
            <a:extLst>
              <a:ext uri="{FF2B5EF4-FFF2-40B4-BE49-F238E27FC236}">
                <a16:creationId xmlns:a16="http://schemas.microsoft.com/office/drawing/2014/main" id="{08269A4D-A46E-471E-9E31-BA5871CC990C}"/>
              </a:ext>
            </a:extLst>
          </p:cNvPr>
          <p:cNvSpPr>
            <a:spLocks noGrp="1"/>
          </p:cNvSpPr>
          <p:nvPr/>
        </p:nvSpPr>
        <p:spPr>
          <a:xfrm>
            <a:off x="800100" y="4086225"/>
            <a:ext cx="3676650" cy="323850"/>
          </a:xfrm>
          <a:prstGeom prst="rect">
            <a:avLst/>
          </a:prstGeom>
          <a:noFill/>
          <a:ln w="0">
            <a:noFill/>
            <a:prstDash val="solid"/>
          </a:ln>
        </p:spPr>
        <p:txBody>
          <a:bodyPr wrap="square" lIns="0" tIns="0" rIns="0" bIns="0" anchor="t">
            <a:noAutofit/>
          </a:bodyPr>
          <a:lstStyle/>
          <a:p>
            <a:pPr algn="l">
              <a:lnSpc>
                <a:spcPct val="98000"/>
              </a:lnSpc>
              <a:buNone/>
              <a:defRPr sz="1425" b="0" i="0">
                <a:solidFill>
                  <a:srgbClr val="17324D"/>
                </a:solidFill>
                <a:latin typeface="Arial Narrow"/>
                <a:ea typeface="Arial Narrow"/>
                <a:cs typeface="Arial Narrow"/>
              </a:defRPr>
            </a:pPr>
            <a:r>
              <a:rPr lang="kk-KZ" sz="1425" b="0" i="0">
                <a:solidFill>
                  <a:srgbClr val="17324D"/>
                </a:solidFill>
                <a:latin typeface="Arial Narrow"/>
                <a:ea typeface="Arial Narrow"/>
                <a:cs typeface="Arial Narrow"/>
              </a:rPr>
              <a:t>ВЛС жетекші инженері</a:t>
            </a:r>
          </a:p>
        </p:txBody>
      </p:sp>
      <p:sp>
        <p:nvSpPr>
          <p:cNvPr id="54" name="case-role-3-bg">
            <a:extLst>
              <a:ext uri="{FF2B5EF4-FFF2-40B4-BE49-F238E27FC236}">
                <a16:creationId xmlns:a16="http://schemas.microsoft.com/office/drawing/2014/main" id="{DB588A71-3D3A-4A43-A0C4-AF41EDF6CA3B}"/>
              </a:ext>
            </a:extLst>
          </p:cNvPr>
          <p:cNvSpPr>
            <a:spLocks noGrp="1"/>
          </p:cNvSpPr>
          <p:nvPr/>
        </p:nvSpPr>
        <p:spPr>
          <a:xfrm>
            <a:off x="666750" y="4495800"/>
            <a:ext cx="3905250" cy="685800"/>
          </a:xfrm>
          <a:prstGeom prst="roundRect">
            <a:avLst>
              <a:gd name="adj" fmla="val 13889"/>
            </a:avLst>
          </a:prstGeom>
          <a:noFill/>
          <a:ln w="9525">
            <a:solidFill>
              <a:srgbClr val="B9C7D6"/>
            </a:solidFill>
            <a:prstDash val="solid"/>
          </a:ln>
        </p:spPr>
        <p:txBody>
          <a:bodyPr/>
          <a:lstStyle/>
          <a:p>
            <a:endParaRPr lang="ru-KZ"/>
          </a:p>
        </p:txBody>
      </p:sp>
      <p:sp>
        <p:nvSpPr>
          <p:cNvPr id="55" name="case-role-3-accent">
            <a:extLst>
              <a:ext uri="{FF2B5EF4-FFF2-40B4-BE49-F238E27FC236}">
                <a16:creationId xmlns:a16="http://schemas.microsoft.com/office/drawing/2014/main" id="{EA85EE32-93BD-4991-8288-294C1CA5F6E4}"/>
              </a:ext>
            </a:extLst>
          </p:cNvPr>
          <p:cNvSpPr>
            <a:spLocks noGrp="1"/>
          </p:cNvSpPr>
          <p:nvPr/>
        </p:nvSpPr>
        <p:spPr>
          <a:xfrm>
            <a:off x="666750" y="4495800"/>
            <a:ext cx="66675" cy="685800"/>
          </a:xfrm>
          <a:prstGeom prst="rect">
            <a:avLst/>
          </a:prstGeom>
          <a:solidFill>
            <a:srgbClr val="003F7E"/>
          </a:solidFill>
          <a:ln w="0">
            <a:solidFill>
              <a:srgbClr val="003F7E"/>
            </a:solidFill>
            <a:prstDash val="solid"/>
          </a:ln>
        </p:spPr>
        <p:txBody>
          <a:bodyPr/>
          <a:lstStyle/>
          <a:p>
            <a:endParaRPr lang="ru-KZ"/>
          </a:p>
        </p:txBody>
      </p:sp>
      <p:sp>
        <p:nvSpPr>
          <p:cNvPr id="56" name="case-role-3-title">
            <a:extLst>
              <a:ext uri="{FF2B5EF4-FFF2-40B4-BE49-F238E27FC236}">
                <a16:creationId xmlns:a16="http://schemas.microsoft.com/office/drawing/2014/main" id="{282B64DD-6899-4D0C-8EB6-6094D90C1EF2}"/>
              </a:ext>
            </a:extLst>
          </p:cNvPr>
          <p:cNvSpPr>
            <a:spLocks noGrp="1"/>
          </p:cNvSpPr>
          <p:nvPr/>
        </p:nvSpPr>
        <p:spPr>
          <a:xfrm>
            <a:off x="800100" y="4552950"/>
            <a:ext cx="3676650" cy="257175"/>
          </a:xfrm>
          <a:prstGeom prst="rect">
            <a:avLst/>
          </a:prstGeom>
          <a:noFill/>
          <a:ln w="0">
            <a:noFill/>
            <a:prstDash val="solid"/>
          </a:ln>
        </p:spPr>
        <p:txBody>
          <a:bodyPr wrap="square" lIns="0" tIns="0" rIns="0" bIns="0" anchor="t">
            <a:noAutofit/>
          </a:bodyPr>
          <a:lstStyle/>
          <a:p>
            <a:pPr algn="l">
              <a:lnSpc>
                <a:spcPct val="103000"/>
              </a:lnSpc>
              <a:buNone/>
              <a:defRPr sz="1425" b="1" i="0">
                <a:solidFill>
                  <a:srgbClr val="003F7E"/>
                </a:solidFill>
                <a:latin typeface="Arial Narrow"/>
                <a:ea typeface="Arial Narrow"/>
                <a:cs typeface="Arial Narrow"/>
              </a:defRPr>
            </a:pPr>
            <a:r>
              <a:rPr lang="kk-KZ" sz="1425" b="1" i="0">
                <a:solidFill>
                  <a:srgbClr val="003F7E"/>
                </a:solidFill>
                <a:latin typeface="Arial Narrow"/>
                <a:ea typeface="Arial Narrow"/>
                <a:cs typeface="Arial Narrow"/>
              </a:rPr>
              <a:t>Жұмыс жүргізуші</a:t>
            </a:r>
          </a:p>
        </p:txBody>
      </p:sp>
      <p:sp>
        <p:nvSpPr>
          <p:cNvPr id="57" name="case-role-3-body">
            <a:extLst>
              <a:ext uri="{FF2B5EF4-FFF2-40B4-BE49-F238E27FC236}">
                <a16:creationId xmlns:a16="http://schemas.microsoft.com/office/drawing/2014/main" id="{36754BB1-301E-4F4E-A03A-60E31220C760}"/>
              </a:ext>
            </a:extLst>
          </p:cNvPr>
          <p:cNvSpPr>
            <a:spLocks noGrp="1"/>
          </p:cNvSpPr>
          <p:nvPr/>
        </p:nvSpPr>
        <p:spPr>
          <a:xfrm>
            <a:off x="800100" y="4810125"/>
            <a:ext cx="3676650" cy="323850"/>
          </a:xfrm>
          <a:prstGeom prst="rect">
            <a:avLst/>
          </a:prstGeom>
          <a:noFill/>
          <a:ln w="0">
            <a:noFill/>
            <a:prstDash val="solid"/>
          </a:ln>
        </p:spPr>
        <p:txBody>
          <a:bodyPr wrap="square" lIns="0" tIns="0" rIns="0" bIns="0" anchor="t">
            <a:noAutofit/>
          </a:bodyPr>
          <a:lstStyle/>
          <a:p>
            <a:pPr algn="l">
              <a:lnSpc>
                <a:spcPct val="98000"/>
              </a:lnSpc>
              <a:buNone/>
              <a:defRPr sz="1425" b="0" i="0">
                <a:solidFill>
                  <a:srgbClr val="17324D"/>
                </a:solidFill>
                <a:latin typeface="Arial Narrow"/>
                <a:ea typeface="Arial Narrow"/>
                <a:cs typeface="Arial Narrow"/>
              </a:defRPr>
            </a:pPr>
            <a:r>
              <a:rPr lang="kk-KZ" sz="1425" b="0" i="0">
                <a:solidFill>
                  <a:srgbClr val="17324D"/>
                </a:solidFill>
                <a:latin typeface="Arial Narrow"/>
                <a:ea typeface="Arial Narrow"/>
                <a:cs typeface="Arial Narrow"/>
              </a:rPr>
              <a:t>аға электрмонтер</a:t>
            </a:r>
          </a:p>
        </p:txBody>
      </p:sp>
      <p:sp>
        <p:nvSpPr>
          <p:cNvPr id="58" name="case-role-4-bg">
            <a:extLst>
              <a:ext uri="{FF2B5EF4-FFF2-40B4-BE49-F238E27FC236}">
                <a16:creationId xmlns:a16="http://schemas.microsoft.com/office/drawing/2014/main" id="{95A69DFE-3F3B-4BD6-A83B-12846E3DA5EF}"/>
              </a:ext>
            </a:extLst>
          </p:cNvPr>
          <p:cNvSpPr>
            <a:spLocks noGrp="1"/>
          </p:cNvSpPr>
          <p:nvPr/>
        </p:nvSpPr>
        <p:spPr>
          <a:xfrm>
            <a:off x="666750" y="5219700"/>
            <a:ext cx="3905250" cy="685800"/>
          </a:xfrm>
          <a:prstGeom prst="roundRect">
            <a:avLst>
              <a:gd name="adj" fmla="val 13889"/>
            </a:avLst>
          </a:prstGeom>
          <a:noFill/>
          <a:ln w="9525">
            <a:solidFill>
              <a:srgbClr val="B9C7D6"/>
            </a:solidFill>
            <a:prstDash val="solid"/>
          </a:ln>
        </p:spPr>
        <p:txBody>
          <a:bodyPr/>
          <a:lstStyle/>
          <a:p>
            <a:endParaRPr lang="ru-KZ"/>
          </a:p>
        </p:txBody>
      </p:sp>
      <p:sp>
        <p:nvSpPr>
          <p:cNvPr id="59" name="case-role-4-accent">
            <a:extLst>
              <a:ext uri="{FF2B5EF4-FFF2-40B4-BE49-F238E27FC236}">
                <a16:creationId xmlns:a16="http://schemas.microsoft.com/office/drawing/2014/main" id="{3AD8E81B-7D09-4644-801F-B2E79274C61B}"/>
              </a:ext>
            </a:extLst>
          </p:cNvPr>
          <p:cNvSpPr>
            <a:spLocks noGrp="1"/>
          </p:cNvSpPr>
          <p:nvPr/>
        </p:nvSpPr>
        <p:spPr>
          <a:xfrm>
            <a:off x="666750" y="5219700"/>
            <a:ext cx="66675" cy="685800"/>
          </a:xfrm>
          <a:prstGeom prst="rect">
            <a:avLst/>
          </a:prstGeom>
          <a:solidFill>
            <a:srgbClr val="2AB0EF"/>
          </a:solidFill>
          <a:ln w="0">
            <a:solidFill>
              <a:srgbClr val="2AB0EF"/>
            </a:solidFill>
            <a:prstDash val="solid"/>
          </a:ln>
        </p:spPr>
        <p:txBody>
          <a:bodyPr/>
          <a:lstStyle/>
          <a:p>
            <a:endParaRPr lang="ru-KZ"/>
          </a:p>
        </p:txBody>
      </p:sp>
      <p:sp>
        <p:nvSpPr>
          <p:cNvPr id="60" name="case-role-4-title">
            <a:extLst>
              <a:ext uri="{FF2B5EF4-FFF2-40B4-BE49-F238E27FC236}">
                <a16:creationId xmlns:a16="http://schemas.microsoft.com/office/drawing/2014/main" id="{45D82242-9767-4C2C-B26B-25D484B0144F}"/>
              </a:ext>
            </a:extLst>
          </p:cNvPr>
          <p:cNvSpPr>
            <a:spLocks noGrp="1"/>
          </p:cNvSpPr>
          <p:nvPr/>
        </p:nvSpPr>
        <p:spPr>
          <a:xfrm>
            <a:off x="800100" y="5276850"/>
            <a:ext cx="3676650" cy="257175"/>
          </a:xfrm>
          <a:prstGeom prst="rect">
            <a:avLst/>
          </a:prstGeom>
          <a:noFill/>
          <a:ln w="0">
            <a:noFill/>
            <a:prstDash val="solid"/>
          </a:ln>
        </p:spPr>
        <p:txBody>
          <a:bodyPr wrap="square" lIns="0" tIns="0" rIns="0" bIns="0" anchor="t">
            <a:noAutofit/>
          </a:bodyPr>
          <a:lstStyle/>
          <a:p>
            <a:pPr algn="l">
              <a:lnSpc>
                <a:spcPct val="103000"/>
              </a:lnSpc>
              <a:buNone/>
              <a:defRPr sz="1425" b="1" i="0">
                <a:solidFill>
                  <a:srgbClr val="003F7E"/>
                </a:solidFill>
                <a:latin typeface="Arial Narrow"/>
                <a:ea typeface="Arial Narrow"/>
                <a:cs typeface="Arial Narrow"/>
              </a:defRPr>
            </a:pPr>
            <a:r>
              <a:rPr lang="kk-KZ" sz="1425" b="1" i="0">
                <a:solidFill>
                  <a:srgbClr val="003F7E"/>
                </a:solidFill>
                <a:latin typeface="Arial Narrow"/>
                <a:ea typeface="Arial Narrow"/>
                <a:cs typeface="Arial Narrow"/>
              </a:rPr>
              <a:t>Бригада</a:t>
            </a:r>
          </a:p>
        </p:txBody>
      </p:sp>
      <p:sp>
        <p:nvSpPr>
          <p:cNvPr id="61" name="case-role-4-body">
            <a:extLst>
              <a:ext uri="{FF2B5EF4-FFF2-40B4-BE49-F238E27FC236}">
                <a16:creationId xmlns:a16="http://schemas.microsoft.com/office/drawing/2014/main" id="{AE495604-667B-4A89-A454-9F1A2EC8E1B7}"/>
              </a:ext>
            </a:extLst>
          </p:cNvPr>
          <p:cNvSpPr>
            <a:spLocks noGrp="1"/>
          </p:cNvSpPr>
          <p:nvPr/>
        </p:nvSpPr>
        <p:spPr>
          <a:xfrm>
            <a:off x="800100" y="5534025"/>
            <a:ext cx="3676650" cy="323850"/>
          </a:xfrm>
          <a:prstGeom prst="rect">
            <a:avLst/>
          </a:prstGeom>
          <a:noFill/>
          <a:ln w="0">
            <a:noFill/>
            <a:prstDash val="solid"/>
          </a:ln>
        </p:spPr>
        <p:txBody>
          <a:bodyPr wrap="square" lIns="0" tIns="0" rIns="0" bIns="0" anchor="t">
            <a:noAutofit/>
          </a:bodyPr>
          <a:lstStyle/>
          <a:p>
            <a:pPr algn="l">
              <a:lnSpc>
                <a:spcPct val="98000"/>
              </a:lnSpc>
              <a:buNone/>
              <a:defRPr sz="1425" b="0" i="0">
                <a:solidFill>
                  <a:srgbClr val="17324D"/>
                </a:solidFill>
                <a:latin typeface="Arial Narrow"/>
                <a:ea typeface="Arial Narrow"/>
                <a:cs typeface="Arial Narrow"/>
              </a:defRPr>
            </a:pPr>
            <a:r>
              <a:rPr lang="kk-KZ" sz="1425" b="0" i="0">
                <a:solidFill>
                  <a:srgbClr val="17324D"/>
                </a:solidFill>
                <a:latin typeface="Arial Narrow"/>
                <a:ea typeface="Arial Narrow"/>
                <a:cs typeface="Arial Narrow"/>
              </a:rPr>
              <a:t>2 электрмонтер: аға + электрмонтер</a:t>
            </a:r>
          </a:p>
        </p:txBody>
      </p:sp>
      <p:sp>
        <p:nvSpPr>
          <p:cNvPr id="62" name="case-controls">
            <a:extLst>
              <a:ext uri="{FF2B5EF4-FFF2-40B4-BE49-F238E27FC236}">
                <a16:creationId xmlns:a16="http://schemas.microsoft.com/office/drawing/2014/main" id="{A79294D3-F67B-4293-9210-ED7490285573}"/>
              </a:ext>
            </a:extLst>
          </p:cNvPr>
          <p:cNvSpPr>
            <a:spLocks noGrp="1"/>
          </p:cNvSpPr>
          <p:nvPr/>
        </p:nvSpPr>
        <p:spPr>
          <a:xfrm>
            <a:off x="5048250" y="5638800"/>
            <a:ext cx="6191250" cy="457200"/>
          </a:xfrm>
          <a:prstGeom prst="roundRect">
            <a:avLst>
              <a:gd name="adj" fmla="val 16667"/>
            </a:avLst>
          </a:prstGeom>
          <a:solidFill>
            <a:srgbClr val="FFF2E5"/>
          </a:solidFill>
          <a:ln w="0">
            <a:noFill/>
            <a:prstDash val="solid"/>
          </a:ln>
        </p:spPr>
        <p:txBody>
          <a:bodyPr wrap="square" lIns="66675" tIns="47625" rIns="66675" bIns="47625" anchor="ctr">
            <a:noAutofit/>
          </a:bodyPr>
          <a:lstStyle/>
          <a:p>
            <a:pPr algn="ctr">
              <a:lnSpc>
                <a:spcPct val="92000"/>
              </a:lnSpc>
              <a:buNone/>
              <a:defRPr sz="1425" b="1" i="0">
                <a:solidFill>
                  <a:srgbClr val="14365D"/>
                </a:solidFill>
                <a:latin typeface="Arial Narrow"/>
                <a:ea typeface="Arial Narrow"/>
                <a:cs typeface="Arial Narrow"/>
              </a:defRPr>
            </a:pPr>
            <a:r>
              <a:rPr lang="kk-KZ" sz="1425" b="1" i="0">
                <a:solidFill>
                  <a:srgbClr val="14365D"/>
                </a:solidFill>
                <a:latin typeface="Arial Narrow"/>
                <a:ea typeface="Arial Narrow"/>
                <a:cs typeface="Arial Narrow"/>
              </a:rPr>
              <a:t>Жұмыс орнында: монтажшы тырнақтары · бес нүктелі сақтандыру жүйесі · каска · жарық шағылыстырғыш элементтері бар арнайы киім · сигналдық таспамен қоршау</a:t>
            </a:r>
          </a:p>
        </p:txBody>
      </p:sp>
      <p:sp>
        <p:nvSpPr>
          <p:cNvPr id="63" name="source-11">
            <a:extLst>
              <a:ext uri="{FF2B5EF4-FFF2-40B4-BE49-F238E27FC236}">
                <a16:creationId xmlns:a16="http://schemas.microsoft.com/office/drawing/2014/main" id="{00F7FF16-4D2E-44A4-918F-BBF48838D6A8}"/>
              </a:ext>
            </a:extLst>
          </p:cNvPr>
          <p:cNvSpPr>
            <a:spLocks noGrp="1"/>
          </p:cNvSpPr>
          <p:nvPr/>
        </p:nvSpPr>
        <p:spPr>
          <a:xfrm>
            <a:off x="857250" y="6210300"/>
            <a:ext cx="9906000" cy="228600"/>
          </a:xfrm>
          <a:prstGeom prst="rect">
            <a:avLst/>
          </a:prstGeom>
          <a:noFill/>
          <a:ln w="0">
            <a:noFill/>
            <a:prstDash val="solid"/>
          </a:ln>
        </p:spPr>
        <p:txBody>
          <a:bodyPr wrap="square" lIns="0" tIns="0" rIns="0" bIns="0" anchor="ctr">
            <a:noAutofit/>
          </a:bodyPr>
          <a:lstStyle/>
          <a:p>
            <a:pPr algn="r">
              <a:lnSpc>
                <a:spcPct val="103000"/>
              </a:lnSpc>
              <a:buNone/>
              <a:defRPr sz="1425" b="0" i="1">
                <a:solidFill>
                  <a:srgbClr val="547094"/>
                </a:solidFill>
                <a:latin typeface="Arial Narrow"/>
                <a:ea typeface="Arial Narrow"/>
                <a:cs typeface="Arial Narrow"/>
              </a:defRPr>
            </a:pPr>
            <a:r>
              <a:rPr lang="kk-KZ" sz="1425" b="0" i="1">
                <a:solidFill>
                  <a:srgbClr val="547094"/>
                </a:solidFill>
                <a:latin typeface="Arial Narrow"/>
                <a:ea typeface="Arial Narrow"/>
                <a:cs typeface="Arial Narrow"/>
              </a:rPr>
              <a:t>Оқу визуализациясы; нақты жағдайларды рұқсат беруші жұмыс орнында тексереді</a:t>
            </a:r>
          </a:p>
        </p:txBody>
      </p:sp>
      <p:pic>
        <p:nvPicPr>
          <p:cNvPr id="4" name="Рисунок 3">
            <a:extLst>
              <a:ext uri="{FF2B5EF4-FFF2-40B4-BE49-F238E27FC236}">
                <a16:creationId xmlns:a16="http://schemas.microsoft.com/office/drawing/2014/main" id="{6EB08FCF-900A-BE70-846D-33BF38A23BD9}"/>
              </a:ext>
            </a:extLst>
          </p:cNvPr>
          <p:cNvPicPr>
            <a:picLocks noChangeAspect="1"/>
          </p:cNvPicPr>
          <p:nvPr/>
        </p:nvPicPr>
        <p:blipFill>
          <a:blip r:embed="rId4"/>
          <a:stretch>
            <a:fillRect/>
          </a:stretch>
        </p:blipFill>
        <p:spPr>
          <a:xfrm>
            <a:off x="5048250" y="1958837"/>
            <a:ext cx="6049042" cy="3549926"/>
          </a:xfrm>
          <a:prstGeom prst="rect">
            <a:avLst/>
          </a:prstGeom>
        </p:spPr>
      </p:pic>
    </p:spTree>
    <p:extLst>
      <p:ext uri="{BB962C8B-B14F-4D97-AF65-F5344CB8AC3E}">
        <p14:creationId xmlns:p14="http://schemas.microsoft.com/office/powerpoint/2010/main" val="2892180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Google Shape;121;p3">
            <a:extLst>
              <a:ext uri="{FF2B5EF4-FFF2-40B4-BE49-F238E27FC236}">
                <a16:creationId xmlns:a16="http://schemas.microsoft.com/office/drawing/2014/main" id="{10FC2256-A40A-41FB-8BFE-EA51BEAAAAD8}"/>
              </a:ext>
            </a:extLst>
          </p:cNvPr>
          <p:cNvSpPr>
            <a:spLocks noGrp="1"/>
          </p:cNvSpPr>
          <p:nvPr/>
        </p:nvSpPr>
        <p:spPr>
          <a:xfrm>
            <a:off x="95838" y="60332"/>
            <a:ext cx="1973107" cy="529533"/>
          </a:xfrm>
          <a:prstGeom prst="roundRect">
            <a:avLst>
              <a:gd name="adj" fmla="val 50000"/>
            </a:avLst>
          </a:prstGeom>
          <a:gradFill>
            <a:gsLst>
              <a:gs pos="0">
                <a:schemeClr val="dk2"/>
              </a:gs>
              <a:gs pos="100000">
                <a:srgbClr val="2AB0EF"/>
              </a:gs>
            </a:gsLst>
            <a:lin ang="2700000" scaled="0"/>
          </a:gradFill>
          <a:ln>
            <a:noFill/>
          </a:ln>
        </p:spPr>
        <p:txBody>
          <a:bodyPr spcFirstLastPara="1" wrap="square" lIns="91425" tIns="45700" rIns="91425" bIns="45700" anchor="ctr">
            <a:noAutofit/>
          </a:bodyPr>
          <a:lstStyle/>
          <a:p>
            <a:pPr marL="0" marR="0" lvl="0" indent="0" algn="ctr">
              <a:lnSpc>
                <a:spcPct val="100000"/>
              </a:lnSpc>
              <a:spcBef>
                <a:spcPts val="0"/>
              </a:spcBef>
              <a:spcAft>
                <a:spcPts val="0"/>
              </a:spcAft>
              <a:buNone/>
            </a:pPr>
            <a:endParaRPr sz="1400" b="0" i="0" u="none" cap="none">
              <a:solidFill>
                <a:schemeClr val="lt1"/>
              </a:solidFill>
              <a:latin typeface="Arial Narrow"/>
              <a:ea typeface="Arial Narrow"/>
              <a:cs typeface="Arial Narrow"/>
            </a:endParaRPr>
          </a:p>
        </p:txBody>
      </p:sp>
      <p:sp>
        <p:nvSpPr>
          <p:cNvPr id="3" name="Прямоугольник 2">
            <a:extLst>
              <a:ext uri="{FF2B5EF4-FFF2-40B4-BE49-F238E27FC236}">
                <a16:creationId xmlns:a16="http://schemas.microsoft.com/office/drawing/2014/main" id="{3353705C-F4A3-4E1E-B86F-FC033C8BBF93}"/>
              </a:ext>
            </a:extLst>
          </p:cNvPr>
          <p:cNvSpPr>
            <a:spLocks noGrp="1"/>
          </p:cNvSpPr>
          <p:nvPr/>
        </p:nvSpPr>
        <p:spPr>
          <a:xfrm>
            <a:off x="2419927" y="169479"/>
            <a:ext cx="7499927" cy="646331"/>
          </a:xfrm>
          <a:prstGeom prst="rect">
            <a:avLst/>
          </a:prstGeom>
        </p:spPr>
        <p:txBody>
          <a:bodyPr wrap="square">
            <a:spAutoFit/>
          </a:bodyPr>
          <a:lstStyle/>
          <a:p>
            <a:pPr algn="ctr">
              <a:spcAft>
                <a:spcPts val="0"/>
              </a:spcAft>
              <a:buNone/>
            </a:pPr>
            <a:r>
              <a:rPr lang="kk-KZ" sz="1600" b="1">
                <a:solidFill>
                  <a:srgbClr val="547094"/>
                </a:solidFill>
                <a:latin typeface=" arial narrow"/>
                <a:ea typeface=" arial narrow"/>
                <a:cs typeface=" arial narrow"/>
              </a:rPr>
              <a:t>Еңбек қауіпсіздігі және еңбекті қорғау мәселелері бойынша кәсіби құзыреттерді дамыту</a:t>
            </a:r>
          </a:p>
          <a:p>
            <a:pPr algn="ctr">
              <a:spcAft>
                <a:spcPts val="0"/>
              </a:spcAft>
              <a:buNone/>
            </a:pPr>
            <a:endParaRPr sz="2000" b="1">
              <a:solidFill>
                <a:srgbClr val="547094"/>
              </a:solidFill>
              <a:latin typeface=" arial narrow"/>
              <a:ea typeface=" arial narrow"/>
              <a:cs typeface=" arial narrow"/>
            </a:endParaRPr>
          </a:p>
        </p:txBody>
      </p:sp>
      <p:cxnSp>
        <p:nvCxnSpPr>
          <p:cNvPr id="73" name="Google Shape;123;p3"/>
          <p:cNvCxnSpPr/>
          <p:nvPr/>
        </p:nvCxnSpPr>
        <p:spPr>
          <a:xfrm>
            <a:off x="0" y="642116"/>
            <a:ext cx="12192000" cy="1"/>
          </a:xfrm>
          <a:prstGeom prst="straightConnector1">
            <a:avLst/>
          </a:prstGeom>
          <a:ln w="28575" cap="flat">
            <a:solidFill>
              <a:srgbClr val="2AB0EF"/>
            </a:solidFill>
            <a:prstDash val="solid"/>
            <a:round/>
            <a:headEnd type="none" w="sm" len="sm"/>
            <a:tailEnd type="none" w="sm" len="sm"/>
          </a:ln>
        </p:spPr>
      </p:cxnSp>
      <p:sp>
        <p:nvSpPr>
          <p:cNvPr id="11" name="TextBox 10">
            <a:extLst>
              <a:ext uri="{FF2B5EF4-FFF2-40B4-BE49-F238E27FC236}">
                <a16:creationId xmlns:a16="http://schemas.microsoft.com/office/drawing/2014/main" id="{2F327ACF-10F3-4651-820D-8A700C42D091}"/>
              </a:ext>
            </a:extLst>
          </p:cNvPr>
          <p:cNvSpPr>
            <a:spLocks noGrp="1"/>
          </p:cNvSpPr>
          <p:nvPr/>
        </p:nvSpPr>
        <p:spPr>
          <a:xfrm>
            <a:off x="378931" y="66645"/>
            <a:ext cx="2244197" cy="523220"/>
          </a:xfrm>
          <a:prstGeom prst="rect">
            <a:avLst/>
          </a:prstGeom>
          <a:noFill/>
        </p:spPr>
        <p:txBody>
          <a:bodyPr wrap="square">
            <a:spAutoFit/>
          </a:bodyPr>
          <a:lstStyle/>
          <a:p>
            <a:r>
              <a:rPr sz="1400">
                <a:solidFill>
                  <a:schemeClr val="bg1"/>
                </a:solidFill>
              </a:rPr>
              <a:t>HEALTH SAFETY ENVIRONMENT</a:t>
            </a:r>
          </a:p>
        </p:txBody>
      </p:sp>
      <p:sp>
        <p:nvSpPr>
          <p:cNvPr id="22" name="Прямоугольник 21">
            <a:extLst>
              <a:ext uri="{FF2B5EF4-FFF2-40B4-BE49-F238E27FC236}">
                <a16:creationId xmlns:a16="http://schemas.microsoft.com/office/drawing/2014/main" id="{7E838FD1-F143-4F58-BFCE-3F3974B3F029}"/>
              </a:ext>
            </a:extLst>
          </p:cNvPr>
          <p:cNvSpPr>
            <a:spLocks noGrp="1"/>
          </p:cNvSpPr>
          <p:nvPr/>
        </p:nvSpPr>
        <p:spPr>
          <a:xfrm>
            <a:off x="495300" y="914400"/>
            <a:ext cx="10744200" cy="762000"/>
          </a:xfrm>
          <a:prstGeom prst="rect">
            <a:avLst/>
          </a:prstGeom>
          <a:noFill/>
          <a:ln w="22193">
            <a:solidFill>
              <a:srgbClr val="00B05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4" name="Прямоугольник 3">
            <a:extLst>
              <a:ext uri="{FF2B5EF4-FFF2-40B4-BE49-F238E27FC236}">
                <a16:creationId xmlns:a16="http://schemas.microsoft.com/office/drawing/2014/main" id="{4134793A-547D-40E5-91BA-60AB3917A49B}"/>
              </a:ext>
            </a:extLst>
          </p:cNvPr>
          <p:cNvSpPr>
            <a:spLocks noGrp="1"/>
          </p:cNvSpPr>
          <p:nvPr/>
        </p:nvSpPr>
        <p:spPr>
          <a:xfrm>
            <a:off x="628650" y="1028700"/>
            <a:ext cx="10477500" cy="514350"/>
          </a:xfrm>
          <a:prstGeom prst="rect">
            <a:avLst/>
          </a:prstGeom>
        </p:spPr>
        <p:txBody>
          <a:bodyPr wrap="none" lIns="76200" tIns="38100" rIns="76200" bIns="38100" anchor="ctr">
            <a:noAutofit/>
          </a:bodyPr>
          <a:lstStyle/>
          <a:p>
            <a:pPr algn="ctr">
              <a:spcAft>
                <a:spcPts val="0"/>
              </a:spcAft>
              <a:buNone/>
              <a:defRPr sz="1800" b="1">
                <a:solidFill>
                  <a:srgbClr val="003F7E"/>
                </a:solidFill>
                <a:latin typeface="Arial Narrow"/>
                <a:ea typeface="Arial Narrow"/>
                <a:cs typeface="Arial Narrow"/>
              </a:defRPr>
            </a:pPr>
            <a:r>
              <a:rPr lang="kk-KZ" sz="1800" b="1" u="sng">
                <a:solidFill>
                  <a:srgbClr val="003F7E"/>
                </a:solidFill>
                <a:latin typeface="Arial Narrow"/>
                <a:ea typeface="Arial Narrow"/>
                <a:cs typeface="Arial Narrow"/>
              </a:rPr>
              <a:t>ВЛС АУЫСТЫРУҒА АРНАЛҒАН НАРЯД: НЕ ЖАЗУ ЖӘНЕ РҰҚСАТҚА ДЕЙІН НЕНІ ТЕКСЕРУ КЕРЕК</a:t>
            </a:r>
          </a:p>
        </p:txBody>
      </p:sp>
      <p:pic>
        <p:nvPicPr>
          <p:cNvPr id="77" name="Рисунок 4"/>
          <p:cNvPicPr>
            <a:picLocks noChangeAspect="1"/>
          </p:cNvPicPr>
          <p:nvPr/>
        </p:nvPicPr>
        <p:blipFill>
          <a:blip r:embed="rId3"/>
          <a:stretch>
            <a:fillRect/>
          </a:stretch>
        </p:blipFill>
        <p:spPr>
          <a:xfrm>
            <a:off x="11176706" y="50696"/>
            <a:ext cx="1015294" cy="883895"/>
          </a:xfrm>
          <a:prstGeom prst="rect">
            <a:avLst/>
          </a:prstGeom>
        </p:spPr>
      </p:pic>
      <p:sp>
        <p:nvSpPr>
          <p:cNvPr id="30" name="example-left-head">
            <a:extLst>
              <a:ext uri="{FF2B5EF4-FFF2-40B4-BE49-F238E27FC236}">
                <a16:creationId xmlns:a16="http://schemas.microsoft.com/office/drawing/2014/main" id="{CD8C7B6F-5A4E-41CE-8DD4-D04F14F7011C}"/>
              </a:ext>
            </a:extLst>
          </p:cNvPr>
          <p:cNvSpPr>
            <a:spLocks noGrp="1"/>
          </p:cNvSpPr>
          <p:nvPr/>
        </p:nvSpPr>
        <p:spPr>
          <a:xfrm>
            <a:off x="666750" y="1857375"/>
            <a:ext cx="5095875" cy="323850"/>
          </a:xfrm>
          <a:prstGeom prst="rect">
            <a:avLst/>
          </a:prstGeom>
          <a:noFill/>
          <a:ln w="0">
            <a:noFill/>
            <a:prstDash val="solid"/>
          </a:ln>
        </p:spPr>
        <p:txBody>
          <a:bodyPr wrap="square" lIns="66675" tIns="47625" rIns="66675" bIns="47625" anchor="t">
            <a:noAutofit/>
          </a:bodyPr>
          <a:lstStyle/>
          <a:p>
            <a:pPr algn="ctr">
              <a:lnSpc>
                <a:spcPct val="103000"/>
              </a:lnSpc>
              <a:buNone/>
              <a:defRPr sz="1575" b="1" i="0">
                <a:solidFill>
                  <a:srgbClr val="003F7E"/>
                </a:solidFill>
                <a:latin typeface="Arial Narrow"/>
                <a:ea typeface="Arial Narrow"/>
                <a:cs typeface="Arial Narrow"/>
              </a:defRPr>
            </a:pPr>
            <a:r>
              <a:rPr lang="kk-KZ" sz="1575" b="1" i="0">
                <a:solidFill>
                  <a:srgbClr val="003F7E"/>
                </a:solidFill>
                <a:latin typeface="Arial Narrow"/>
                <a:ea typeface="Arial Narrow"/>
                <a:cs typeface="Arial Narrow"/>
              </a:rPr>
              <a:t>НАРЯД ЖОЛАҚТАРЫ — ОҚУ МЫСАЛЫ</a:t>
            </a:r>
          </a:p>
        </p:txBody>
      </p:sp>
      <p:sp>
        <p:nvSpPr>
          <p:cNvPr id="31" name="ex-num-0">
            <a:extLst>
              <a:ext uri="{FF2B5EF4-FFF2-40B4-BE49-F238E27FC236}">
                <a16:creationId xmlns:a16="http://schemas.microsoft.com/office/drawing/2014/main" id="{121CE0B5-4931-4D7C-BE9D-3EE50AAFC163}"/>
              </a:ext>
            </a:extLst>
          </p:cNvPr>
          <p:cNvSpPr>
            <a:spLocks noGrp="1"/>
          </p:cNvSpPr>
          <p:nvPr/>
        </p:nvSpPr>
        <p:spPr>
          <a:xfrm>
            <a:off x="666750" y="2238375"/>
            <a:ext cx="571500" cy="438150"/>
          </a:xfrm>
          <a:prstGeom prst="roundRect">
            <a:avLst>
              <a:gd name="adj" fmla="val 15217"/>
            </a:avLst>
          </a:prstGeom>
          <a:solidFill>
            <a:srgbClr val="003F7E"/>
          </a:solidFill>
          <a:ln w="0">
            <a:noFill/>
            <a:prstDash val="solid"/>
          </a:ln>
        </p:spPr>
        <p:txBody>
          <a:bodyPr wrap="square" lIns="66675" tIns="47625" rIns="66675" bIns="47625" anchor="ctr">
            <a:noAutofit/>
          </a:bodyPr>
          <a:lstStyle/>
          <a:p>
            <a:pPr algn="ctr">
              <a:lnSpc>
                <a:spcPct val="103000"/>
              </a:lnSpc>
              <a:buNone/>
              <a:defRPr sz="1425" b="1" i="0">
                <a:solidFill>
                  <a:srgbClr val="FFFFFF"/>
                </a:solidFill>
                <a:latin typeface="Arial Narrow"/>
                <a:ea typeface="Arial Narrow"/>
                <a:cs typeface="Arial Narrow"/>
              </a:defRPr>
            </a:pPr>
            <a:r>
              <a:rPr sz="1425" b="1" i="0">
                <a:solidFill>
                  <a:srgbClr val="FFFFFF"/>
                </a:solidFill>
                <a:latin typeface="Arial Narrow"/>
                <a:ea typeface="Arial Narrow"/>
                <a:cs typeface="Arial Narrow"/>
              </a:rPr>
              <a:t>6</a:t>
            </a:r>
          </a:p>
        </p:txBody>
      </p:sp>
      <p:sp>
        <p:nvSpPr>
          <p:cNvPr id="32" name="ex-label-0">
            <a:extLst>
              <a:ext uri="{FF2B5EF4-FFF2-40B4-BE49-F238E27FC236}">
                <a16:creationId xmlns:a16="http://schemas.microsoft.com/office/drawing/2014/main" id="{4070BD4F-80B2-4B7D-A7AF-30E9ACEA7AD2}"/>
              </a:ext>
            </a:extLst>
          </p:cNvPr>
          <p:cNvSpPr>
            <a:spLocks noGrp="1"/>
          </p:cNvSpPr>
          <p:nvPr/>
        </p:nvSpPr>
        <p:spPr>
          <a:xfrm>
            <a:off x="1314450" y="2238375"/>
            <a:ext cx="1666875" cy="438150"/>
          </a:xfrm>
          <a:prstGeom prst="rect">
            <a:avLst/>
          </a:prstGeom>
          <a:noFill/>
          <a:ln w="0">
            <a:noFill/>
            <a:prstDash val="solid"/>
          </a:ln>
        </p:spPr>
        <p:txBody>
          <a:bodyPr wrap="square" lIns="66675" tIns="47625" rIns="66675" bIns="47625" anchor="ctr">
            <a:noAutofit/>
          </a:bodyPr>
          <a:lstStyle/>
          <a:p>
            <a:pPr algn="l">
              <a:lnSpc>
                <a:spcPct val="103000"/>
              </a:lnSpc>
              <a:buNone/>
              <a:defRPr sz="1425" b="1" i="0">
                <a:solidFill>
                  <a:srgbClr val="003F7E"/>
                </a:solidFill>
                <a:latin typeface="Arial Narrow"/>
                <a:ea typeface="Arial Narrow"/>
                <a:cs typeface="Arial Narrow"/>
              </a:defRPr>
            </a:pPr>
            <a:r>
              <a:rPr lang="kk-KZ" sz="1425" b="1" i="0">
                <a:solidFill>
                  <a:srgbClr val="003F7E"/>
                </a:solidFill>
                <a:latin typeface="Arial Narrow"/>
                <a:ea typeface="Arial Narrow"/>
                <a:cs typeface="Arial Narrow"/>
              </a:rPr>
              <a:t>Наряд беруші</a:t>
            </a:r>
          </a:p>
        </p:txBody>
      </p:sp>
      <p:sp>
        <p:nvSpPr>
          <p:cNvPr id="33" name="ex-value-0">
            <a:extLst>
              <a:ext uri="{FF2B5EF4-FFF2-40B4-BE49-F238E27FC236}">
                <a16:creationId xmlns:a16="http://schemas.microsoft.com/office/drawing/2014/main" id="{B6799937-5CBF-44EA-8B86-0C1A7AE02107}"/>
              </a:ext>
            </a:extLst>
          </p:cNvPr>
          <p:cNvSpPr>
            <a:spLocks noGrp="1"/>
          </p:cNvSpPr>
          <p:nvPr/>
        </p:nvSpPr>
        <p:spPr>
          <a:xfrm>
            <a:off x="3000375" y="2238375"/>
            <a:ext cx="2762250" cy="438150"/>
          </a:xfrm>
          <a:prstGeom prst="rect">
            <a:avLst/>
          </a:prstGeom>
          <a:noFill/>
          <a:ln w="0">
            <a:noFill/>
            <a:prstDash val="solid"/>
          </a:ln>
        </p:spPr>
        <p:txBody>
          <a:bodyPr wrap="square" lIns="66675" tIns="47625" rIns="66675" bIns="47625" anchor="ctr">
            <a:noAutofit/>
          </a:bodyPr>
          <a:lstStyle/>
          <a:p>
            <a:pPr algn="l">
              <a:lnSpc>
                <a:spcPct val="94000"/>
              </a:lnSpc>
              <a:buNone/>
              <a:defRPr sz="1425" b="0" i="0">
                <a:solidFill>
                  <a:srgbClr val="17324D"/>
                </a:solidFill>
                <a:latin typeface="Arial Narrow"/>
                <a:ea typeface="Arial Narrow"/>
                <a:cs typeface="Arial Narrow"/>
              </a:defRPr>
            </a:pPr>
            <a:r>
              <a:rPr lang="kk-KZ" sz="1425" b="0" i="0">
                <a:solidFill>
                  <a:srgbClr val="17324D"/>
                </a:solidFill>
                <a:latin typeface="Arial Narrow"/>
                <a:ea typeface="Arial Narrow"/>
                <a:cs typeface="Arial Narrow"/>
              </a:rPr>
              <a:t>цех бастығы — Т.А.Ә., қолы, күні</a:t>
            </a:r>
          </a:p>
        </p:txBody>
      </p:sp>
      <p:sp>
        <p:nvSpPr>
          <p:cNvPr id="34" name="ex-num-1">
            <a:extLst>
              <a:ext uri="{FF2B5EF4-FFF2-40B4-BE49-F238E27FC236}">
                <a16:creationId xmlns:a16="http://schemas.microsoft.com/office/drawing/2014/main" id="{AB1073CB-0BAC-4AE6-9063-7A080A3D87A1}"/>
              </a:ext>
            </a:extLst>
          </p:cNvPr>
          <p:cNvSpPr>
            <a:spLocks noGrp="1"/>
          </p:cNvSpPr>
          <p:nvPr/>
        </p:nvSpPr>
        <p:spPr>
          <a:xfrm>
            <a:off x="666750" y="2733675"/>
            <a:ext cx="571500" cy="438150"/>
          </a:xfrm>
          <a:prstGeom prst="roundRect">
            <a:avLst>
              <a:gd name="adj" fmla="val 15217"/>
            </a:avLst>
          </a:prstGeom>
          <a:solidFill>
            <a:srgbClr val="003F7E"/>
          </a:solidFill>
          <a:ln w="0">
            <a:noFill/>
            <a:prstDash val="solid"/>
          </a:ln>
        </p:spPr>
        <p:txBody>
          <a:bodyPr wrap="square" lIns="66675" tIns="47625" rIns="66675" bIns="47625" anchor="ctr">
            <a:noAutofit/>
          </a:bodyPr>
          <a:lstStyle/>
          <a:p>
            <a:pPr algn="ctr">
              <a:lnSpc>
                <a:spcPct val="103000"/>
              </a:lnSpc>
              <a:buNone/>
              <a:defRPr sz="1425" b="1" i="0">
                <a:solidFill>
                  <a:srgbClr val="FFFFFF"/>
                </a:solidFill>
                <a:latin typeface="Arial Narrow"/>
                <a:ea typeface="Arial Narrow"/>
                <a:cs typeface="Arial Narrow"/>
              </a:defRPr>
            </a:pPr>
            <a:r>
              <a:rPr sz="1425" b="1" i="0">
                <a:solidFill>
                  <a:srgbClr val="FFFFFF"/>
                </a:solidFill>
                <a:latin typeface="Arial Narrow"/>
                <a:ea typeface="Arial Narrow"/>
                <a:cs typeface="Arial Narrow"/>
              </a:rPr>
              <a:t>4</a:t>
            </a:r>
          </a:p>
        </p:txBody>
      </p:sp>
      <p:sp>
        <p:nvSpPr>
          <p:cNvPr id="35" name="ex-label-1">
            <a:extLst>
              <a:ext uri="{FF2B5EF4-FFF2-40B4-BE49-F238E27FC236}">
                <a16:creationId xmlns:a16="http://schemas.microsoft.com/office/drawing/2014/main" id="{452743D3-7C6B-4D62-8AD2-FF59A46686D9}"/>
              </a:ext>
            </a:extLst>
          </p:cNvPr>
          <p:cNvSpPr>
            <a:spLocks noGrp="1"/>
          </p:cNvSpPr>
          <p:nvPr/>
        </p:nvSpPr>
        <p:spPr>
          <a:xfrm>
            <a:off x="1314450" y="2733675"/>
            <a:ext cx="1666875" cy="438150"/>
          </a:xfrm>
          <a:prstGeom prst="rect">
            <a:avLst/>
          </a:prstGeom>
          <a:noFill/>
          <a:ln w="0">
            <a:noFill/>
            <a:prstDash val="solid"/>
          </a:ln>
        </p:spPr>
        <p:txBody>
          <a:bodyPr wrap="square" lIns="66675" tIns="47625" rIns="66675" bIns="47625" anchor="ctr">
            <a:noAutofit/>
          </a:bodyPr>
          <a:lstStyle/>
          <a:p>
            <a:pPr algn="l">
              <a:lnSpc>
                <a:spcPct val="103000"/>
              </a:lnSpc>
              <a:buNone/>
              <a:defRPr sz="1425" b="1" i="0">
                <a:solidFill>
                  <a:srgbClr val="003F7E"/>
                </a:solidFill>
                <a:latin typeface="Arial Narrow"/>
                <a:ea typeface="Arial Narrow"/>
                <a:cs typeface="Arial Narrow"/>
              </a:defRPr>
            </a:pPr>
            <a:r>
              <a:rPr lang="kk-KZ" sz="1425" b="1" i="0">
                <a:solidFill>
                  <a:srgbClr val="003F7E"/>
                </a:solidFill>
                <a:latin typeface="Arial Narrow"/>
                <a:ea typeface="Arial Narrow"/>
                <a:cs typeface="Arial Narrow"/>
              </a:rPr>
              <a:t>Жауапты басшы</a:t>
            </a:r>
          </a:p>
        </p:txBody>
      </p:sp>
      <p:sp>
        <p:nvSpPr>
          <p:cNvPr id="36" name="ex-value-1">
            <a:extLst>
              <a:ext uri="{FF2B5EF4-FFF2-40B4-BE49-F238E27FC236}">
                <a16:creationId xmlns:a16="http://schemas.microsoft.com/office/drawing/2014/main" id="{A1AB2985-B814-4BE4-A06A-59569866BFBF}"/>
              </a:ext>
            </a:extLst>
          </p:cNvPr>
          <p:cNvSpPr>
            <a:spLocks noGrp="1"/>
          </p:cNvSpPr>
          <p:nvPr/>
        </p:nvSpPr>
        <p:spPr>
          <a:xfrm>
            <a:off x="3000375" y="2733675"/>
            <a:ext cx="2762250" cy="438150"/>
          </a:xfrm>
          <a:prstGeom prst="rect">
            <a:avLst/>
          </a:prstGeom>
          <a:noFill/>
          <a:ln w="0">
            <a:noFill/>
            <a:prstDash val="solid"/>
          </a:ln>
        </p:spPr>
        <p:txBody>
          <a:bodyPr wrap="square" lIns="66675" tIns="47625" rIns="66675" bIns="47625" anchor="ctr">
            <a:noAutofit/>
          </a:bodyPr>
          <a:lstStyle/>
          <a:p>
            <a:pPr algn="l">
              <a:lnSpc>
                <a:spcPct val="94000"/>
              </a:lnSpc>
              <a:buNone/>
              <a:defRPr sz="1425" b="0" i="0">
                <a:solidFill>
                  <a:srgbClr val="17324D"/>
                </a:solidFill>
                <a:latin typeface="Arial Narrow"/>
                <a:ea typeface="Arial Narrow"/>
                <a:cs typeface="Arial Narrow"/>
              </a:defRPr>
            </a:pPr>
            <a:r>
              <a:rPr lang="kk-KZ" sz="1425" b="0" i="0">
                <a:solidFill>
                  <a:srgbClr val="17324D"/>
                </a:solidFill>
                <a:latin typeface="Arial Narrow"/>
                <a:ea typeface="Arial Narrow"/>
                <a:cs typeface="Arial Narrow"/>
              </a:rPr>
              <a:t>тағайындау; қоса атқару — жергілікті тәртіп бойынша</a:t>
            </a:r>
          </a:p>
        </p:txBody>
      </p:sp>
      <p:sp>
        <p:nvSpPr>
          <p:cNvPr id="37" name="ex-num-2">
            <a:extLst>
              <a:ext uri="{FF2B5EF4-FFF2-40B4-BE49-F238E27FC236}">
                <a16:creationId xmlns:a16="http://schemas.microsoft.com/office/drawing/2014/main" id="{F7151F02-D0DF-47E0-AE74-375751829B80}"/>
              </a:ext>
            </a:extLst>
          </p:cNvPr>
          <p:cNvSpPr>
            <a:spLocks noGrp="1"/>
          </p:cNvSpPr>
          <p:nvPr/>
        </p:nvSpPr>
        <p:spPr>
          <a:xfrm>
            <a:off x="666750" y="3228975"/>
            <a:ext cx="571500" cy="438150"/>
          </a:xfrm>
          <a:prstGeom prst="roundRect">
            <a:avLst>
              <a:gd name="adj" fmla="val 15217"/>
            </a:avLst>
          </a:prstGeom>
          <a:solidFill>
            <a:srgbClr val="003F7E"/>
          </a:solidFill>
          <a:ln w="0">
            <a:noFill/>
            <a:prstDash val="solid"/>
          </a:ln>
        </p:spPr>
        <p:txBody>
          <a:bodyPr wrap="square" lIns="66675" tIns="47625" rIns="66675" bIns="47625" anchor="ctr">
            <a:noAutofit/>
          </a:bodyPr>
          <a:lstStyle/>
          <a:p>
            <a:pPr algn="ctr">
              <a:lnSpc>
                <a:spcPct val="103000"/>
              </a:lnSpc>
              <a:buNone/>
              <a:defRPr sz="1425" b="1" i="0">
                <a:solidFill>
                  <a:srgbClr val="FFFFFF"/>
                </a:solidFill>
                <a:latin typeface="Arial Narrow"/>
                <a:ea typeface="Arial Narrow"/>
                <a:cs typeface="Arial Narrow"/>
              </a:defRPr>
            </a:pPr>
            <a:r>
              <a:rPr sz="1425" b="1" i="0">
                <a:solidFill>
                  <a:srgbClr val="FFFFFF"/>
                </a:solidFill>
                <a:latin typeface="Arial Narrow"/>
                <a:ea typeface="Arial Narrow"/>
                <a:cs typeface="Arial Narrow"/>
              </a:rPr>
              <a:t>3/9</a:t>
            </a:r>
          </a:p>
        </p:txBody>
      </p:sp>
      <p:sp>
        <p:nvSpPr>
          <p:cNvPr id="38" name="ex-label-2">
            <a:extLst>
              <a:ext uri="{FF2B5EF4-FFF2-40B4-BE49-F238E27FC236}">
                <a16:creationId xmlns:a16="http://schemas.microsoft.com/office/drawing/2014/main" id="{E60C3412-4E5E-40BF-8BE1-6A1401F27E63}"/>
              </a:ext>
            </a:extLst>
          </p:cNvPr>
          <p:cNvSpPr>
            <a:spLocks noGrp="1"/>
          </p:cNvSpPr>
          <p:nvPr/>
        </p:nvSpPr>
        <p:spPr>
          <a:xfrm>
            <a:off x="1314450" y="3228975"/>
            <a:ext cx="1666875" cy="438150"/>
          </a:xfrm>
          <a:prstGeom prst="rect">
            <a:avLst/>
          </a:prstGeom>
          <a:noFill/>
          <a:ln w="0">
            <a:noFill/>
            <a:prstDash val="solid"/>
          </a:ln>
        </p:spPr>
        <p:txBody>
          <a:bodyPr wrap="square" lIns="66675" tIns="47625" rIns="66675" bIns="47625" anchor="ctr">
            <a:noAutofit/>
          </a:bodyPr>
          <a:lstStyle/>
          <a:p>
            <a:pPr algn="l">
              <a:lnSpc>
                <a:spcPct val="103000"/>
              </a:lnSpc>
              <a:buNone/>
              <a:defRPr sz="1425" b="1" i="0">
                <a:solidFill>
                  <a:srgbClr val="003F7E"/>
                </a:solidFill>
                <a:latin typeface="Arial Narrow"/>
                <a:ea typeface="Arial Narrow"/>
                <a:cs typeface="Arial Narrow"/>
              </a:defRPr>
            </a:pPr>
            <a:r>
              <a:rPr lang="kk-KZ" sz="1425" b="1" i="0">
                <a:solidFill>
                  <a:srgbClr val="003F7E"/>
                </a:solidFill>
                <a:latin typeface="Arial Narrow"/>
                <a:ea typeface="Arial Narrow"/>
                <a:cs typeface="Arial Narrow"/>
              </a:rPr>
              <a:t>Рұқсат беруші</a:t>
            </a:r>
          </a:p>
        </p:txBody>
      </p:sp>
      <p:sp>
        <p:nvSpPr>
          <p:cNvPr id="39" name="ex-value-2">
            <a:extLst>
              <a:ext uri="{FF2B5EF4-FFF2-40B4-BE49-F238E27FC236}">
                <a16:creationId xmlns:a16="http://schemas.microsoft.com/office/drawing/2014/main" id="{EFB030A9-9D18-4F08-A08E-76DFF4E9BAF7}"/>
              </a:ext>
            </a:extLst>
          </p:cNvPr>
          <p:cNvSpPr>
            <a:spLocks noGrp="1"/>
          </p:cNvSpPr>
          <p:nvPr/>
        </p:nvSpPr>
        <p:spPr>
          <a:xfrm>
            <a:off x="3000375" y="3228975"/>
            <a:ext cx="2762250" cy="438150"/>
          </a:xfrm>
          <a:prstGeom prst="rect">
            <a:avLst/>
          </a:prstGeom>
          <a:noFill/>
          <a:ln w="0">
            <a:noFill/>
            <a:prstDash val="solid"/>
          </a:ln>
        </p:spPr>
        <p:txBody>
          <a:bodyPr wrap="square" lIns="66675" tIns="47625" rIns="66675" bIns="47625" anchor="ctr">
            <a:noAutofit/>
          </a:bodyPr>
          <a:lstStyle/>
          <a:p>
            <a:pPr algn="l">
              <a:lnSpc>
                <a:spcPct val="94000"/>
              </a:lnSpc>
              <a:buNone/>
              <a:defRPr sz="1425" b="0" i="0">
                <a:solidFill>
                  <a:srgbClr val="17324D"/>
                </a:solidFill>
                <a:latin typeface="Arial Narrow"/>
                <a:ea typeface="Arial Narrow"/>
                <a:cs typeface="Arial Narrow"/>
              </a:defRPr>
            </a:pPr>
            <a:r>
              <a:rPr lang="kk-KZ" sz="1425" b="0" i="0">
                <a:solidFill>
                  <a:srgbClr val="17324D"/>
                </a:solidFill>
                <a:latin typeface="Arial Narrow"/>
                <a:ea typeface="Arial Narrow"/>
                <a:cs typeface="Arial Narrow"/>
              </a:rPr>
              <a:t>ВЛС жетекші инженері</a:t>
            </a:r>
          </a:p>
        </p:txBody>
      </p:sp>
      <p:sp>
        <p:nvSpPr>
          <p:cNvPr id="40" name="ex-num-3">
            <a:extLst>
              <a:ext uri="{FF2B5EF4-FFF2-40B4-BE49-F238E27FC236}">
                <a16:creationId xmlns:a16="http://schemas.microsoft.com/office/drawing/2014/main" id="{16325264-9BA2-4210-A40A-5942F1CE7C55}"/>
              </a:ext>
            </a:extLst>
          </p:cNvPr>
          <p:cNvSpPr>
            <a:spLocks noGrp="1"/>
          </p:cNvSpPr>
          <p:nvPr/>
        </p:nvSpPr>
        <p:spPr>
          <a:xfrm>
            <a:off x="666750" y="3724275"/>
            <a:ext cx="571500" cy="438150"/>
          </a:xfrm>
          <a:prstGeom prst="roundRect">
            <a:avLst>
              <a:gd name="adj" fmla="val 15217"/>
            </a:avLst>
          </a:prstGeom>
          <a:solidFill>
            <a:srgbClr val="003F7E"/>
          </a:solidFill>
          <a:ln w="0">
            <a:noFill/>
            <a:prstDash val="solid"/>
          </a:ln>
        </p:spPr>
        <p:txBody>
          <a:bodyPr wrap="square" lIns="66675" tIns="47625" rIns="66675" bIns="47625" anchor="ctr">
            <a:noAutofit/>
          </a:bodyPr>
          <a:lstStyle/>
          <a:p>
            <a:pPr algn="ctr">
              <a:lnSpc>
                <a:spcPct val="103000"/>
              </a:lnSpc>
              <a:buNone/>
              <a:defRPr sz="1425" b="1" i="0">
                <a:solidFill>
                  <a:srgbClr val="FFFFFF"/>
                </a:solidFill>
                <a:latin typeface="Arial Narrow"/>
                <a:ea typeface="Arial Narrow"/>
                <a:cs typeface="Arial Narrow"/>
              </a:defRPr>
            </a:pPr>
            <a:r>
              <a:rPr sz="1425" b="1" i="0">
                <a:solidFill>
                  <a:srgbClr val="FFFFFF"/>
                </a:solidFill>
                <a:latin typeface="Arial Narrow"/>
                <a:ea typeface="Arial Narrow"/>
                <a:cs typeface="Arial Narrow"/>
              </a:rPr>
              <a:t>1/10</a:t>
            </a:r>
          </a:p>
        </p:txBody>
      </p:sp>
      <p:sp>
        <p:nvSpPr>
          <p:cNvPr id="41" name="ex-label-3">
            <a:extLst>
              <a:ext uri="{FF2B5EF4-FFF2-40B4-BE49-F238E27FC236}">
                <a16:creationId xmlns:a16="http://schemas.microsoft.com/office/drawing/2014/main" id="{3F76D7DC-660E-4CA6-9449-7FEC9759274E}"/>
              </a:ext>
            </a:extLst>
          </p:cNvPr>
          <p:cNvSpPr>
            <a:spLocks noGrp="1"/>
          </p:cNvSpPr>
          <p:nvPr/>
        </p:nvSpPr>
        <p:spPr>
          <a:xfrm>
            <a:off x="1314450" y="3724275"/>
            <a:ext cx="1666875" cy="438150"/>
          </a:xfrm>
          <a:prstGeom prst="rect">
            <a:avLst/>
          </a:prstGeom>
          <a:noFill/>
          <a:ln w="0">
            <a:noFill/>
            <a:prstDash val="solid"/>
          </a:ln>
        </p:spPr>
        <p:txBody>
          <a:bodyPr wrap="square" lIns="66675" tIns="47625" rIns="66675" bIns="47625" anchor="ctr">
            <a:noAutofit/>
          </a:bodyPr>
          <a:lstStyle/>
          <a:p>
            <a:pPr algn="l">
              <a:lnSpc>
                <a:spcPct val="103000"/>
              </a:lnSpc>
              <a:buNone/>
              <a:defRPr sz="1425" b="1" i="0">
                <a:solidFill>
                  <a:srgbClr val="003F7E"/>
                </a:solidFill>
                <a:latin typeface="Arial Narrow"/>
                <a:ea typeface="Arial Narrow"/>
                <a:cs typeface="Arial Narrow"/>
              </a:defRPr>
            </a:pPr>
            <a:r>
              <a:rPr lang="kk-KZ" sz="1425" b="1" i="0">
                <a:solidFill>
                  <a:srgbClr val="003F7E"/>
                </a:solidFill>
                <a:latin typeface="Arial Narrow"/>
                <a:ea typeface="Arial Narrow"/>
                <a:cs typeface="Arial Narrow"/>
              </a:rPr>
              <a:t>Жұмыс жүргізуші</a:t>
            </a:r>
          </a:p>
        </p:txBody>
      </p:sp>
      <p:sp>
        <p:nvSpPr>
          <p:cNvPr id="42" name="ex-value-3">
            <a:extLst>
              <a:ext uri="{FF2B5EF4-FFF2-40B4-BE49-F238E27FC236}">
                <a16:creationId xmlns:a16="http://schemas.microsoft.com/office/drawing/2014/main" id="{6E62D928-A1DB-4577-94C0-57AECC528802}"/>
              </a:ext>
            </a:extLst>
          </p:cNvPr>
          <p:cNvSpPr>
            <a:spLocks noGrp="1"/>
          </p:cNvSpPr>
          <p:nvPr/>
        </p:nvSpPr>
        <p:spPr>
          <a:xfrm>
            <a:off x="3000375" y="3724275"/>
            <a:ext cx="2762250" cy="438150"/>
          </a:xfrm>
          <a:prstGeom prst="rect">
            <a:avLst/>
          </a:prstGeom>
          <a:noFill/>
          <a:ln w="0">
            <a:noFill/>
            <a:prstDash val="solid"/>
          </a:ln>
        </p:spPr>
        <p:txBody>
          <a:bodyPr wrap="square" lIns="66675" tIns="47625" rIns="66675" bIns="47625" anchor="ctr">
            <a:noAutofit/>
          </a:bodyPr>
          <a:lstStyle/>
          <a:p>
            <a:pPr algn="l">
              <a:lnSpc>
                <a:spcPct val="94000"/>
              </a:lnSpc>
              <a:buNone/>
              <a:defRPr sz="1425" b="0" i="0">
                <a:solidFill>
                  <a:srgbClr val="17324D"/>
                </a:solidFill>
                <a:latin typeface="Arial Narrow"/>
                <a:ea typeface="Arial Narrow"/>
                <a:cs typeface="Arial Narrow"/>
              </a:defRPr>
            </a:pPr>
            <a:r>
              <a:rPr lang="kk-KZ" sz="1425" b="0" i="0">
                <a:solidFill>
                  <a:srgbClr val="17324D"/>
                </a:solidFill>
                <a:latin typeface="Arial Narrow"/>
                <a:ea typeface="Arial Narrow"/>
                <a:cs typeface="Arial Narrow"/>
              </a:rPr>
              <a:t>аға электрмонтер</a:t>
            </a:r>
          </a:p>
        </p:txBody>
      </p:sp>
      <p:sp>
        <p:nvSpPr>
          <p:cNvPr id="43" name="ex-work-bg">
            <a:extLst>
              <a:ext uri="{FF2B5EF4-FFF2-40B4-BE49-F238E27FC236}">
                <a16:creationId xmlns:a16="http://schemas.microsoft.com/office/drawing/2014/main" id="{402A9AEF-63B2-46B8-AFE2-B5622DBC27B9}"/>
              </a:ext>
            </a:extLst>
          </p:cNvPr>
          <p:cNvSpPr>
            <a:spLocks noGrp="1"/>
          </p:cNvSpPr>
          <p:nvPr/>
        </p:nvSpPr>
        <p:spPr>
          <a:xfrm>
            <a:off x="666750" y="4191000"/>
            <a:ext cx="5095875" cy="742950"/>
          </a:xfrm>
          <a:prstGeom prst="roundRect">
            <a:avLst>
              <a:gd name="adj" fmla="val 12821"/>
            </a:avLst>
          </a:prstGeom>
          <a:noFill/>
          <a:ln w="9525">
            <a:solidFill>
              <a:srgbClr val="B9C7D6"/>
            </a:solidFill>
            <a:prstDash val="solid"/>
          </a:ln>
        </p:spPr>
        <p:txBody>
          <a:bodyPr/>
          <a:lstStyle/>
          <a:p>
            <a:endParaRPr lang="ru-KZ"/>
          </a:p>
        </p:txBody>
      </p:sp>
      <p:sp>
        <p:nvSpPr>
          <p:cNvPr id="44" name="ex-work-accent">
            <a:extLst>
              <a:ext uri="{FF2B5EF4-FFF2-40B4-BE49-F238E27FC236}">
                <a16:creationId xmlns:a16="http://schemas.microsoft.com/office/drawing/2014/main" id="{27C0ADF4-A049-4AB9-A1A1-9EB093F87442}"/>
              </a:ext>
            </a:extLst>
          </p:cNvPr>
          <p:cNvSpPr>
            <a:spLocks noGrp="1"/>
          </p:cNvSpPr>
          <p:nvPr/>
        </p:nvSpPr>
        <p:spPr>
          <a:xfrm>
            <a:off x="666750" y="4191000"/>
            <a:ext cx="66675" cy="742950"/>
          </a:xfrm>
          <a:prstGeom prst="rect">
            <a:avLst/>
          </a:prstGeom>
          <a:solidFill>
            <a:srgbClr val="2AB0EF"/>
          </a:solidFill>
          <a:ln w="0">
            <a:solidFill>
              <a:srgbClr val="2AB0EF"/>
            </a:solidFill>
            <a:prstDash val="solid"/>
          </a:ln>
        </p:spPr>
        <p:txBody>
          <a:bodyPr/>
          <a:lstStyle/>
          <a:p>
            <a:endParaRPr lang="ru-KZ"/>
          </a:p>
        </p:txBody>
      </p:sp>
      <p:sp>
        <p:nvSpPr>
          <p:cNvPr id="45" name="ex-work-title">
            <a:extLst>
              <a:ext uri="{FF2B5EF4-FFF2-40B4-BE49-F238E27FC236}">
                <a16:creationId xmlns:a16="http://schemas.microsoft.com/office/drawing/2014/main" id="{077AFE80-E9FE-4C1E-B0B5-065979A86CCD}"/>
              </a:ext>
            </a:extLst>
          </p:cNvPr>
          <p:cNvSpPr>
            <a:spLocks noGrp="1"/>
          </p:cNvSpPr>
          <p:nvPr/>
        </p:nvSpPr>
        <p:spPr>
          <a:xfrm>
            <a:off x="800100" y="4248150"/>
            <a:ext cx="4867275" cy="257175"/>
          </a:xfrm>
          <a:prstGeom prst="rect">
            <a:avLst/>
          </a:prstGeom>
          <a:noFill/>
          <a:ln w="0">
            <a:noFill/>
            <a:prstDash val="solid"/>
          </a:ln>
        </p:spPr>
        <p:txBody>
          <a:bodyPr wrap="square" lIns="0" tIns="0" rIns="0" bIns="0" anchor="t">
            <a:noAutofit/>
          </a:bodyPr>
          <a:lstStyle/>
          <a:p>
            <a:pPr algn="l">
              <a:lnSpc>
                <a:spcPct val="103000"/>
              </a:lnSpc>
              <a:buNone/>
              <a:defRPr sz="1425" b="1" i="0">
                <a:solidFill>
                  <a:srgbClr val="003F7E"/>
                </a:solidFill>
                <a:latin typeface="Arial Narrow"/>
                <a:ea typeface="Arial Narrow"/>
                <a:cs typeface="Arial Narrow"/>
              </a:defRPr>
            </a:pPr>
            <a:r>
              <a:rPr lang="kk-KZ" sz="1425" b="1" i="0">
                <a:solidFill>
                  <a:srgbClr val="003F7E"/>
                </a:solidFill>
                <a:latin typeface="Arial Narrow"/>
                <a:ea typeface="Arial Narrow"/>
                <a:cs typeface="Arial Narrow"/>
              </a:rPr>
              <a:t>2 · Жұмыс және бригада</a:t>
            </a:r>
          </a:p>
        </p:txBody>
      </p:sp>
      <p:sp>
        <p:nvSpPr>
          <p:cNvPr id="46" name="ex-work-body">
            <a:extLst>
              <a:ext uri="{FF2B5EF4-FFF2-40B4-BE49-F238E27FC236}">
                <a16:creationId xmlns:a16="http://schemas.microsoft.com/office/drawing/2014/main" id="{855F1171-F505-485F-83D9-F83E2DD559FF}"/>
              </a:ext>
            </a:extLst>
          </p:cNvPr>
          <p:cNvSpPr>
            <a:spLocks noGrp="1"/>
          </p:cNvSpPr>
          <p:nvPr/>
        </p:nvSpPr>
        <p:spPr>
          <a:xfrm>
            <a:off x="800100" y="4505325"/>
            <a:ext cx="4867275" cy="381000"/>
          </a:xfrm>
          <a:prstGeom prst="rect">
            <a:avLst/>
          </a:prstGeom>
          <a:noFill/>
          <a:ln w="0">
            <a:noFill/>
            <a:prstDash val="solid"/>
          </a:ln>
        </p:spPr>
        <p:txBody>
          <a:bodyPr wrap="square" lIns="0" tIns="0" rIns="0" bIns="0" anchor="t">
            <a:noAutofit/>
          </a:bodyPr>
          <a:lstStyle/>
          <a:p>
            <a:pPr algn="l">
              <a:lnSpc>
                <a:spcPct val="98000"/>
              </a:lnSpc>
              <a:buNone/>
              <a:defRPr sz="1425" b="0" i="0">
                <a:solidFill>
                  <a:srgbClr val="17324D"/>
                </a:solidFill>
                <a:latin typeface="Arial Narrow"/>
                <a:ea typeface="Arial Narrow"/>
                <a:cs typeface="Arial Narrow"/>
              </a:defRPr>
            </a:pPr>
            <a:r>
              <a:rPr lang="kk-KZ" sz="1425" b="0" i="0">
                <a:solidFill>
                  <a:srgbClr val="17324D"/>
                </a:solidFill>
                <a:latin typeface="Arial Narrow"/>
                <a:ea typeface="Arial Narrow"/>
                <a:cs typeface="Arial Narrow"/>
              </a:rPr>
              <a:t>Нақты ағаш тіректегі ВЛС учаскесін ауыстыру; бригада — 2 электрмонтер, екеуі де 11-жолаққа енгізіледі.</a:t>
            </a:r>
          </a:p>
        </p:txBody>
      </p:sp>
      <p:sp>
        <p:nvSpPr>
          <p:cNvPr id="47" name="ex-fence-bg">
            <a:extLst>
              <a:ext uri="{FF2B5EF4-FFF2-40B4-BE49-F238E27FC236}">
                <a16:creationId xmlns:a16="http://schemas.microsoft.com/office/drawing/2014/main" id="{295730A2-2C0B-443A-9BEF-A6F9B7796F9E}"/>
              </a:ext>
            </a:extLst>
          </p:cNvPr>
          <p:cNvSpPr>
            <a:spLocks noGrp="1"/>
          </p:cNvSpPr>
          <p:nvPr/>
        </p:nvSpPr>
        <p:spPr>
          <a:xfrm>
            <a:off x="666750" y="4991100"/>
            <a:ext cx="5095875" cy="800100"/>
          </a:xfrm>
          <a:prstGeom prst="roundRect">
            <a:avLst>
              <a:gd name="adj" fmla="val 11905"/>
            </a:avLst>
          </a:prstGeom>
          <a:noFill/>
          <a:ln w="9525">
            <a:solidFill>
              <a:srgbClr val="B9C7D6"/>
            </a:solidFill>
            <a:prstDash val="solid"/>
          </a:ln>
        </p:spPr>
        <p:txBody>
          <a:bodyPr/>
          <a:lstStyle/>
          <a:p>
            <a:endParaRPr lang="ru-KZ"/>
          </a:p>
        </p:txBody>
      </p:sp>
      <p:sp>
        <p:nvSpPr>
          <p:cNvPr id="48" name="ex-fence-accent">
            <a:extLst>
              <a:ext uri="{FF2B5EF4-FFF2-40B4-BE49-F238E27FC236}">
                <a16:creationId xmlns:a16="http://schemas.microsoft.com/office/drawing/2014/main" id="{C1F4E3FF-4A4F-46B4-8D39-82C39C95E290}"/>
              </a:ext>
            </a:extLst>
          </p:cNvPr>
          <p:cNvSpPr>
            <a:spLocks noGrp="1"/>
          </p:cNvSpPr>
          <p:nvPr/>
        </p:nvSpPr>
        <p:spPr>
          <a:xfrm>
            <a:off x="666750" y="4991100"/>
            <a:ext cx="66675" cy="800100"/>
          </a:xfrm>
          <a:prstGeom prst="rect">
            <a:avLst/>
          </a:prstGeom>
          <a:solidFill>
            <a:srgbClr val="00B050"/>
          </a:solidFill>
          <a:ln w="0">
            <a:solidFill>
              <a:srgbClr val="00B050"/>
            </a:solidFill>
            <a:prstDash val="solid"/>
          </a:ln>
        </p:spPr>
        <p:txBody>
          <a:bodyPr/>
          <a:lstStyle/>
          <a:p>
            <a:endParaRPr lang="ru-KZ"/>
          </a:p>
        </p:txBody>
      </p:sp>
      <p:sp>
        <p:nvSpPr>
          <p:cNvPr id="49" name="ex-fence-title">
            <a:extLst>
              <a:ext uri="{FF2B5EF4-FFF2-40B4-BE49-F238E27FC236}">
                <a16:creationId xmlns:a16="http://schemas.microsoft.com/office/drawing/2014/main" id="{210803D3-ADD3-4871-A438-641FC0D6A599}"/>
              </a:ext>
            </a:extLst>
          </p:cNvPr>
          <p:cNvSpPr>
            <a:spLocks noGrp="1"/>
          </p:cNvSpPr>
          <p:nvPr/>
        </p:nvSpPr>
        <p:spPr>
          <a:xfrm>
            <a:off x="800100" y="5048250"/>
            <a:ext cx="4867275" cy="257175"/>
          </a:xfrm>
          <a:prstGeom prst="rect">
            <a:avLst/>
          </a:prstGeom>
          <a:noFill/>
          <a:ln w="0">
            <a:noFill/>
            <a:prstDash val="solid"/>
          </a:ln>
        </p:spPr>
        <p:txBody>
          <a:bodyPr wrap="square" lIns="0" tIns="0" rIns="0" bIns="0" anchor="t">
            <a:noAutofit/>
          </a:bodyPr>
          <a:lstStyle/>
          <a:p>
            <a:pPr algn="l">
              <a:lnSpc>
                <a:spcPct val="103000"/>
              </a:lnSpc>
              <a:buNone/>
              <a:defRPr sz="1425" b="1" i="0">
                <a:solidFill>
                  <a:srgbClr val="003F7E"/>
                </a:solidFill>
                <a:latin typeface="Arial Narrow"/>
                <a:ea typeface="Arial Narrow"/>
                <a:cs typeface="Arial Narrow"/>
              </a:defRPr>
            </a:pPr>
            <a:r>
              <a:rPr lang="kk-KZ" sz="1425" b="1" i="0">
                <a:solidFill>
                  <a:srgbClr val="003F7E"/>
                </a:solidFill>
                <a:latin typeface="Arial Narrow"/>
                <a:ea typeface="Arial Narrow"/>
                <a:cs typeface="Arial Narrow"/>
              </a:rPr>
              <a:t>5.5 · Қоршау</a:t>
            </a:r>
          </a:p>
        </p:txBody>
      </p:sp>
      <p:sp>
        <p:nvSpPr>
          <p:cNvPr id="50" name="ex-fence-body">
            <a:extLst>
              <a:ext uri="{FF2B5EF4-FFF2-40B4-BE49-F238E27FC236}">
                <a16:creationId xmlns:a16="http://schemas.microsoft.com/office/drawing/2014/main" id="{0E4C5320-EEB1-4169-B300-C9383545AE81}"/>
              </a:ext>
            </a:extLst>
          </p:cNvPr>
          <p:cNvSpPr>
            <a:spLocks noGrp="1"/>
          </p:cNvSpPr>
          <p:nvPr/>
        </p:nvSpPr>
        <p:spPr>
          <a:xfrm>
            <a:off x="800100" y="5305425"/>
            <a:ext cx="4867275" cy="438150"/>
          </a:xfrm>
          <a:prstGeom prst="rect">
            <a:avLst/>
          </a:prstGeom>
          <a:noFill/>
          <a:ln w="0">
            <a:noFill/>
            <a:prstDash val="solid"/>
          </a:ln>
        </p:spPr>
        <p:txBody>
          <a:bodyPr wrap="square" lIns="0" tIns="0" rIns="0" bIns="0" anchor="t">
            <a:noAutofit/>
          </a:bodyPr>
          <a:lstStyle/>
          <a:p>
            <a:pPr algn="l">
              <a:lnSpc>
                <a:spcPct val="98000"/>
              </a:lnSpc>
              <a:buNone/>
              <a:defRPr sz="1425" b="0" i="0">
                <a:solidFill>
                  <a:srgbClr val="17324D"/>
                </a:solidFill>
                <a:latin typeface="Arial Narrow"/>
                <a:ea typeface="Arial Narrow"/>
                <a:cs typeface="Arial Narrow"/>
              </a:defRPr>
            </a:pPr>
            <a:r>
              <a:rPr lang="kk-KZ" sz="1425" b="0" i="0">
                <a:solidFill>
                  <a:srgbClr val="17324D"/>
                </a:solidFill>
                <a:latin typeface="Arial Narrow"/>
                <a:ea typeface="Arial Narrow"/>
                <a:cs typeface="Arial Narrow"/>
              </a:rPr>
              <a:t>Периметр — сигналдық таспа; заттар құлауы мүмкін аймақтан өтуге жол берілмейді.</a:t>
            </a:r>
          </a:p>
        </p:txBody>
      </p:sp>
      <p:sp>
        <p:nvSpPr>
          <p:cNvPr id="51" name="ex-height-bg">
            <a:extLst>
              <a:ext uri="{FF2B5EF4-FFF2-40B4-BE49-F238E27FC236}">
                <a16:creationId xmlns:a16="http://schemas.microsoft.com/office/drawing/2014/main" id="{2683FEE4-4DAB-4F54-A474-6529111B51FF}"/>
              </a:ext>
            </a:extLst>
          </p:cNvPr>
          <p:cNvSpPr>
            <a:spLocks noGrp="1"/>
          </p:cNvSpPr>
          <p:nvPr/>
        </p:nvSpPr>
        <p:spPr>
          <a:xfrm>
            <a:off x="666750" y="5848350"/>
            <a:ext cx="5095875" cy="723900"/>
          </a:xfrm>
          <a:prstGeom prst="roundRect">
            <a:avLst>
              <a:gd name="adj" fmla="val 13158"/>
            </a:avLst>
          </a:prstGeom>
          <a:noFill/>
          <a:ln w="9525">
            <a:solidFill>
              <a:srgbClr val="B9C7D6"/>
            </a:solidFill>
            <a:prstDash val="solid"/>
          </a:ln>
        </p:spPr>
        <p:txBody>
          <a:bodyPr/>
          <a:lstStyle/>
          <a:p>
            <a:endParaRPr lang="ru-KZ"/>
          </a:p>
        </p:txBody>
      </p:sp>
      <p:sp>
        <p:nvSpPr>
          <p:cNvPr id="52" name="ex-height-accent">
            <a:extLst>
              <a:ext uri="{FF2B5EF4-FFF2-40B4-BE49-F238E27FC236}">
                <a16:creationId xmlns:a16="http://schemas.microsoft.com/office/drawing/2014/main" id="{A223BDA9-C2E0-4F90-BD13-D66725579F91}"/>
              </a:ext>
            </a:extLst>
          </p:cNvPr>
          <p:cNvSpPr>
            <a:spLocks noGrp="1"/>
          </p:cNvSpPr>
          <p:nvPr/>
        </p:nvSpPr>
        <p:spPr>
          <a:xfrm>
            <a:off x="666750" y="5848350"/>
            <a:ext cx="66675" cy="723900"/>
          </a:xfrm>
          <a:prstGeom prst="rect">
            <a:avLst/>
          </a:prstGeom>
          <a:solidFill>
            <a:srgbClr val="00B050"/>
          </a:solidFill>
          <a:ln w="0">
            <a:solidFill>
              <a:srgbClr val="00B050"/>
            </a:solidFill>
            <a:prstDash val="solid"/>
          </a:ln>
        </p:spPr>
        <p:txBody>
          <a:bodyPr/>
          <a:lstStyle/>
          <a:p>
            <a:endParaRPr lang="ru-KZ"/>
          </a:p>
        </p:txBody>
      </p:sp>
      <p:sp>
        <p:nvSpPr>
          <p:cNvPr id="53" name="ex-height-title">
            <a:extLst>
              <a:ext uri="{FF2B5EF4-FFF2-40B4-BE49-F238E27FC236}">
                <a16:creationId xmlns:a16="http://schemas.microsoft.com/office/drawing/2014/main" id="{E9044F2E-D09D-41BA-A059-AE454DFA4A6A}"/>
              </a:ext>
            </a:extLst>
          </p:cNvPr>
          <p:cNvSpPr>
            <a:spLocks noGrp="1"/>
          </p:cNvSpPr>
          <p:nvPr/>
        </p:nvSpPr>
        <p:spPr>
          <a:xfrm>
            <a:off x="800100" y="5905500"/>
            <a:ext cx="4867275" cy="257175"/>
          </a:xfrm>
          <a:prstGeom prst="rect">
            <a:avLst/>
          </a:prstGeom>
          <a:noFill/>
          <a:ln w="0">
            <a:noFill/>
            <a:prstDash val="solid"/>
          </a:ln>
        </p:spPr>
        <p:txBody>
          <a:bodyPr wrap="square" lIns="0" tIns="0" rIns="0" bIns="0" anchor="t">
            <a:noAutofit/>
          </a:bodyPr>
          <a:lstStyle/>
          <a:p>
            <a:pPr algn="l">
              <a:lnSpc>
                <a:spcPct val="103000"/>
              </a:lnSpc>
              <a:buNone/>
              <a:defRPr sz="1425" b="1" i="0">
                <a:solidFill>
                  <a:srgbClr val="003F7E"/>
                </a:solidFill>
                <a:latin typeface="Arial Narrow"/>
                <a:ea typeface="Arial Narrow"/>
                <a:cs typeface="Arial Narrow"/>
              </a:defRPr>
            </a:pPr>
            <a:r>
              <a:rPr lang="kk-KZ" sz="1425" b="1" i="0">
                <a:solidFill>
                  <a:srgbClr val="003F7E"/>
                </a:solidFill>
                <a:latin typeface="Arial Narrow"/>
                <a:ea typeface="Arial Narrow"/>
                <a:cs typeface="Arial Narrow"/>
              </a:rPr>
              <a:t>5.6 · Биіктіктегі жұмыс</a:t>
            </a:r>
          </a:p>
        </p:txBody>
      </p:sp>
      <p:sp>
        <p:nvSpPr>
          <p:cNvPr id="54" name="ex-height-body">
            <a:extLst>
              <a:ext uri="{FF2B5EF4-FFF2-40B4-BE49-F238E27FC236}">
                <a16:creationId xmlns:a16="http://schemas.microsoft.com/office/drawing/2014/main" id="{AD63C51D-991A-4CD8-9677-A8E6229C7964}"/>
              </a:ext>
            </a:extLst>
          </p:cNvPr>
          <p:cNvSpPr>
            <a:spLocks noGrp="1"/>
          </p:cNvSpPr>
          <p:nvPr/>
        </p:nvSpPr>
        <p:spPr>
          <a:xfrm>
            <a:off x="800100" y="6162674"/>
            <a:ext cx="4867275" cy="466725"/>
          </a:xfrm>
          <a:prstGeom prst="rect">
            <a:avLst/>
          </a:prstGeom>
          <a:noFill/>
          <a:ln w="0">
            <a:noFill/>
            <a:prstDash val="solid"/>
          </a:ln>
        </p:spPr>
        <p:txBody>
          <a:bodyPr wrap="square" lIns="0" tIns="0" rIns="0" bIns="0" anchor="t">
            <a:noAutofit/>
          </a:bodyPr>
          <a:lstStyle/>
          <a:p>
            <a:pPr algn="l">
              <a:lnSpc>
                <a:spcPct val="98000"/>
              </a:lnSpc>
              <a:buNone/>
              <a:defRPr sz="1425" b="0" i="0">
                <a:solidFill>
                  <a:srgbClr val="17324D"/>
                </a:solidFill>
                <a:latin typeface="Arial Narrow"/>
                <a:ea typeface="Arial Narrow"/>
                <a:cs typeface="Arial Narrow"/>
              </a:defRPr>
            </a:pPr>
            <a:r>
              <a:rPr lang="kk-KZ" sz="1425" dirty="0">
                <a:solidFill>
                  <a:srgbClr val="17324D"/>
                </a:solidFill>
                <a:latin typeface="Arial Narrow"/>
                <a:ea typeface="Arial Narrow"/>
                <a:cs typeface="Arial Narrow"/>
              </a:rPr>
              <a:t>Тырнақтар; бес нүктелі сақтандыру жүйесі; позициялау белгіленген; құрал бекітілген, иекбауы бар қорғаныш каскасын пайдалану.</a:t>
            </a:r>
            <a:endParaRPr sz="1425" b="0" i="0" dirty="0">
              <a:solidFill>
                <a:srgbClr val="17324D"/>
              </a:solidFill>
              <a:latin typeface="Arial Narrow"/>
              <a:ea typeface="Arial Narrow"/>
              <a:cs typeface="Arial Narrow"/>
            </a:endParaRPr>
          </a:p>
        </p:txBody>
      </p:sp>
      <p:sp>
        <p:nvSpPr>
          <p:cNvPr id="55" name="check-head">
            <a:extLst>
              <a:ext uri="{FF2B5EF4-FFF2-40B4-BE49-F238E27FC236}">
                <a16:creationId xmlns:a16="http://schemas.microsoft.com/office/drawing/2014/main" id="{99A47094-DE3E-4C95-9A9A-6BEF60B03471}"/>
              </a:ext>
            </a:extLst>
          </p:cNvPr>
          <p:cNvSpPr>
            <a:spLocks noGrp="1"/>
          </p:cNvSpPr>
          <p:nvPr/>
        </p:nvSpPr>
        <p:spPr>
          <a:xfrm>
            <a:off x="6191250" y="1857375"/>
            <a:ext cx="5048250" cy="323850"/>
          </a:xfrm>
          <a:prstGeom prst="rect">
            <a:avLst/>
          </a:prstGeom>
          <a:noFill/>
          <a:ln w="0">
            <a:noFill/>
            <a:prstDash val="solid"/>
          </a:ln>
        </p:spPr>
        <p:txBody>
          <a:bodyPr wrap="square" lIns="66675" tIns="47625" rIns="66675" bIns="47625" anchor="t">
            <a:noAutofit/>
          </a:bodyPr>
          <a:lstStyle/>
          <a:p>
            <a:pPr algn="ctr">
              <a:lnSpc>
                <a:spcPct val="103000"/>
              </a:lnSpc>
              <a:buNone/>
              <a:defRPr sz="1575" b="1" i="0">
                <a:solidFill>
                  <a:srgbClr val="003F7E"/>
                </a:solidFill>
                <a:latin typeface="Arial Narrow"/>
                <a:ea typeface="Arial Narrow"/>
                <a:cs typeface="Arial Narrow"/>
              </a:defRPr>
            </a:pPr>
            <a:r>
              <a:rPr lang="kk-KZ" sz="1575" b="1" i="0">
                <a:solidFill>
                  <a:srgbClr val="003F7E"/>
                </a:solidFill>
                <a:latin typeface="Arial Narrow"/>
                <a:ea typeface="Arial Narrow"/>
                <a:cs typeface="Arial Narrow"/>
              </a:rPr>
              <a:t>9-ЖОЛАҚҚА ҚОЛ ҚОЮҒА ДЕЙІНГІ ТЕКСЕРУ</a:t>
            </a:r>
          </a:p>
        </p:txBody>
      </p:sp>
      <p:sp>
        <p:nvSpPr>
          <p:cNvPr id="56" name="check-0-accent">
            <a:extLst>
              <a:ext uri="{FF2B5EF4-FFF2-40B4-BE49-F238E27FC236}">
                <a16:creationId xmlns:a16="http://schemas.microsoft.com/office/drawing/2014/main" id="{A9A399CF-997C-4E8A-A9B0-1F683A08F7B2}"/>
              </a:ext>
            </a:extLst>
          </p:cNvPr>
          <p:cNvSpPr>
            <a:spLocks noGrp="1"/>
          </p:cNvSpPr>
          <p:nvPr/>
        </p:nvSpPr>
        <p:spPr>
          <a:xfrm>
            <a:off x="6286500" y="2314575"/>
            <a:ext cx="76200" cy="428625"/>
          </a:xfrm>
          <a:prstGeom prst="rect">
            <a:avLst/>
          </a:prstGeom>
          <a:solidFill>
            <a:srgbClr val="00B050"/>
          </a:solidFill>
          <a:ln w="0">
            <a:solidFill>
              <a:srgbClr val="00B050"/>
            </a:solidFill>
            <a:prstDash val="solid"/>
          </a:ln>
        </p:spPr>
        <p:txBody>
          <a:bodyPr/>
          <a:lstStyle/>
          <a:p>
            <a:endParaRPr lang="ru-KZ"/>
          </a:p>
        </p:txBody>
      </p:sp>
      <p:sp>
        <p:nvSpPr>
          <p:cNvPr id="57" name="check-0">
            <a:extLst>
              <a:ext uri="{FF2B5EF4-FFF2-40B4-BE49-F238E27FC236}">
                <a16:creationId xmlns:a16="http://schemas.microsoft.com/office/drawing/2014/main" id="{13A3086D-552E-4D47-B64D-5B4E9FD4BBB5}"/>
              </a:ext>
            </a:extLst>
          </p:cNvPr>
          <p:cNvSpPr>
            <a:spLocks noGrp="1"/>
          </p:cNvSpPr>
          <p:nvPr/>
        </p:nvSpPr>
        <p:spPr>
          <a:xfrm>
            <a:off x="6477000" y="2266950"/>
            <a:ext cx="4572000" cy="552450"/>
          </a:xfrm>
          <a:prstGeom prst="rect">
            <a:avLst/>
          </a:prstGeom>
          <a:noFill/>
          <a:ln w="0">
            <a:noFill/>
            <a:prstDash val="solid"/>
          </a:ln>
        </p:spPr>
        <p:txBody>
          <a:bodyPr wrap="square" lIns="66675" tIns="47625" rIns="66675" bIns="47625" anchor="ctr">
            <a:noAutofit/>
          </a:bodyPr>
          <a:lstStyle/>
          <a:p>
            <a:pPr algn="l">
              <a:lnSpc>
                <a:spcPct val="103000"/>
              </a:lnSpc>
              <a:buNone/>
              <a:defRPr sz="1500" b="0" i="0">
                <a:solidFill>
                  <a:srgbClr val="17324D"/>
                </a:solidFill>
                <a:latin typeface="Arial Narrow"/>
                <a:ea typeface="Arial Narrow"/>
                <a:cs typeface="Arial Narrow"/>
              </a:defRPr>
            </a:pPr>
            <a:r>
              <a:rPr lang="kk-KZ" sz="1500" b="0" i="0">
                <a:solidFill>
                  <a:srgbClr val="17324D"/>
                </a:solidFill>
                <a:latin typeface="Arial Narrow"/>
                <a:ea typeface="Arial Narrow"/>
                <a:cs typeface="Arial Narrow"/>
              </a:rPr>
              <a:t>✓  тірек пен трасса тексерілді; қауіптер нарядқа сәйкес</a:t>
            </a:r>
          </a:p>
        </p:txBody>
      </p:sp>
      <p:sp>
        <p:nvSpPr>
          <p:cNvPr id="58" name="check-1-accent">
            <a:extLst>
              <a:ext uri="{FF2B5EF4-FFF2-40B4-BE49-F238E27FC236}">
                <a16:creationId xmlns:a16="http://schemas.microsoft.com/office/drawing/2014/main" id="{54D68E1F-486A-4D68-9BAE-8B24D7639406}"/>
              </a:ext>
            </a:extLst>
          </p:cNvPr>
          <p:cNvSpPr>
            <a:spLocks noGrp="1"/>
          </p:cNvSpPr>
          <p:nvPr/>
        </p:nvSpPr>
        <p:spPr>
          <a:xfrm>
            <a:off x="6286500" y="2828925"/>
            <a:ext cx="76200" cy="428625"/>
          </a:xfrm>
          <a:prstGeom prst="rect">
            <a:avLst/>
          </a:prstGeom>
          <a:solidFill>
            <a:srgbClr val="00B050"/>
          </a:solidFill>
          <a:ln w="0">
            <a:solidFill>
              <a:srgbClr val="00B050"/>
            </a:solidFill>
            <a:prstDash val="solid"/>
          </a:ln>
        </p:spPr>
        <p:txBody>
          <a:bodyPr/>
          <a:lstStyle/>
          <a:p>
            <a:endParaRPr lang="ru-KZ"/>
          </a:p>
        </p:txBody>
      </p:sp>
      <p:sp>
        <p:nvSpPr>
          <p:cNvPr id="59" name="check-1">
            <a:extLst>
              <a:ext uri="{FF2B5EF4-FFF2-40B4-BE49-F238E27FC236}">
                <a16:creationId xmlns:a16="http://schemas.microsoft.com/office/drawing/2014/main" id="{DA1B174F-A83D-46DF-823A-01DCACA2FD60}"/>
              </a:ext>
            </a:extLst>
          </p:cNvPr>
          <p:cNvSpPr>
            <a:spLocks noGrp="1"/>
          </p:cNvSpPr>
          <p:nvPr/>
        </p:nvSpPr>
        <p:spPr>
          <a:xfrm>
            <a:off x="6477000" y="2781300"/>
            <a:ext cx="4572000" cy="552450"/>
          </a:xfrm>
          <a:prstGeom prst="rect">
            <a:avLst/>
          </a:prstGeom>
          <a:noFill/>
          <a:ln w="0">
            <a:noFill/>
            <a:prstDash val="solid"/>
          </a:ln>
        </p:spPr>
        <p:txBody>
          <a:bodyPr wrap="square" lIns="66675" tIns="47625" rIns="66675" bIns="47625" anchor="ctr">
            <a:noAutofit/>
          </a:bodyPr>
          <a:lstStyle/>
          <a:p>
            <a:pPr algn="l">
              <a:lnSpc>
                <a:spcPct val="103000"/>
              </a:lnSpc>
              <a:buNone/>
              <a:defRPr sz="1500" b="0" i="0">
                <a:solidFill>
                  <a:srgbClr val="17324D"/>
                </a:solidFill>
                <a:latin typeface="Arial Narrow"/>
                <a:ea typeface="Arial Narrow"/>
                <a:cs typeface="Arial Narrow"/>
              </a:defRPr>
            </a:pPr>
            <a:r>
              <a:rPr lang="kk-KZ" sz="1500" b="0" i="0">
                <a:solidFill>
                  <a:srgbClr val="17324D"/>
                </a:solidFill>
                <a:latin typeface="Arial Narrow"/>
                <a:ea typeface="Arial Narrow"/>
                <a:cs typeface="Arial Narrow"/>
              </a:rPr>
              <a:t>✓  каскалар мен сигналдық арнайы киім киілді; ЖҚҚ жарамды</a:t>
            </a:r>
          </a:p>
        </p:txBody>
      </p:sp>
      <p:sp>
        <p:nvSpPr>
          <p:cNvPr id="60" name="check-2-accent">
            <a:extLst>
              <a:ext uri="{FF2B5EF4-FFF2-40B4-BE49-F238E27FC236}">
                <a16:creationId xmlns:a16="http://schemas.microsoft.com/office/drawing/2014/main" id="{9D68B8A6-4CD4-49DA-A33D-8DB9235128AD}"/>
              </a:ext>
            </a:extLst>
          </p:cNvPr>
          <p:cNvSpPr>
            <a:spLocks noGrp="1"/>
          </p:cNvSpPr>
          <p:nvPr/>
        </p:nvSpPr>
        <p:spPr>
          <a:xfrm>
            <a:off x="6286500" y="3343275"/>
            <a:ext cx="76200" cy="428625"/>
          </a:xfrm>
          <a:prstGeom prst="rect">
            <a:avLst/>
          </a:prstGeom>
          <a:solidFill>
            <a:srgbClr val="00B050"/>
          </a:solidFill>
          <a:ln w="0">
            <a:solidFill>
              <a:srgbClr val="00B050"/>
            </a:solidFill>
            <a:prstDash val="solid"/>
          </a:ln>
        </p:spPr>
        <p:txBody>
          <a:bodyPr/>
          <a:lstStyle/>
          <a:p>
            <a:endParaRPr lang="ru-KZ"/>
          </a:p>
        </p:txBody>
      </p:sp>
      <p:sp>
        <p:nvSpPr>
          <p:cNvPr id="61" name="check-2">
            <a:extLst>
              <a:ext uri="{FF2B5EF4-FFF2-40B4-BE49-F238E27FC236}">
                <a16:creationId xmlns:a16="http://schemas.microsoft.com/office/drawing/2014/main" id="{75A89403-718B-4E24-8BF7-ABBE208F794B}"/>
              </a:ext>
            </a:extLst>
          </p:cNvPr>
          <p:cNvSpPr>
            <a:spLocks noGrp="1"/>
          </p:cNvSpPr>
          <p:nvPr/>
        </p:nvSpPr>
        <p:spPr>
          <a:xfrm>
            <a:off x="6477000" y="3295650"/>
            <a:ext cx="4572000" cy="552450"/>
          </a:xfrm>
          <a:prstGeom prst="rect">
            <a:avLst/>
          </a:prstGeom>
          <a:noFill/>
          <a:ln w="0">
            <a:noFill/>
            <a:prstDash val="solid"/>
          </a:ln>
        </p:spPr>
        <p:txBody>
          <a:bodyPr wrap="square" lIns="66675" tIns="47625" rIns="66675" bIns="47625" anchor="ctr">
            <a:noAutofit/>
          </a:bodyPr>
          <a:lstStyle/>
          <a:p>
            <a:pPr algn="l">
              <a:lnSpc>
                <a:spcPct val="103000"/>
              </a:lnSpc>
              <a:buNone/>
              <a:defRPr sz="1500" b="0" i="0">
                <a:solidFill>
                  <a:srgbClr val="17324D"/>
                </a:solidFill>
                <a:latin typeface="Arial Narrow"/>
                <a:ea typeface="Arial Narrow"/>
                <a:cs typeface="Arial Narrow"/>
              </a:defRPr>
            </a:pPr>
            <a:r>
              <a:rPr lang="kk-KZ" sz="1500" b="0" i="0">
                <a:solidFill>
                  <a:srgbClr val="17324D"/>
                </a:solidFill>
                <a:latin typeface="Arial Narrow"/>
                <a:ea typeface="Arial Narrow"/>
                <a:cs typeface="Arial Narrow"/>
              </a:rPr>
              <a:t>✓  тырнақтар тірекке сәйкес; бес нүктелі сақтандыру жүйесі мен позициялау тексерілді</a:t>
            </a:r>
          </a:p>
        </p:txBody>
      </p:sp>
      <p:sp>
        <p:nvSpPr>
          <p:cNvPr id="62" name="check-3-accent">
            <a:extLst>
              <a:ext uri="{FF2B5EF4-FFF2-40B4-BE49-F238E27FC236}">
                <a16:creationId xmlns:a16="http://schemas.microsoft.com/office/drawing/2014/main" id="{E1B915B0-6B66-4C20-942D-0B2BF9F533E1}"/>
              </a:ext>
            </a:extLst>
          </p:cNvPr>
          <p:cNvSpPr>
            <a:spLocks noGrp="1"/>
          </p:cNvSpPr>
          <p:nvPr/>
        </p:nvSpPr>
        <p:spPr>
          <a:xfrm>
            <a:off x="6286500" y="3857625"/>
            <a:ext cx="76200" cy="428625"/>
          </a:xfrm>
          <a:prstGeom prst="rect">
            <a:avLst/>
          </a:prstGeom>
          <a:solidFill>
            <a:srgbClr val="EA963A"/>
          </a:solidFill>
          <a:ln w="0">
            <a:solidFill>
              <a:srgbClr val="EA963A"/>
            </a:solidFill>
            <a:prstDash val="solid"/>
          </a:ln>
        </p:spPr>
        <p:txBody>
          <a:bodyPr/>
          <a:lstStyle/>
          <a:p>
            <a:endParaRPr lang="ru-KZ"/>
          </a:p>
        </p:txBody>
      </p:sp>
      <p:sp>
        <p:nvSpPr>
          <p:cNvPr id="63" name="check-3">
            <a:extLst>
              <a:ext uri="{FF2B5EF4-FFF2-40B4-BE49-F238E27FC236}">
                <a16:creationId xmlns:a16="http://schemas.microsoft.com/office/drawing/2014/main" id="{81CBF74E-BAB6-4A9E-B19C-FF13056DA251}"/>
              </a:ext>
            </a:extLst>
          </p:cNvPr>
          <p:cNvSpPr>
            <a:spLocks noGrp="1"/>
          </p:cNvSpPr>
          <p:nvPr/>
        </p:nvSpPr>
        <p:spPr>
          <a:xfrm>
            <a:off x="6477000" y="3810000"/>
            <a:ext cx="4572000" cy="552450"/>
          </a:xfrm>
          <a:prstGeom prst="rect">
            <a:avLst/>
          </a:prstGeom>
          <a:noFill/>
          <a:ln w="0">
            <a:noFill/>
            <a:prstDash val="solid"/>
          </a:ln>
        </p:spPr>
        <p:txBody>
          <a:bodyPr wrap="square" lIns="66675" tIns="47625" rIns="66675" bIns="47625" anchor="ctr">
            <a:noAutofit/>
          </a:bodyPr>
          <a:lstStyle/>
          <a:p>
            <a:pPr algn="l">
              <a:lnSpc>
                <a:spcPct val="103000"/>
              </a:lnSpc>
              <a:buNone/>
              <a:defRPr sz="1500" b="0" i="0">
                <a:solidFill>
                  <a:srgbClr val="17324D"/>
                </a:solidFill>
                <a:latin typeface="Arial Narrow"/>
                <a:ea typeface="Arial Narrow"/>
                <a:cs typeface="Arial Narrow"/>
              </a:defRPr>
            </a:pPr>
            <a:r>
              <a:rPr lang="kk-KZ" sz="1500" b="0" i="0">
                <a:solidFill>
                  <a:srgbClr val="17324D"/>
                </a:solidFill>
                <a:latin typeface="Arial Narrow"/>
                <a:ea typeface="Arial Narrow"/>
                <a:cs typeface="Arial Narrow"/>
              </a:rPr>
              <a:t>✓  периметр қоршалды; заттар құлауы мүмкін аймаққа кіру шектелді</a:t>
            </a:r>
          </a:p>
        </p:txBody>
      </p:sp>
      <p:sp>
        <p:nvSpPr>
          <p:cNvPr id="64" name="check-4-accent">
            <a:extLst>
              <a:ext uri="{FF2B5EF4-FFF2-40B4-BE49-F238E27FC236}">
                <a16:creationId xmlns:a16="http://schemas.microsoft.com/office/drawing/2014/main" id="{148620F7-1879-44C9-89FF-B1C15697F6B7}"/>
              </a:ext>
            </a:extLst>
          </p:cNvPr>
          <p:cNvSpPr>
            <a:spLocks noGrp="1"/>
          </p:cNvSpPr>
          <p:nvPr/>
        </p:nvSpPr>
        <p:spPr>
          <a:xfrm>
            <a:off x="6286500" y="4371975"/>
            <a:ext cx="76200" cy="428625"/>
          </a:xfrm>
          <a:prstGeom prst="rect">
            <a:avLst/>
          </a:prstGeom>
          <a:solidFill>
            <a:srgbClr val="EA963A"/>
          </a:solidFill>
          <a:ln w="0">
            <a:solidFill>
              <a:srgbClr val="EA963A"/>
            </a:solidFill>
            <a:prstDash val="solid"/>
          </a:ln>
        </p:spPr>
        <p:txBody>
          <a:bodyPr/>
          <a:lstStyle/>
          <a:p>
            <a:endParaRPr lang="ru-KZ"/>
          </a:p>
        </p:txBody>
      </p:sp>
      <p:sp>
        <p:nvSpPr>
          <p:cNvPr id="65" name="check-4">
            <a:extLst>
              <a:ext uri="{FF2B5EF4-FFF2-40B4-BE49-F238E27FC236}">
                <a16:creationId xmlns:a16="http://schemas.microsoft.com/office/drawing/2014/main" id="{4CA87C27-3D0C-416C-AC35-9BDA7B1A7A1B}"/>
              </a:ext>
            </a:extLst>
          </p:cNvPr>
          <p:cNvSpPr>
            <a:spLocks noGrp="1"/>
          </p:cNvSpPr>
          <p:nvPr/>
        </p:nvSpPr>
        <p:spPr>
          <a:xfrm>
            <a:off x="6477000" y="4324350"/>
            <a:ext cx="4572000" cy="552450"/>
          </a:xfrm>
          <a:prstGeom prst="rect">
            <a:avLst/>
          </a:prstGeom>
          <a:noFill/>
          <a:ln w="0">
            <a:noFill/>
            <a:prstDash val="solid"/>
          </a:ln>
        </p:spPr>
        <p:txBody>
          <a:bodyPr wrap="square" lIns="66675" tIns="47625" rIns="66675" bIns="47625" anchor="ctr">
            <a:noAutofit/>
          </a:bodyPr>
          <a:lstStyle/>
          <a:p>
            <a:pPr algn="l">
              <a:lnSpc>
                <a:spcPct val="103000"/>
              </a:lnSpc>
              <a:buNone/>
              <a:defRPr sz="1500" b="0" i="0">
                <a:solidFill>
                  <a:srgbClr val="17324D"/>
                </a:solidFill>
                <a:latin typeface="Arial Narrow"/>
                <a:ea typeface="Arial Narrow"/>
                <a:cs typeface="Arial Narrow"/>
              </a:defRPr>
            </a:pPr>
            <a:r>
              <a:rPr lang="kk-KZ" sz="1500" b="0" i="0">
                <a:solidFill>
                  <a:srgbClr val="17324D"/>
                </a:solidFill>
                <a:latin typeface="Arial Narrow"/>
                <a:ea typeface="Arial Narrow"/>
                <a:cs typeface="Arial Narrow"/>
              </a:rPr>
              <a:t>✓  құрал бекітілді; екі жұмыскер арасындағы байланыс қамтамасыз етілді</a:t>
            </a:r>
          </a:p>
        </p:txBody>
      </p:sp>
      <p:sp>
        <p:nvSpPr>
          <p:cNvPr id="66" name="check-5-accent">
            <a:extLst>
              <a:ext uri="{FF2B5EF4-FFF2-40B4-BE49-F238E27FC236}">
                <a16:creationId xmlns:a16="http://schemas.microsoft.com/office/drawing/2014/main" id="{E338EC61-7ABA-4226-B11E-C2B0FDE8F583}"/>
              </a:ext>
            </a:extLst>
          </p:cNvPr>
          <p:cNvSpPr>
            <a:spLocks noGrp="1"/>
          </p:cNvSpPr>
          <p:nvPr/>
        </p:nvSpPr>
        <p:spPr>
          <a:xfrm>
            <a:off x="6286500" y="4886325"/>
            <a:ext cx="76200" cy="428625"/>
          </a:xfrm>
          <a:prstGeom prst="rect">
            <a:avLst/>
          </a:prstGeom>
          <a:solidFill>
            <a:srgbClr val="EA963A"/>
          </a:solidFill>
          <a:ln w="0">
            <a:solidFill>
              <a:srgbClr val="EA963A"/>
            </a:solidFill>
            <a:prstDash val="solid"/>
          </a:ln>
        </p:spPr>
        <p:txBody>
          <a:bodyPr/>
          <a:lstStyle/>
          <a:p>
            <a:endParaRPr lang="ru-KZ"/>
          </a:p>
        </p:txBody>
      </p:sp>
      <p:sp>
        <p:nvSpPr>
          <p:cNvPr id="67" name="check-5">
            <a:extLst>
              <a:ext uri="{FF2B5EF4-FFF2-40B4-BE49-F238E27FC236}">
                <a16:creationId xmlns:a16="http://schemas.microsoft.com/office/drawing/2014/main" id="{03978D40-474D-4547-A0F3-3E04F6F97ABC}"/>
              </a:ext>
            </a:extLst>
          </p:cNvPr>
          <p:cNvSpPr>
            <a:spLocks noGrp="1"/>
          </p:cNvSpPr>
          <p:nvPr/>
        </p:nvSpPr>
        <p:spPr>
          <a:xfrm>
            <a:off x="6477000" y="4838700"/>
            <a:ext cx="4572000" cy="552450"/>
          </a:xfrm>
          <a:prstGeom prst="rect">
            <a:avLst/>
          </a:prstGeom>
          <a:noFill/>
          <a:ln w="0">
            <a:noFill/>
            <a:prstDash val="solid"/>
          </a:ln>
        </p:spPr>
        <p:txBody>
          <a:bodyPr wrap="square" lIns="66675" tIns="47625" rIns="66675" bIns="47625" anchor="ctr">
            <a:noAutofit/>
          </a:bodyPr>
          <a:lstStyle/>
          <a:p>
            <a:pPr algn="l">
              <a:lnSpc>
                <a:spcPct val="103000"/>
              </a:lnSpc>
              <a:buNone/>
              <a:defRPr sz="1500" b="0" i="0">
                <a:solidFill>
                  <a:srgbClr val="17324D"/>
                </a:solidFill>
                <a:latin typeface="Arial Narrow"/>
                <a:ea typeface="Arial Narrow"/>
                <a:cs typeface="Arial Narrow"/>
              </a:defRPr>
            </a:pPr>
            <a:r>
              <a:rPr lang="kk-KZ" sz="1500" b="0" i="0">
                <a:solidFill>
                  <a:srgbClr val="17324D"/>
                </a:solidFill>
                <a:latin typeface="Arial Narrow"/>
                <a:ea typeface="Arial Narrow"/>
                <a:cs typeface="Arial Narrow"/>
              </a:rPr>
              <a:t>✓  екі электрмонтер де 11-жолаққа енгізілді және нұсқама алғаны үшін қол қойды</a:t>
            </a:r>
          </a:p>
        </p:txBody>
      </p:sp>
      <p:sp>
        <p:nvSpPr>
          <p:cNvPr id="68" name="stop-line">
            <a:extLst>
              <a:ext uri="{FF2B5EF4-FFF2-40B4-BE49-F238E27FC236}">
                <a16:creationId xmlns:a16="http://schemas.microsoft.com/office/drawing/2014/main" id="{5B0F65C3-F55C-4196-A824-02A53FB6F32F}"/>
              </a:ext>
            </a:extLst>
          </p:cNvPr>
          <p:cNvSpPr>
            <a:spLocks noGrp="1"/>
          </p:cNvSpPr>
          <p:nvPr/>
        </p:nvSpPr>
        <p:spPr>
          <a:xfrm>
            <a:off x="6191250" y="5429250"/>
            <a:ext cx="5095875" cy="685800"/>
          </a:xfrm>
          <a:prstGeom prst="roundRect">
            <a:avLst>
              <a:gd name="adj" fmla="val 11111"/>
            </a:avLst>
          </a:prstGeom>
          <a:noFill/>
          <a:ln w="9525">
            <a:solidFill>
              <a:srgbClr val="EA963A"/>
            </a:solidFill>
            <a:prstDash val="solid"/>
          </a:ln>
        </p:spPr>
        <p:txBody>
          <a:bodyPr/>
          <a:lstStyle/>
          <a:p>
            <a:endParaRPr lang="ru-KZ"/>
          </a:p>
        </p:txBody>
      </p:sp>
      <p:sp>
        <p:nvSpPr>
          <p:cNvPr id="69" name="stop-copy">
            <a:extLst>
              <a:ext uri="{FF2B5EF4-FFF2-40B4-BE49-F238E27FC236}">
                <a16:creationId xmlns:a16="http://schemas.microsoft.com/office/drawing/2014/main" id="{79AD987B-5B79-403A-938D-35B5D8D0231C}"/>
              </a:ext>
            </a:extLst>
          </p:cNvPr>
          <p:cNvSpPr>
            <a:spLocks noGrp="1"/>
          </p:cNvSpPr>
          <p:nvPr/>
        </p:nvSpPr>
        <p:spPr>
          <a:xfrm>
            <a:off x="6305550" y="5505450"/>
            <a:ext cx="4867275" cy="533400"/>
          </a:xfrm>
          <a:prstGeom prst="rect">
            <a:avLst/>
          </a:prstGeom>
          <a:noFill/>
          <a:ln w="0">
            <a:noFill/>
            <a:prstDash val="solid"/>
          </a:ln>
        </p:spPr>
        <p:txBody>
          <a:bodyPr wrap="square" lIns="66675" tIns="47625" rIns="66675" bIns="47625" anchor="ctr">
            <a:noAutofit/>
          </a:bodyPr>
          <a:lstStyle/>
          <a:p>
            <a:pPr algn="ctr">
              <a:lnSpc>
                <a:spcPct val="92000"/>
              </a:lnSpc>
              <a:buNone/>
              <a:defRPr sz="1425" b="1" i="0">
                <a:solidFill>
                  <a:srgbClr val="C7362F"/>
                </a:solidFill>
                <a:latin typeface="Arial Narrow"/>
                <a:ea typeface="Arial Narrow"/>
                <a:cs typeface="Arial Narrow"/>
              </a:defRPr>
            </a:pPr>
            <a:r>
              <a:rPr lang="kk-KZ" sz="1425" b="1" i="0">
                <a:solidFill>
                  <a:srgbClr val="C7362F"/>
                </a:solidFill>
                <a:latin typeface="Arial Narrow"/>
                <a:ea typeface="Arial Narrow"/>
                <a:cs typeface="Arial Narrow"/>
              </a:rPr>
              <a:t>ТОҚТА: жағдайлар сәйкес келмесе, схема өзгерсе немесе наряд жоғалса — жұмысты бастамау / тоқтату және жаңа рұқсат ресімдеу.</a:t>
            </a:r>
          </a:p>
        </p:txBody>
      </p:sp>
      <p:sp>
        <p:nvSpPr>
          <p:cNvPr id="70" name="source-12">
            <a:extLst>
              <a:ext uri="{FF2B5EF4-FFF2-40B4-BE49-F238E27FC236}">
                <a16:creationId xmlns:a16="http://schemas.microsoft.com/office/drawing/2014/main" id="{22948060-112B-4C5B-84BA-1E505B776179}"/>
              </a:ext>
            </a:extLst>
          </p:cNvPr>
          <p:cNvSpPr>
            <a:spLocks noGrp="1"/>
          </p:cNvSpPr>
          <p:nvPr/>
        </p:nvSpPr>
        <p:spPr>
          <a:xfrm>
            <a:off x="857250" y="6610350"/>
            <a:ext cx="9906000" cy="190500"/>
          </a:xfrm>
          <a:prstGeom prst="rect">
            <a:avLst/>
          </a:prstGeom>
          <a:noFill/>
          <a:ln w="0">
            <a:noFill/>
            <a:prstDash val="solid"/>
          </a:ln>
        </p:spPr>
        <p:txBody>
          <a:bodyPr wrap="square" lIns="0" tIns="0" rIns="0" bIns="0" anchor="ctr">
            <a:noAutofit/>
          </a:bodyPr>
          <a:lstStyle/>
          <a:p>
            <a:pPr algn="r">
              <a:lnSpc>
                <a:spcPct val="103000"/>
              </a:lnSpc>
              <a:buNone/>
              <a:defRPr sz="1425" b="0" i="1">
                <a:solidFill>
                  <a:srgbClr val="547094"/>
                </a:solidFill>
                <a:latin typeface="Arial Narrow"/>
                <a:ea typeface="Arial Narrow"/>
                <a:cs typeface="Arial Narrow"/>
              </a:defRPr>
            </a:pPr>
            <a:r>
              <a:rPr lang="kk-KZ" sz="1425" b="0" i="1">
                <a:solidFill>
                  <a:srgbClr val="547094"/>
                </a:solidFill>
                <a:latin typeface="Arial Narrow"/>
                <a:ea typeface="Arial Narrow"/>
                <a:cs typeface="Arial Narrow"/>
              </a:rPr>
              <a:t>Бермес бұрын лауазымдарды нақты Т.А.Ә.-мен, нөмірмен, күнмен, уақытпен және нақты жұмыс орнымен алмастыру</a:t>
            </a:r>
          </a:p>
        </p:txBody>
      </p:sp>
    </p:spTree>
    <p:extLst>
      <p:ext uri="{BB962C8B-B14F-4D97-AF65-F5344CB8AC3E}">
        <p14:creationId xmlns:p14="http://schemas.microsoft.com/office/powerpoint/2010/main" val="14470152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Google Shape;121;p3">
            <a:extLst>
              <a:ext uri="{FF2B5EF4-FFF2-40B4-BE49-F238E27FC236}">
                <a16:creationId xmlns:a16="http://schemas.microsoft.com/office/drawing/2014/main" id="{10FC2256-A40A-41FB-8BFE-EA51BEAAAAD8}"/>
              </a:ext>
            </a:extLst>
          </p:cNvPr>
          <p:cNvSpPr/>
          <p:nvPr/>
        </p:nvSpPr>
        <p:spPr>
          <a:xfrm>
            <a:off x="95838" y="60332"/>
            <a:ext cx="1973107" cy="529533"/>
          </a:xfrm>
          <a:prstGeom prst="roundRect">
            <a:avLst>
              <a:gd name="adj" fmla="val 50000"/>
            </a:avLst>
          </a:prstGeom>
          <a:gradFill>
            <a:gsLst>
              <a:gs pos="0">
                <a:schemeClr val="dk2"/>
              </a:gs>
              <a:gs pos="100000">
                <a:srgbClr val="2AB0EF"/>
              </a:gs>
            </a:gsLst>
            <a:lin ang="27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Narrow" panose="020B0606020202030204" pitchFamily="34" charset="0"/>
              <a:ea typeface="Arial"/>
              <a:cs typeface="Arial"/>
              <a:sym typeface="Arial"/>
            </a:endParaRPr>
          </a:p>
        </p:txBody>
      </p:sp>
      <p:sp>
        <p:nvSpPr>
          <p:cNvPr id="3" name="Прямоугольник 2">
            <a:extLst>
              <a:ext uri="{FF2B5EF4-FFF2-40B4-BE49-F238E27FC236}">
                <a16:creationId xmlns:a16="http://schemas.microsoft.com/office/drawing/2014/main" id="{3353705C-F4A3-4E1E-B86F-FC033C8BBF93}"/>
              </a:ext>
            </a:extLst>
          </p:cNvPr>
          <p:cNvSpPr/>
          <p:nvPr/>
        </p:nvSpPr>
        <p:spPr>
          <a:xfrm>
            <a:off x="2419927" y="169479"/>
            <a:ext cx="7499927" cy="646331"/>
          </a:xfrm>
          <a:prstGeom prst="rect">
            <a:avLst/>
          </a:prstGeom>
        </p:spPr>
        <p:txBody>
          <a:bodyPr wrap="square">
            <a:spAutoFit/>
          </a:bodyPr>
          <a:lstStyle/>
          <a:p>
            <a:pPr algn="ctr">
              <a:spcAft>
                <a:spcPts val="0"/>
              </a:spcAft>
            </a:pPr>
            <a:r>
              <a:rPr lang="kk-KZ" sz="1600" b="1" dirty="0">
                <a:solidFill>
                  <a:srgbClr val="547094"/>
                </a:solidFill>
                <a:latin typeface=" arial narrow"/>
                <a:cs typeface="Arial" panose="020B0604020202020204" pitchFamily="34" charset="0"/>
              </a:rPr>
              <a:t>Еңбек қауіпсіздігі және еңбекті қорғау мәселелері бойынша кәсіби құзыреттерді дамыту</a:t>
            </a:r>
          </a:p>
          <a:p>
            <a:pPr algn="ctr">
              <a:spcAft>
                <a:spcPts val="0"/>
              </a:spcAft>
            </a:pPr>
            <a:endParaRPr lang="ru-RU" sz="2000" b="1" dirty="0">
              <a:solidFill>
                <a:srgbClr val="547094"/>
              </a:solidFill>
              <a:latin typeface=" arial narrow"/>
              <a:cs typeface="Arial" panose="020B0604020202020204" pitchFamily="34" charset="0"/>
            </a:endParaRPr>
          </a:p>
        </p:txBody>
      </p:sp>
      <p:cxnSp>
        <p:nvCxnSpPr>
          <p:cNvPr id="20" name="Google Shape;123;p3">
            <a:extLst>
              <a:ext uri="{FF2B5EF4-FFF2-40B4-BE49-F238E27FC236}">
                <a16:creationId xmlns:a16="http://schemas.microsoft.com/office/drawing/2014/main" id="{081E6B87-773A-49CA-B80D-33C6E8DBC980}"/>
              </a:ext>
            </a:extLst>
          </p:cNvPr>
          <p:cNvCxnSpPr>
            <a:cxnSpLocks/>
          </p:cNvCxnSpPr>
          <p:nvPr/>
        </p:nvCxnSpPr>
        <p:spPr>
          <a:xfrm>
            <a:off x="0" y="642116"/>
            <a:ext cx="12192000" cy="1"/>
          </a:xfrm>
          <a:prstGeom prst="straightConnector1">
            <a:avLst/>
          </a:prstGeom>
          <a:noFill/>
          <a:ln w="28575" cap="flat" cmpd="sng">
            <a:solidFill>
              <a:srgbClr val="2AB0EF"/>
            </a:solidFill>
            <a:prstDash val="solid"/>
            <a:round/>
            <a:headEnd type="none" w="sm" len="sm"/>
            <a:tailEnd type="none" w="sm" len="sm"/>
          </a:ln>
        </p:spPr>
      </p:cxnSp>
      <p:sp>
        <p:nvSpPr>
          <p:cNvPr id="11" name="TextBox 10">
            <a:extLst>
              <a:ext uri="{FF2B5EF4-FFF2-40B4-BE49-F238E27FC236}">
                <a16:creationId xmlns:a16="http://schemas.microsoft.com/office/drawing/2014/main" id="{2F327ACF-10F3-4651-820D-8A700C42D091}"/>
              </a:ext>
            </a:extLst>
          </p:cNvPr>
          <p:cNvSpPr txBox="1"/>
          <p:nvPr/>
        </p:nvSpPr>
        <p:spPr>
          <a:xfrm>
            <a:off x="378931" y="66645"/>
            <a:ext cx="2244197" cy="523220"/>
          </a:xfrm>
          <a:prstGeom prst="rect">
            <a:avLst/>
          </a:prstGeom>
          <a:noFill/>
        </p:spPr>
        <p:txBody>
          <a:bodyPr wrap="square" rtlCol="0">
            <a:spAutoFit/>
          </a:bodyPr>
          <a:lstStyle/>
          <a:p>
            <a:r>
              <a:rPr lang="en-US" sz="1400" dirty="0">
                <a:solidFill>
                  <a:schemeClr val="bg1"/>
                </a:solidFill>
              </a:rPr>
              <a:t>HEALTH SAFETY ENVIRONMENT</a:t>
            </a:r>
            <a:endParaRPr lang="ru-RU" sz="1400" dirty="0">
              <a:solidFill>
                <a:schemeClr val="bg1"/>
              </a:solidFill>
            </a:endParaRPr>
          </a:p>
        </p:txBody>
      </p:sp>
      <p:sp>
        <p:nvSpPr>
          <p:cNvPr id="7" name="Прямоугольник 6">
            <a:extLst>
              <a:ext uri="{FF2B5EF4-FFF2-40B4-BE49-F238E27FC236}">
                <a16:creationId xmlns:a16="http://schemas.microsoft.com/office/drawing/2014/main" id="{110FB08F-9690-42CC-96BC-43806C078C30}"/>
              </a:ext>
            </a:extLst>
          </p:cNvPr>
          <p:cNvSpPr/>
          <p:nvPr/>
        </p:nvSpPr>
        <p:spPr>
          <a:xfrm>
            <a:off x="807639" y="2326890"/>
            <a:ext cx="9458326" cy="923330"/>
          </a:xfrm>
          <a:prstGeom prst="rect">
            <a:avLst/>
          </a:prstGeom>
        </p:spPr>
        <p:txBody>
          <a:bodyPr wrap="square">
            <a:spAutoFit/>
          </a:bodyPr>
          <a:lstStyle/>
          <a:p>
            <a:pPr indent="450215" algn="just">
              <a:spcAft>
                <a:spcPts val="0"/>
              </a:spcAft>
            </a:pPr>
            <a:r>
              <a:rPr lang="kk-KZ" b="1" dirty="0">
                <a:solidFill>
                  <a:schemeClr val="accent1">
                    <a:lumMod val="50000"/>
                  </a:schemeClr>
                </a:solidFill>
              </a:rPr>
              <a:t>182-бап. Еңбек қауіпсіздігі және еңбекті қорғау саласындағы жұмыс берушінің құқықтары мен міндеттері.</a:t>
            </a:r>
          </a:p>
          <a:p>
            <a:pPr indent="450215" algn="just">
              <a:spcAft>
                <a:spcPts val="0"/>
              </a:spcAft>
            </a:pPr>
            <a:r>
              <a:rPr lang="kk-KZ" b="1" dirty="0">
                <a:solidFill>
                  <a:schemeClr val="accent1">
                    <a:lumMod val="50000"/>
                  </a:schemeClr>
                </a:solidFill>
              </a:rPr>
              <a:t>2-тармақ. Жұмыс беруші міндетті:</a:t>
            </a:r>
          </a:p>
          <a:p>
            <a:r>
              <a:rPr lang="kk-KZ" b="1" u="sng" dirty="0">
                <a:solidFill>
                  <a:schemeClr val="accent1">
                    <a:lumMod val="50000"/>
                  </a:schemeClr>
                </a:solidFill>
              </a:rPr>
              <a:t>1) кәсіптік тәуекелді бағалауды жүргізу және оны барынша азайту жөнінде шаралар қабылдау</a:t>
            </a:r>
          </a:p>
        </p:txBody>
      </p:sp>
      <p:sp>
        <p:nvSpPr>
          <p:cNvPr id="8" name="Прямоугольник 7">
            <a:extLst>
              <a:ext uri="{FF2B5EF4-FFF2-40B4-BE49-F238E27FC236}">
                <a16:creationId xmlns:a16="http://schemas.microsoft.com/office/drawing/2014/main" id="{EDE564FF-4698-4446-A9D3-2EA9883FD170}"/>
              </a:ext>
            </a:extLst>
          </p:cNvPr>
          <p:cNvSpPr/>
          <p:nvPr/>
        </p:nvSpPr>
        <p:spPr>
          <a:xfrm>
            <a:off x="704846" y="3792614"/>
            <a:ext cx="9663913" cy="646331"/>
          </a:xfrm>
          <a:prstGeom prst="rect">
            <a:avLst/>
          </a:prstGeom>
        </p:spPr>
        <p:txBody>
          <a:bodyPr wrap="square">
            <a:spAutoFit/>
          </a:bodyPr>
          <a:lstStyle/>
          <a:p>
            <a:pPr algn="just"/>
            <a:r>
              <a:rPr lang="kk-KZ" dirty="0">
                <a:solidFill>
                  <a:schemeClr val="accent1">
                    <a:lumMod val="50000"/>
                  </a:schemeClr>
                </a:solidFill>
              </a:rPr>
              <a:t>Біздің елде тәуекелдерді бағалау қалай ұйымдастырылады және кәсіптік тәуекелдерді басқаруға қандай лауазымды тұлғалар жауапты?</a:t>
            </a:r>
          </a:p>
        </p:txBody>
      </p:sp>
      <p:sp>
        <p:nvSpPr>
          <p:cNvPr id="18" name="Прямоугольник 17">
            <a:extLst>
              <a:ext uri="{FF2B5EF4-FFF2-40B4-BE49-F238E27FC236}">
                <a16:creationId xmlns:a16="http://schemas.microsoft.com/office/drawing/2014/main" id="{7704CC48-3BCC-4548-B2F6-9A71D5A018C9}"/>
              </a:ext>
            </a:extLst>
          </p:cNvPr>
          <p:cNvSpPr/>
          <p:nvPr/>
        </p:nvSpPr>
        <p:spPr>
          <a:xfrm>
            <a:off x="704850" y="2298464"/>
            <a:ext cx="9663913" cy="980183"/>
          </a:xfrm>
          <a:prstGeom prst="rect">
            <a:avLst/>
          </a:prstGeom>
          <a:noFill/>
          <a:ln w="2222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8">
            <a:extLst>
              <a:ext uri="{FF2B5EF4-FFF2-40B4-BE49-F238E27FC236}">
                <a16:creationId xmlns:a16="http://schemas.microsoft.com/office/drawing/2014/main" id="{C8005A68-E46A-4CCA-A2AE-6930193ECB4F}"/>
              </a:ext>
            </a:extLst>
          </p:cNvPr>
          <p:cNvSpPr/>
          <p:nvPr/>
        </p:nvSpPr>
        <p:spPr>
          <a:xfrm>
            <a:off x="807639" y="4950318"/>
            <a:ext cx="9458325" cy="646331"/>
          </a:xfrm>
          <a:prstGeom prst="rect">
            <a:avLst/>
          </a:prstGeom>
        </p:spPr>
        <p:txBody>
          <a:bodyPr wrap="square">
            <a:spAutoFit/>
          </a:bodyPr>
          <a:lstStyle/>
          <a:p>
            <a:pPr algn="just"/>
            <a:r>
              <a:rPr lang="kk-KZ" dirty="0">
                <a:solidFill>
                  <a:schemeClr val="accent1">
                    <a:lumMod val="50000"/>
                  </a:schemeClr>
                </a:solidFill>
              </a:rPr>
              <a:t>КТБ рәсімдерін жүргізуді ұйымдастыруды өндірістік кеңес жүзеге асырады, ол болмаған жағдайда сараптамалық топтың құрамы айқындалады…</a:t>
            </a:r>
            <a:endParaRPr lang="ru-RU" dirty="0">
              <a:solidFill>
                <a:schemeClr val="accent1">
                  <a:lumMod val="50000"/>
                </a:schemeClr>
              </a:solidFill>
            </a:endParaRPr>
          </a:p>
        </p:txBody>
      </p:sp>
      <p:sp>
        <p:nvSpPr>
          <p:cNvPr id="25" name="Прямоугольник 24">
            <a:extLst>
              <a:ext uri="{FF2B5EF4-FFF2-40B4-BE49-F238E27FC236}">
                <a16:creationId xmlns:a16="http://schemas.microsoft.com/office/drawing/2014/main" id="{68C8925E-DF1F-4918-9FCC-6778D24E4444}"/>
              </a:ext>
            </a:extLst>
          </p:cNvPr>
          <p:cNvSpPr/>
          <p:nvPr/>
        </p:nvSpPr>
        <p:spPr>
          <a:xfrm>
            <a:off x="704846" y="4824846"/>
            <a:ext cx="9663913" cy="1492802"/>
          </a:xfrm>
          <a:prstGeom prst="rect">
            <a:avLst/>
          </a:prstGeom>
          <a:noFill/>
          <a:ln w="2222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a:extLst>
              <a:ext uri="{FF2B5EF4-FFF2-40B4-BE49-F238E27FC236}">
                <a16:creationId xmlns:a16="http://schemas.microsoft.com/office/drawing/2014/main" id="{0EA90EA9-A26C-4B9E-9E12-8FD6527ED07F}"/>
              </a:ext>
            </a:extLst>
          </p:cNvPr>
          <p:cNvSpPr/>
          <p:nvPr/>
        </p:nvSpPr>
        <p:spPr>
          <a:xfrm>
            <a:off x="3713019" y="5748186"/>
            <a:ext cx="6552946" cy="430887"/>
          </a:xfrm>
          <a:prstGeom prst="rect">
            <a:avLst/>
          </a:prstGeom>
        </p:spPr>
        <p:txBody>
          <a:bodyPr wrap="square">
            <a:spAutoFit/>
          </a:bodyPr>
          <a:lstStyle/>
          <a:p>
            <a:r>
              <a:rPr lang="kk-KZ" sz="1100" i="1" dirty="0"/>
              <a:t>Қазақстан Республикасы Еңбек және халықты әлеуметтік қорғау министрінің 2020 жылғы 11 қыркүйектегі № 363 «Кәсіптік тәуекелдерді басқару қағидаларын бекіту туралы» бұйрығының 4-тармағы</a:t>
            </a:r>
          </a:p>
        </p:txBody>
      </p:sp>
      <p:sp>
        <p:nvSpPr>
          <p:cNvPr id="14" name="Прямоугольник 13">
            <a:extLst>
              <a:ext uri="{FF2B5EF4-FFF2-40B4-BE49-F238E27FC236}">
                <a16:creationId xmlns:a16="http://schemas.microsoft.com/office/drawing/2014/main" id="{06F9874F-D530-46AA-AF36-39B8C11439F7}"/>
              </a:ext>
            </a:extLst>
          </p:cNvPr>
          <p:cNvSpPr/>
          <p:nvPr/>
        </p:nvSpPr>
        <p:spPr>
          <a:xfrm>
            <a:off x="3126109" y="965244"/>
            <a:ext cx="4821382" cy="412026"/>
          </a:xfrm>
          <a:prstGeom prst="rect">
            <a:avLst/>
          </a:prstGeom>
          <a:noFill/>
          <a:ln w="2222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угольник 4">
            <a:extLst>
              <a:ext uri="{FF2B5EF4-FFF2-40B4-BE49-F238E27FC236}">
                <a16:creationId xmlns:a16="http://schemas.microsoft.com/office/drawing/2014/main" id="{D96EB94D-DC1D-442F-90CF-B2F95A079589}"/>
              </a:ext>
            </a:extLst>
          </p:cNvPr>
          <p:cNvSpPr/>
          <p:nvPr/>
        </p:nvSpPr>
        <p:spPr>
          <a:xfrm>
            <a:off x="3286600" y="965244"/>
            <a:ext cx="4500399" cy="369332"/>
          </a:xfrm>
          <a:prstGeom prst="rect">
            <a:avLst/>
          </a:prstGeom>
        </p:spPr>
        <p:txBody>
          <a:bodyPr wrap="none">
            <a:spAutoFit/>
          </a:bodyPr>
          <a:lstStyle/>
          <a:p>
            <a:pPr algn="just"/>
            <a:r>
              <a:rPr lang="kk-KZ" b="1" dirty="0">
                <a:solidFill>
                  <a:schemeClr val="accent1">
                    <a:lumMod val="50000"/>
                  </a:schemeClr>
                </a:solidFill>
              </a:rPr>
              <a:t>Кәсіптік тәуекелдерді басқару</a:t>
            </a:r>
          </a:p>
        </p:txBody>
      </p:sp>
      <p:pic>
        <p:nvPicPr>
          <p:cNvPr id="2" name="Рисунок 1">
            <a:extLst>
              <a:ext uri="{FF2B5EF4-FFF2-40B4-BE49-F238E27FC236}">
                <a16:creationId xmlns:a16="http://schemas.microsoft.com/office/drawing/2014/main" id="{AC5C59F6-4F56-8431-6C8A-7B1D7E9889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72709" y="959554"/>
            <a:ext cx="603757" cy="603757"/>
          </a:xfrm>
          <a:prstGeom prst="rect">
            <a:avLst/>
          </a:prstGeom>
        </p:spPr>
      </p:pic>
      <p:pic>
        <p:nvPicPr>
          <p:cNvPr id="6" name="Рисунок 5">
            <a:extLst>
              <a:ext uri="{FF2B5EF4-FFF2-40B4-BE49-F238E27FC236}">
                <a16:creationId xmlns:a16="http://schemas.microsoft.com/office/drawing/2014/main" id="{55D3C9FF-8861-3BDA-97C6-9F8C9A5C204E}"/>
              </a:ext>
            </a:extLst>
          </p:cNvPr>
          <p:cNvPicPr>
            <a:picLocks noChangeAspect="1"/>
          </p:cNvPicPr>
          <p:nvPr/>
        </p:nvPicPr>
        <p:blipFill>
          <a:blip r:embed="rId4"/>
          <a:stretch>
            <a:fillRect/>
          </a:stretch>
        </p:blipFill>
        <p:spPr>
          <a:xfrm>
            <a:off x="11176706" y="50696"/>
            <a:ext cx="1015294" cy="883895"/>
          </a:xfrm>
          <a:prstGeom prst="rect">
            <a:avLst/>
          </a:prstGeom>
        </p:spPr>
      </p:pic>
    </p:spTree>
    <p:custDataLst>
      <p:tags r:id="rId1"/>
    </p:custDataLst>
    <p:extLst>
      <p:ext uri="{BB962C8B-B14F-4D97-AF65-F5344CB8AC3E}">
        <p14:creationId xmlns:p14="http://schemas.microsoft.com/office/powerpoint/2010/main" val="7001708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6C0163-9D03-1ACD-6DFE-C79A89861541}"/>
            </a:ext>
          </a:extLst>
        </p:cNvPr>
        <p:cNvGrpSpPr/>
        <p:nvPr/>
      </p:nvGrpSpPr>
      <p:grpSpPr>
        <a:xfrm>
          <a:off x="0" y="0"/>
          <a:ext cx="0" cy="0"/>
          <a:chOff x="0" y="0"/>
          <a:chExt cx="0" cy="0"/>
        </a:xfrm>
      </p:grpSpPr>
      <p:sp>
        <p:nvSpPr>
          <p:cNvPr id="19" name="Google Shape;121;p3">
            <a:extLst>
              <a:ext uri="{FF2B5EF4-FFF2-40B4-BE49-F238E27FC236}">
                <a16:creationId xmlns:a16="http://schemas.microsoft.com/office/drawing/2014/main" id="{6833BC83-2B20-A211-9D07-032E50DE5AE3}"/>
              </a:ext>
            </a:extLst>
          </p:cNvPr>
          <p:cNvSpPr/>
          <p:nvPr/>
        </p:nvSpPr>
        <p:spPr>
          <a:xfrm>
            <a:off x="95838" y="60332"/>
            <a:ext cx="1973107" cy="529533"/>
          </a:xfrm>
          <a:prstGeom prst="roundRect">
            <a:avLst>
              <a:gd name="adj" fmla="val 50000"/>
            </a:avLst>
          </a:prstGeom>
          <a:gradFill>
            <a:gsLst>
              <a:gs pos="0">
                <a:schemeClr val="dk2"/>
              </a:gs>
              <a:gs pos="100000">
                <a:srgbClr val="2AB0EF"/>
              </a:gs>
            </a:gsLst>
            <a:lin ang="27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Narrow" panose="020B0606020202030204" pitchFamily="34" charset="0"/>
              <a:ea typeface="Arial"/>
              <a:cs typeface="Arial"/>
              <a:sym typeface="Arial"/>
            </a:endParaRPr>
          </a:p>
        </p:txBody>
      </p:sp>
      <p:sp>
        <p:nvSpPr>
          <p:cNvPr id="3" name="Прямоугольник 2">
            <a:extLst>
              <a:ext uri="{FF2B5EF4-FFF2-40B4-BE49-F238E27FC236}">
                <a16:creationId xmlns:a16="http://schemas.microsoft.com/office/drawing/2014/main" id="{60BFD0B5-BFF6-77D1-CD91-EF26CD8C3059}"/>
              </a:ext>
            </a:extLst>
          </p:cNvPr>
          <p:cNvSpPr/>
          <p:nvPr/>
        </p:nvSpPr>
        <p:spPr>
          <a:xfrm>
            <a:off x="2419927" y="169479"/>
            <a:ext cx="7499927" cy="646331"/>
          </a:xfrm>
          <a:prstGeom prst="rect">
            <a:avLst/>
          </a:prstGeom>
        </p:spPr>
        <p:txBody>
          <a:bodyPr wrap="square">
            <a:spAutoFit/>
          </a:bodyPr>
          <a:lstStyle/>
          <a:p>
            <a:pPr algn="ctr">
              <a:spcAft>
                <a:spcPts val="0"/>
              </a:spcAft>
            </a:pPr>
            <a:r>
              <a:rPr lang="kk-KZ" sz="1600" b="1" dirty="0">
                <a:solidFill>
                  <a:srgbClr val="547094"/>
                </a:solidFill>
                <a:latin typeface=" arial narrow"/>
                <a:cs typeface="Arial" panose="020B0604020202020204" pitchFamily="34" charset="0"/>
              </a:rPr>
              <a:t>Еңбек қауіпсіздігі және еңбекті қорғау мәселелері бойынша кәсіби құзыреттерді дамыту</a:t>
            </a:r>
          </a:p>
          <a:p>
            <a:pPr algn="ctr">
              <a:spcAft>
                <a:spcPts val="0"/>
              </a:spcAft>
            </a:pPr>
            <a:endParaRPr lang="ru-RU" sz="2000" b="1" dirty="0">
              <a:solidFill>
                <a:srgbClr val="547094"/>
              </a:solidFill>
              <a:latin typeface=" arial narrow"/>
              <a:cs typeface="Arial" panose="020B0604020202020204" pitchFamily="34" charset="0"/>
            </a:endParaRPr>
          </a:p>
        </p:txBody>
      </p:sp>
      <p:cxnSp>
        <p:nvCxnSpPr>
          <p:cNvPr id="20" name="Google Shape;123;p3">
            <a:extLst>
              <a:ext uri="{FF2B5EF4-FFF2-40B4-BE49-F238E27FC236}">
                <a16:creationId xmlns:a16="http://schemas.microsoft.com/office/drawing/2014/main" id="{A5FD5ADA-C1BF-35F9-8BE5-1C673217AA79}"/>
              </a:ext>
            </a:extLst>
          </p:cNvPr>
          <p:cNvCxnSpPr>
            <a:cxnSpLocks/>
          </p:cNvCxnSpPr>
          <p:nvPr/>
        </p:nvCxnSpPr>
        <p:spPr>
          <a:xfrm>
            <a:off x="0" y="642116"/>
            <a:ext cx="12192000" cy="1"/>
          </a:xfrm>
          <a:prstGeom prst="straightConnector1">
            <a:avLst/>
          </a:prstGeom>
          <a:noFill/>
          <a:ln w="28575" cap="flat" cmpd="sng">
            <a:solidFill>
              <a:srgbClr val="2AB0EF"/>
            </a:solidFill>
            <a:prstDash val="solid"/>
            <a:round/>
            <a:headEnd type="none" w="sm" len="sm"/>
            <a:tailEnd type="none" w="sm" len="sm"/>
          </a:ln>
        </p:spPr>
      </p:cxnSp>
      <p:sp>
        <p:nvSpPr>
          <p:cNvPr id="11" name="TextBox 10">
            <a:extLst>
              <a:ext uri="{FF2B5EF4-FFF2-40B4-BE49-F238E27FC236}">
                <a16:creationId xmlns:a16="http://schemas.microsoft.com/office/drawing/2014/main" id="{B665B161-2939-9ADA-DA32-5CBB071A54F0}"/>
              </a:ext>
            </a:extLst>
          </p:cNvPr>
          <p:cNvSpPr txBox="1"/>
          <p:nvPr/>
        </p:nvSpPr>
        <p:spPr>
          <a:xfrm>
            <a:off x="378931" y="66645"/>
            <a:ext cx="2244197" cy="523220"/>
          </a:xfrm>
          <a:prstGeom prst="rect">
            <a:avLst/>
          </a:prstGeom>
          <a:noFill/>
        </p:spPr>
        <p:txBody>
          <a:bodyPr wrap="square" rtlCol="0">
            <a:spAutoFit/>
          </a:bodyPr>
          <a:lstStyle/>
          <a:p>
            <a:r>
              <a:rPr lang="en-US" sz="1400" dirty="0">
                <a:solidFill>
                  <a:schemeClr val="bg1"/>
                </a:solidFill>
              </a:rPr>
              <a:t>HEALTH SAFETY ENVIRONMENT</a:t>
            </a:r>
            <a:endParaRPr lang="ru-RU" sz="1400" dirty="0">
              <a:solidFill>
                <a:schemeClr val="bg1"/>
              </a:solidFill>
            </a:endParaRPr>
          </a:p>
        </p:txBody>
      </p:sp>
      <p:pic>
        <p:nvPicPr>
          <p:cNvPr id="6" name="Рисунок 5">
            <a:extLst>
              <a:ext uri="{FF2B5EF4-FFF2-40B4-BE49-F238E27FC236}">
                <a16:creationId xmlns:a16="http://schemas.microsoft.com/office/drawing/2014/main" id="{D1222829-4C7B-94DA-3685-F821A6E4CABC}"/>
              </a:ext>
            </a:extLst>
          </p:cNvPr>
          <p:cNvPicPr>
            <a:picLocks noChangeAspect="1"/>
          </p:cNvPicPr>
          <p:nvPr/>
        </p:nvPicPr>
        <p:blipFill>
          <a:blip r:embed="rId3"/>
          <a:stretch>
            <a:fillRect/>
          </a:stretch>
        </p:blipFill>
        <p:spPr>
          <a:xfrm>
            <a:off x="11176706" y="50696"/>
            <a:ext cx="1015294" cy="883895"/>
          </a:xfrm>
          <a:prstGeom prst="rect">
            <a:avLst/>
          </a:prstGeom>
        </p:spPr>
      </p:pic>
      <p:sp>
        <p:nvSpPr>
          <p:cNvPr id="10" name="object 3">
            <a:extLst>
              <a:ext uri="{FF2B5EF4-FFF2-40B4-BE49-F238E27FC236}">
                <a16:creationId xmlns:a16="http://schemas.microsoft.com/office/drawing/2014/main" id="{8FFB28E7-D6D0-F282-507F-EF3C47C97F4A}"/>
              </a:ext>
            </a:extLst>
          </p:cNvPr>
          <p:cNvSpPr txBox="1"/>
          <p:nvPr/>
        </p:nvSpPr>
        <p:spPr>
          <a:xfrm>
            <a:off x="1108963" y="756869"/>
            <a:ext cx="5539740" cy="1759456"/>
          </a:xfrm>
          <a:prstGeom prst="rect">
            <a:avLst/>
          </a:prstGeom>
        </p:spPr>
        <p:txBody>
          <a:bodyPr vert="horz" wrap="square" lIns="0" tIns="12700" rIns="0" bIns="0" rtlCol="0">
            <a:spAutoFit/>
          </a:bodyPr>
          <a:lstStyle/>
          <a:p>
            <a:pPr marL="12700">
              <a:lnSpc>
                <a:spcPct val="100000"/>
              </a:lnSpc>
              <a:spcBef>
                <a:spcPts val="100"/>
              </a:spcBef>
            </a:pPr>
            <a:r>
              <a:rPr lang="kk-KZ" sz="1800" b="1" dirty="0">
                <a:latin typeface="Arial Narrow"/>
                <a:cs typeface="Arial Narrow"/>
              </a:rPr>
              <a:t>Еңбек қауіпсіздігі және еңбекті қорғау жөніндегі өндірістік кеңес</a:t>
            </a:r>
            <a:endParaRPr sz="1800" dirty="0">
              <a:latin typeface="Arial Narrow"/>
              <a:cs typeface="Arial Narrow"/>
            </a:endParaRPr>
          </a:p>
          <a:p>
            <a:pPr>
              <a:lnSpc>
                <a:spcPct val="100000"/>
              </a:lnSpc>
            </a:pPr>
            <a:endParaRPr sz="2000" dirty="0">
              <a:latin typeface="Arial Narrow"/>
              <a:cs typeface="Arial Narrow"/>
            </a:endParaRPr>
          </a:p>
          <a:p>
            <a:pPr>
              <a:lnSpc>
                <a:spcPct val="100000"/>
              </a:lnSpc>
              <a:spcBef>
                <a:spcPts val="20"/>
              </a:spcBef>
            </a:pPr>
            <a:endParaRPr sz="2150" dirty="0">
              <a:latin typeface="Arial Narrow"/>
              <a:cs typeface="Arial Narrow"/>
            </a:endParaRPr>
          </a:p>
          <a:p>
            <a:pPr marL="12700" marR="506095" algn="just">
              <a:lnSpc>
                <a:spcPct val="100000"/>
              </a:lnSpc>
            </a:pPr>
            <a:r>
              <a:rPr lang="kk-KZ" sz="1800" b="1" dirty="0">
                <a:latin typeface="Arial Narrow"/>
                <a:cs typeface="Arial Narrow"/>
              </a:rPr>
              <a:t>Жұмыс берушінің немесе жұмыскерлердің не олардың өкілдерінің бастамасы бойынша 15 жұмыс күнінен аспайтын мерзімде ЕҚжЕҚ жөніндегі өндірістік кеңес құрылады</a:t>
            </a:r>
            <a:endParaRPr sz="1800" dirty="0">
              <a:latin typeface="Arial Narrow"/>
              <a:cs typeface="Arial Narrow"/>
            </a:endParaRPr>
          </a:p>
        </p:txBody>
      </p:sp>
      <p:sp>
        <p:nvSpPr>
          <p:cNvPr id="12" name="object 9">
            <a:extLst>
              <a:ext uri="{FF2B5EF4-FFF2-40B4-BE49-F238E27FC236}">
                <a16:creationId xmlns:a16="http://schemas.microsoft.com/office/drawing/2014/main" id="{36D006EB-5E25-B16C-C0AE-14E118C75D57}"/>
              </a:ext>
            </a:extLst>
          </p:cNvPr>
          <p:cNvSpPr/>
          <p:nvPr/>
        </p:nvSpPr>
        <p:spPr>
          <a:xfrm>
            <a:off x="1030986" y="1616202"/>
            <a:ext cx="5195570" cy="2284730"/>
          </a:xfrm>
          <a:custGeom>
            <a:avLst/>
            <a:gdLst/>
            <a:ahLst/>
            <a:cxnLst/>
            <a:rect l="l" t="t" r="r" b="b"/>
            <a:pathLst>
              <a:path w="5195570" h="2284729">
                <a:moveTo>
                  <a:pt x="0" y="2284476"/>
                </a:moveTo>
                <a:lnTo>
                  <a:pt x="5195316" y="2284476"/>
                </a:lnTo>
                <a:lnTo>
                  <a:pt x="5195316" y="0"/>
                </a:lnTo>
                <a:lnTo>
                  <a:pt x="0" y="0"/>
                </a:lnTo>
                <a:lnTo>
                  <a:pt x="0" y="2284476"/>
                </a:lnTo>
                <a:close/>
              </a:path>
            </a:pathLst>
          </a:custGeom>
          <a:ln w="25400">
            <a:solidFill>
              <a:srgbClr val="00AF50"/>
            </a:solidFill>
          </a:ln>
        </p:spPr>
        <p:txBody>
          <a:bodyPr wrap="square" lIns="0" tIns="0" rIns="0" bIns="0" rtlCol="0"/>
          <a:lstStyle/>
          <a:p>
            <a:endParaRPr/>
          </a:p>
        </p:txBody>
      </p:sp>
      <p:sp>
        <p:nvSpPr>
          <p:cNvPr id="13" name="object 10">
            <a:extLst>
              <a:ext uri="{FF2B5EF4-FFF2-40B4-BE49-F238E27FC236}">
                <a16:creationId xmlns:a16="http://schemas.microsoft.com/office/drawing/2014/main" id="{7A71F078-F92E-ED04-183E-EB1A5447E9E3}"/>
              </a:ext>
            </a:extLst>
          </p:cNvPr>
          <p:cNvSpPr txBox="1"/>
          <p:nvPr/>
        </p:nvSpPr>
        <p:spPr>
          <a:xfrm>
            <a:off x="1030986" y="4333494"/>
            <a:ext cx="5195570" cy="1499770"/>
          </a:xfrm>
          <a:prstGeom prst="rect">
            <a:avLst/>
          </a:prstGeom>
          <a:ln w="25400">
            <a:solidFill>
              <a:srgbClr val="00AF50"/>
            </a:solidFill>
          </a:ln>
        </p:spPr>
        <p:txBody>
          <a:bodyPr vert="horz" wrap="square" lIns="0" tIns="113665" rIns="0" bIns="0" rtlCol="0">
            <a:spAutoFit/>
          </a:bodyPr>
          <a:lstStyle/>
          <a:p>
            <a:pPr marL="90170" marR="215900" algn="just">
              <a:lnSpc>
                <a:spcPct val="100000"/>
              </a:lnSpc>
              <a:spcBef>
                <a:spcPts val="895"/>
              </a:spcBef>
            </a:pPr>
            <a:r>
              <a:rPr lang="kk-KZ" sz="1800" dirty="0">
                <a:latin typeface="Arial Narrow"/>
                <a:cs typeface="Arial Narrow"/>
              </a:rPr>
              <a:t>Өндірістік кеңесті жұмыс беруші мен жұмыскерлер өкілдерінің арасынан кеңес мүшелері ротациялық негізде екі жыл мерзімге сайлайтын төраға басқарады.</a:t>
            </a:r>
            <a:endParaRPr sz="1800" dirty="0">
              <a:latin typeface="Arial Narrow"/>
              <a:cs typeface="Arial Narrow"/>
            </a:endParaRPr>
          </a:p>
        </p:txBody>
      </p:sp>
      <p:sp>
        <p:nvSpPr>
          <p:cNvPr id="15" name="object 11">
            <a:extLst>
              <a:ext uri="{FF2B5EF4-FFF2-40B4-BE49-F238E27FC236}">
                <a16:creationId xmlns:a16="http://schemas.microsoft.com/office/drawing/2014/main" id="{BC75CCFA-6A7D-7729-C424-7BE5E9836FC7}"/>
              </a:ext>
            </a:extLst>
          </p:cNvPr>
          <p:cNvSpPr txBox="1"/>
          <p:nvPr/>
        </p:nvSpPr>
        <p:spPr>
          <a:xfrm>
            <a:off x="6838950" y="1622297"/>
            <a:ext cx="4956175" cy="1980670"/>
          </a:xfrm>
          <a:prstGeom prst="rect">
            <a:avLst/>
          </a:prstGeom>
          <a:ln w="25400">
            <a:solidFill>
              <a:srgbClr val="00AF50"/>
            </a:solidFill>
          </a:ln>
        </p:spPr>
        <p:txBody>
          <a:bodyPr vert="horz" wrap="square" lIns="0" tIns="41275" rIns="0" bIns="0" rtlCol="0">
            <a:spAutoFit/>
          </a:bodyPr>
          <a:lstStyle/>
          <a:p>
            <a:pPr marL="90805" marR="222885" algn="just">
              <a:lnSpc>
                <a:spcPct val="100000"/>
              </a:lnSpc>
              <a:spcBef>
                <a:spcPts val="325"/>
              </a:spcBef>
            </a:pPr>
            <a:r>
              <a:rPr lang="kk-KZ" sz="1800" dirty="0">
                <a:latin typeface="Arial Narrow"/>
                <a:cs typeface="Arial Narrow"/>
              </a:rPr>
              <a:t>Еңбекті қорғау жөніндегі техникалық инспекторлар еңбек қауіпсіздігі және еңбекті қорғау жөніндегі өндірістік кеңестің шешімімен бекітіледі.</a:t>
            </a:r>
            <a:endParaRPr sz="1800" dirty="0">
              <a:latin typeface="Arial Narrow"/>
              <a:cs typeface="Arial Narrow"/>
            </a:endParaRPr>
          </a:p>
          <a:p>
            <a:pPr marL="90805" marR="219075" indent="713105" algn="just">
              <a:lnSpc>
                <a:spcPct val="100000"/>
              </a:lnSpc>
            </a:pPr>
            <a:r>
              <a:rPr lang="kk-KZ" sz="1800" b="1" dirty="0" err="1">
                <a:latin typeface="Arial Narrow"/>
                <a:cs typeface="Arial Narrow"/>
              </a:rPr>
              <a:t>Еңбекті қорғау жөніндегі техникалық инспекторлардың мәртебесі, құқықтары мен міндеттері, сондай-ақ олардың бақылауды жүзеге асыру тәртібі өндірістік кеңестің шешімімен айқындалады.</a:t>
            </a:r>
            <a:endParaRPr sz="1800" dirty="0">
              <a:latin typeface="Arial Narrow"/>
              <a:cs typeface="Arial Narrow"/>
            </a:endParaRPr>
          </a:p>
        </p:txBody>
      </p:sp>
      <p:pic>
        <p:nvPicPr>
          <p:cNvPr id="16" name="object 12">
            <a:extLst>
              <a:ext uri="{FF2B5EF4-FFF2-40B4-BE49-F238E27FC236}">
                <a16:creationId xmlns:a16="http://schemas.microsoft.com/office/drawing/2014/main" id="{5A1C55F9-E5AF-0E70-8930-1C2F2CD18B43}"/>
              </a:ext>
            </a:extLst>
          </p:cNvPr>
          <p:cNvPicPr/>
          <p:nvPr/>
        </p:nvPicPr>
        <p:blipFill>
          <a:blip r:embed="rId4" cstate="print"/>
          <a:stretch>
            <a:fillRect/>
          </a:stretch>
        </p:blipFill>
        <p:spPr>
          <a:xfrm>
            <a:off x="6873240" y="4332732"/>
            <a:ext cx="4956048" cy="1709927"/>
          </a:xfrm>
          <a:prstGeom prst="rect">
            <a:avLst/>
          </a:prstGeom>
        </p:spPr>
      </p:pic>
      <p:sp>
        <p:nvSpPr>
          <p:cNvPr id="17" name="Прямоугольник 16">
            <a:extLst>
              <a:ext uri="{FF2B5EF4-FFF2-40B4-BE49-F238E27FC236}">
                <a16:creationId xmlns:a16="http://schemas.microsoft.com/office/drawing/2014/main" id="{FD680134-A64E-1CF2-A552-8FB1E7D9FB4B}"/>
              </a:ext>
            </a:extLst>
          </p:cNvPr>
          <p:cNvSpPr/>
          <p:nvPr/>
        </p:nvSpPr>
        <p:spPr>
          <a:xfrm>
            <a:off x="1030986" y="2834639"/>
            <a:ext cx="5000359" cy="923330"/>
          </a:xfrm>
          <a:prstGeom prst="rect">
            <a:avLst/>
          </a:prstGeom>
        </p:spPr>
        <p:txBody>
          <a:bodyPr wrap="square">
            <a:spAutoFit/>
          </a:bodyPr>
          <a:lstStyle/>
          <a:p>
            <a:pPr algn="just"/>
            <a:r>
              <a:rPr lang="kk-KZ" dirty="0">
                <a:latin typeface="Arial Narrow"/>
              </a:rPr>
              <a:t>Ұйымда өндірістік кеңес құрылған кезде оның функцияларына ЕҚБЖ-ның ішкі аудитін жүзеге асыру кіреді.</a:t>
            </a:r>
          </a:p>
        </p:txBody>
      </p:sp>
      <p:pic>
        <p:nvPicPr>
          <p:cNvPr id="21" name="Рисунок 20">
            <a:extLst>
              <a:ext uri="{FF2B5EF4-FFF2-40B4-BE49-F238E27FC236}">
                <a16:creationId xmlns:a16="http://schemas.microsoft.com/office/drawing/2014/main" id="{AD839F26-2211-785D-EB0C-3B9D3B6BF94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72709" y="892532"/>
            <a:ext cx="603757" cy="603757"/>
          </a:xfrm>
          <a:prstGeom prst="rect">
            <a:avLst/>
          </a:prstGeom>
        </p:spPr>
      </p:pic>
    </p:spTree>
    <p:custDataLst>
      <p:tags r:id="rId1"/>
    </p:custDataLst>
    <p:extLst>
      <p:ext uri="{BB962C8B-B14F-4D97-AF65-F5344CB8AC3E}">
        <p14:creationId xmlns:p14="http://schemas.microsoft.com/office/powerpoint/2010/main" val="10758763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Google Shape;121;p3">
            <a:extLst>
              <a:ext uri="{FF2B5EF4-FFF2-40B4-BE49-F238E27FC236}">
                <a16:creationId xmlns:a16="http://schemas.microsoft.com/office/drawing/2014/main" id="{10FC2256-A40A-41FB-8BFE-EA51BEAAAAD8}"/>
              </a:ext>
            </a:extLst>
          </p:cNvPr>
          <p:cNvSpPr/>
          <p:nvPr/>
        </p:nvSpPr>
        <p:spPr>
          <a:xfrm>
            <a:off x="95838" y="60332"/>
            <a:ext cx="1973107" cy="529533"/>
          </a:xfrm>
          <a:prstGeom prst="roundRect">
            <a:avLst>
              <a:gd name="adj" fmla="val 50000"/>
            </a:avLst>
          </a:prstGeom>
          <a:gradFill>
            <a:gsLst>
              <a:gs pos="0">
                <a:schemeClr val="dk2"/>
              </a:gs>
              <a:gs pos="100000">
                <a:srgbClr val="2AB0EF"/>
              </a:gs>
            </a:gsLst>
            <a:lin ang="27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Narrow" panose="020B0606020202030204" pitchFamily="34" charset="0"/>
              <a:ea typeface="Arial"/>
              <a:cs typeface="Arial"/>
              <a:sym typeface="Arial"/>
            </a:endParaRPr>
          </a:p>
        </p:txBody>
      </p:sp>
      <p:sp>
        <p:nvSpPr>
          <p:cNvPr id="3" name="Прямоугольник 2">
            <a:extLst>
              <a:ext uri="{FF2B5EF4-FFF2-40B4-BE49-F238E27FC236}">
                <a16:creationId xmlns:a16="http://schemas.microsoft.com/office/drawing/2014/main" id="{3353705C-F4A3-4E1E-B86F-FC033C8BBF93}"/>
              </a:ext>
            </a:extLst>
          </p:cNvPr>
          <p:cNvSpPr/>
          <p:nvPr/>
        </p:nvSpPr>
        <p:spPr>
          <a:xfrm>
            <a:off x="2419927" y="169479"/>
            <a:ext cx="7499927" cy="646331"/>
          </a:xfrm>
          <a:prstGeom prst="rect">
            <a:avLst/>
          </a:prstGeom>
        </p:spPr>
        <p:txBody>
          <a:bodyPr wrap="square">
            <a:spAutoFit/>
          </a:bodyPr>
          <a:lstStyle/>
          <a:p>
            <a:pPr algn="ctr">
              <a:spcAft>
                <a:spcPts val="0"/>
              </a:spcAft>
            </a:pPr>
            <a:r>
              <a:rPr lang="kk-KZ" sz="1600" b="1" dirty="0">
                <a:solidFill>
                  <a:srgbClr val="547094"/>
                </a:solidFill>
                <a:latin typeface=" arial narrow"/>
                <a:cs typeface="Arial" panose="020B0604020202020204" pitchFamily="34" charset="0"/>
              </a:rPr>
              <a:t>Еңбек қауіпсіздігі және еңбекті қорғау мәселелері бойынша кәсіби құзыреттерді дамыту</a:t>
            </a:r>
          </a:p>
          <a:p>
            <a:pPr algn="ctr">
              <a:spcAft>
                <a:spcPts val="0"/>
              </a:spcAft>
            </a:pPr>
            <a:endParaRPr lang="ru-RU" sz="2000" b="1" dirty="0">
              <a:solidFill>
                <a:srgbClr val="547094"/>
              </a:solidFill>
              <a:latin typeface=" arial narrow"/>
              <a:cs typeface="Arial" panose="020B0604020202020204" pitchFamily="34" charset="0"/>
            </a:endParaRPr>
          </a:p>
        </p:txBody>
      </p:sp>
      <p:cxnSp>
        <p:nvCxnSpPr>
          <p:cNvPr id="20" name="Google Shape;123;p3">
            <a:extLst>
              <a:ext uri="{FF2B5EF4-FFF2-40B4-BE49-F238E27FC236}">
                <a16:creationId xmlns:a16="http://schemas.microsoft.com/office/drawing/2014/main" id="{081E6B87-773A-49CA-B80D-33C6E8DBC980}"/>
              </a:ext>
            </a:extLst>
          </p:cNvPr>
          <p:cNvCxnSpPr>
            <a:cxnSpLocks/>
          </p:cNvCxnSpPr>
          <p:nvPr/>
        </p:nvCxnSpPr>
        <p:spPr>
          <a:xfrm>
            <a:off x="0" y="642116"/>
            <a:ext cx="12192000" cy="1"/>
          </a:xfrm>
          <a:prstGeom prst="straightConnector1">
            <a:avLst/>
          </a:prstGeom>
          <a:noFill/>
          <a:ln w="28575" cap="flat" cmpd="sng">
            <a:solidFill>
              <a:srgbClr val="2AB0EF"/>
            </a:solidFill>
            <a:prstDash val="solid"/>
            <a:round/>
            <a:headEnd type="none" w="sm" len="sm"/>
            <a:tailEnd type="none" w="sm" len="sm"/>
          </a:ln>
        </p:spPr>
      </p:cxnSp>
      <p:sp>
        <p:nvSpPr>
          <p:cNvPr id="11" name="TextBox 10">
            <a:extLst>
              <a:ext uri="{FF2B5EF4-FFF2-40B4-BE49-F238E27FC236}">
                <a16:creationId xmlns:a16="http://schemas.microsoft.com/office/drawing/2014/main" id="{2F327ACF-10F3-4651-820D-8A700C42D091}"/>
              </a:ext>
            </a:extLst>
          </p:cNvPr>
          <p:cNvSpPr txBox="1"/>
          <p:nvPr/>
        </p:nvSpPr>
        <p:spPr>
          <a:xfrm>
            <a:off x="378931" y="66645"/>
            <a:ext cx="2244197" cy="523220"/>
          </a:xfrm>
          <a:prstGeom prst="rect">
            <a:avLst/>
          </a:prstGeom>
          <a:noFill/>
        </p:spPr>
        <p:txBody>
          <a:bodyPr wrap="square" rtlCol="0">
            <a:spAutoFit/>
          </a:bodyPr>
          <a:lstStyle/>
          <a:p>
            <a:r>
              <a:rPr lang="en-US" sz="1400" dirty="0">
                <a:solidFill>
                  <a:schemeClr val="bg1"/>
                </a:solidFill>
              </a:rPr>
              <a:t>HEALTH SAFETY ENVIRONMENT</a:t>
            </a:r>
            <a:endParaRPr lang="ru-RU" sz="1400" dirty="0">
              <a:solidFill>
                <a:schemeClr val="bg1"/>
              </a:solidFill>
            </a:endParaRPr>
          </a:p>
        </p:txBody>
      </p:sp>
      <p:sp>
        <p:nvSpPr>
          <p:cNvPr id="15" name="Rectangle 1">
            <a:extLst>
              <a:ext uri="{FF2B5EF4-FFF2-40B4-BE49-F238E27FC236}">
                <a16:creationId xmlns:a16="http://schemas.microsoft.com/office/drawing/2014/main" id="{967C039D-CFE0-46CB-92B7-3A15293CCB12}"/>
              </a:ext>
            </a:extLst>
          </p:cNvPr>
          <p:cNvSpPr>
            <a:spLocks noChangeArrowheads="1"/>
          </p:cNvSpPr>
          <p:nvPr/>
        </p:nvSpPr>
        <p:spPr bwMode="auto">
          <a:xfrm>
            <a:off x="4026234" y="1202411"/>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800" b="0" i="0" u="none" strike="noStrike" cap="none" normalizeH="0" baseline="0" dirty="0">
              <a:ln>
                <a:noFill/>
              </a:ln>
              <a:solidFill>
                <a:schemeClr val="accent1">
                  <a:lumMod val="75000"/>
                </a:schemeClr>
              </a:solidFill>
              <a:effectLst/>
              <a:latin typeface="Arial" panose="020B0604020202020204" pitchFamily="34" charset="0"/>
            </a:endParaRPr>
          </a:p>
        </p:txBody>
      </p:sp>
      <p:sp>
        <p:nvSpPr>
          <p:cNvPr id="16" name="Прямоугольник 15">
            <a:extLst>
              <a:ext uri="{FF2B5EF4-FFF2-40B4-BE49-F238E27FC236}">
                <a16:creationId xmlns:a16="http://schemas.microsoft.com/office/drawing/2014/main" id="{83C1690B-C8B3-4E93-A639-C661E9E6CFD7}"/>
              </a:ext>
            </a:extLst>
          </p:cNvPr>
          <p:cNvSpPr/>
          <p:nvPr/>
        </p:nvSpPr>
        <p:spPr>
          <a:xfrm>
            <a:off x="4938710" y="1259513"/>
            <a:ext cx="2048189" cy="369332"/>
          </a:xfrm>
          <a:prstGeom prst="rect">
            <a:avLst/>
          </a:prstGeom>
        </p:spPr>
        <p:txBody>
          <a:bodyPr wrap="none">
            <a:spAutoFit/>
          </a:bodyPr>
          <a:lstStyle/>
          <a:p>
            <a:r>
              <a:rPr lang="kk-KZ" b="1" dirty="0">
                <a:solidFill>
                  <a:schemeClr val="accent1">
                    <a:lumMod val="75000"/>
                  </a:schemeClr>
                </a:solidFill>
              </a:rPr>
              <a:t>ТӘУЕКЕЛДЕР МАТРИЦАСЫ</a:t>
            </a:r>
          </a:p>
        </p:txBody>
      </p:sp>
      <p:graphicFrame>
        <p:nvGraphicFramePr>
          <p:cNvPr id="17" name="Таблица 16">
            <a:extLst>
              <a:ext uri="{FF2B5EF4-FFF2-40B4-BE49-F238E27FC236}">
                <a16:creationId xmlns:a16="http://schemas.microsoft.com/office/drawing/2014/main" id="{14EF940F-22BD-4B2A-8E45-EAE162FD7E61}"/>
              </a:ext>
            </a:extLst>
          </p:cNvPr>
          <p:cNvGraphicFramePr>
            <a:graphicFrameLocks noGrp="1"/>
          </p:cNvGraphicFramePr>
          <p:nvPr>
            <p:extLst>
              <p:ext uri="{D42A27DB-BD31-4B8C-83A1-F6EECF244321}">
                <p14:modId xmlns:p14="http://schemas.microsoft.com/office/powerpoint/2010/main" val="1433744242"/>
              </p:ext>
            </p:extLst>
          </p:nvPr>
        </p:nvGraphicFramePr>
        <p:xfrm>
          <a:off x="1905577" y="2465070"/>
          <a:ext cx="2044700" cy="1943100"/>
        </p:xfrm>
        <a:graphic>
          <a:graphicData uri="http://schemas.openxmlformats.org/drawingml/2006/table">
            <a:tbl>
              <a:tblPr/>
              <a:tblGrid>
                <a:gridCol w="330200">
                  <a:extLst>
                    <a:ext uri="{9D8B030D-6E8A-4147-A177-3AD203B41FA5}">
                      <a16:colId xmlns:a16="http://schemas.microsoft.com/office/drawing/2014/main" val="1889874990"/>
                    </a:ext>
                  </a:extLst>
                </a:gridCol>
                <a:gridCol w="342900">
                  <a:extLst>
                    <a:ext uri="{9D8B030D-6E8A-4147-A177-3AD203B41FA5}">
                      <a16:colId xmlns:a16="http://schemas.microsoft.com/office/drawing/2014/main" val="3330569606"/>
                    </a:ext>
                  </a:extLst>
                </a:gridCol>
                <a:gridCol w="342900">
                  <a:extLst>
                    <a:ext uri="{9D8B030D-6E8A-4147-A177-3AD203B41FA5}">
                      <a16:colId xmlns:a16="http://schemas.microsoft.com/office/drawing/2014/main" val="1955391499"/>
                    </a:ext>
                  </a:extLst>
                </a:gridCol>
                <a:gridCol w="342900">
                  <a:extLst>
                    <a:ext uri="{9D8B030D-6E8A-4147-A177-3AD203B41FA5}">
                      <a16:colId xmlns:a16="http://schemas.microsoft.com/office/drawing/2014/main" val="710079182"/>
                    </a:ext>
                  </a:extLst>
                </a:gridCol>
                <a:gridCol w="342900">
                  <a:extLst>
                    <a:ext uri="{9D8B030D-6E8A-4147-A177-3AD203B41FA5}">
                      <a16:colId xmlns:a16="http://schemas.microsoft.com/office/drawing/2014/main" val="2735334302"/>
                    </a:ext>
                  </a:extLst>
                </a:gridCol>
                <a:gridCol w="342900">
                  <a:extLst>
                    <a:ext uri="{9D8B030D-6E8A-4147-A177-3AD203B41FA5}">
                      <a16:colId xmlns:a16="http://schemas.microsoft.com/office/drawing/2014/main" val="3607946276"/>
                    </a:ext>
                  </a:extLst>
                </a:gridCol>
              </a:tblGrid>
              <a:tr h="327660">
                <a:tc>
                  <a:txBody>
                    <a:bodyPr/>
                    <a:lstStyle/>
                    <a:p>
                      <a:pPr algn="l" fontAlgn="b"/>
                      <a:r>
                        <a:rPr lang="ru-RU" sz="2000" b="0" i="0" u="none" strike="noStrike">
                          <a:solidFill>
                            <a:srgbClr val="000000"/>
                          </a:solidFill>
                          <a:effectLst/>
                          <a:latin typeface="Calibri" panose="020F0502020204030204" pitchFamily="34" charset="0"/>
                        </a:rPr>
                        <a:t>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r" fontAlgn="b"/>
                      <a:r>
                        <a:rPr lang="ru-RU" sz="2000" b="0" i="0" u="none" strike="noStrike">
                          <a:solidFill>
                            <a:srgbClr val="000000"/>
                          </a:solidFill>
                          <a:effectLst/>
                          <a:latin typeface="Calibri" panose="020F0502020204030204" pitchFamily="34" charset="0"/>
                        </a:rPr>
                        <a:t>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ru-RU" sz="2000" b="0" i="0" u="none" strike="noStrike">
                          <a:solidFill>
                            <a:srgbClr val="000000"/>
                          </a:solidFill>
                          <a:effectLst/>
                          <a:latin typeface="Calibri" panose="020F0502020204030204" pitchFamily="34" charset="0"/>
                        </a:rPr>
                        <a:t>10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fontAlgn="b"/>
                      <a:r>
                        <a:rPr lang="ru-RU" sz="2000" b="0" i="0" u="none" strike="noStrike">
                          <a:solidFill>
                            <a:srgbClr val="000000"/>
                          </a:solidFill>
                          <a:effectLst/>
                          <a:latin typeface="Calibri" panose="020F0502020204030204" pitchFamily="34" charset="0"/>
                        </a:rPr>
                        <a:t>15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fontAlgn="b"/>
                      <a:r>
                        <a:rPr lang="ru-RU" sz="2000" b="0" i="0" u="none" strike="noStrike">
                          <a:solidFill>
                            <a:srgbClr val="000000"/>
                          </a:solidFill>
                          <a:effectLst/>
                          <a:latin typeface="Calibri" panose="020F0502020204030204" pitchFamily="34" charset="0"/>
                        </a:rPr>
                        <a:t>20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r" fontAlgn="b"/>
                      <a:r>
                        <a:rPr lang="ru-RU" sz="2000" b="0" i="0" u="none" strike="noStrike">
                          <a:solidFill>
                            <a:srgbClr val="000000"/>
                          </a:solidFill>
                          <a:effectLst/>
                          <a:latin typeface="Calibri" panose="020F0502020204030204" pitchFamily="34" charset="0"/>
                        </a:rPr>
                        <a:t>25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1698021798"/>
                  </a:ext>
                </a:extLst>
              </a:tr>
              <a:tr h="327660">
                <a:tc>
                  <a:txBody>
                    <a:bodyPr/>
                    <a:lstStyle/>
                    <a:p>
                      <a:pPr algn="l" fontAlgn="b"/>
                      <a:r>
                        <a:rPr lang="ru-RU" sz="2000" b="0" i="0" u="none" strike="noStrike">
                          <a:solidFill>
                            <a:srgbClr val="000000"/>
                          </a:solidFill>
                          <a:effectLst/>
                          <a:latin typeface="Calibri" panose="020F0502020204030204" pitchFamily="34" charset="0"/>
                        </a:rPr>
                        <a:t>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r" fontAlgn="b"/>
                      <a:r>
                        <a:rPr lang="ru-RU" sz="2000" b="0" i="0" u="none" strike="noStrike">
                          <a:solidFill>
                            <a:srgbClr val="000000"/>
                          </a:solidFill>
                          <a:effectLst/>
                          <a:latin typeface="Calibri" panose="020F0502020204030204" pitchFamily="34" charset="0"/>
                        </a:rPr>
                        <a:t>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ru-RU" sz="2000" b="0" i="0" u="none" strike="noStrike">
                          <a:solidFill>
                            <a:srgbClr val="000000"/>
                          </a:solidFill>
                          <a:effectLst/>
                          <a:latin typeface="Calibri" panose="020F0502020204030204" pitchFamily="34" charset="0"/>
                        </a:rPr>
                        <a:t>8</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ru-RU" sz="2000" b="0" i="0" u="none" strike="noStrike">
                          <a:solidFill>
                            <a:srgbClr val="000000"/>
                          </a:solidFill>
                          <a:effectLst/>
                          <a:latin typeface="Calibri" panose="020F0502020204030204" pitchFamily="34" charset="0"/>
                        </a:rPr>
                        <a:t>12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fontAlgn="b"/>
                      <a:r>
                        <a:rPr lang="ru-RU" sz="2000" b="0" i="0" u="none" strike="noStrike">
                          <a:solidFill>
                            <a:srgbClr val="000000"/>
                          </a:solidFill>
                          <a:effectLst/>
                          <a:latin typeface="Calibri" panose="020F0502020204030204" pitchFamily="34" charset="0"/>
                        </a:rPr>
                        <a:t>16</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fontAlgn="b"/>
                      <a:r>
                        <a:rPr lang="ru-RU" sz="2000" b="0" i="0" u="none" strike="noStrike">
                          <a:solidFill>
                            <a:srgbClr val="000000"/>
                          </a:solidFill>
                          <a:effectLst/>
                          <a:latin typeface="Calibri" panose="020F0502020204030204" pitchFamily="34" charset="0"/>
                        </a:rPr>
                        <a:t>20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449755450"/>
                  </a:ext>
                </a:extLst>
              </a:tr>
              <a:tr h="327660">
                <a:tc>
                  <a:txBody>
                    <a:bodyPr/>
                    <a:lstStyle/>
                    <a:p>
                      <a:pPr algn="l" fontAlgn="b"/>
                      <a:r>
                        <a:rPr lang="ru-RU" sz="2000" b="0" i="0" u="none" strike="noStrike">
                          <a:solidFill>
                            <a:srgbClr val="000000"/>
                          </a:solidFill>
                          <a:effectLst/>
                          <a:latin typeface="Calibri" panose="020F0502020204030204" pitchFamily="34" charset="0"/>
                        </a:rPr>
                        <a:t>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r" fontAlgn="b"/>
                      <a:r>
                        <a:rPr lang="ru-RU" sz="2000" b="0" i="0" u="none" strike="noStrike">
                          <a:solidFill>
                            <a:srgbClr val="000000"/>
                          </a:solidFill>
                          <a:effectLst/>
                          <a:latin typeface="Calibri" panose="020F0502020204030204" pitchFamily="34" charset="0"/>
                        </a:rPr>
                        <a:t>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ru-RU" sz="2000" b="0" i="0" u="none" strike="noStrike">
                          <a:solidFill>
                            <a:srgbClr val="000000"/>
                          </a:solidFill>
                          <a:effectLst/>
                          <a:latin typeface="Calibri" panose="020F0502020204030204" pitchFamily="34" charset="0"/>
                        </a:rPr>
                        <a:t>6</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ru-RU" sz="2000" b="0" i="0" u="none" strike="noStrike">
                          <a:solidFill>
                            <a:srgbClr val="000000"/>
                          </a:solidFill>
                          <a:effectLst/>
                          <a:latin typeface="Calibri" panose="020F0502020204030204" pitchFamily="34" charset="0"/>
                        </a:rPr>
                        <a:t>9</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ru-RU" sz="2000" b="0" i="0" u="none" strike="noStrike">
                          <a:solidFill>
                            <a:srgbClr val="000000"/>
                          </a:solidFill>
                          <a:effectLst/>
                          <a:latin typeface="Calibri" panose="020F0502020204030204" pitchFamily="34" charset="0"/>
                        </a:rPr>
                        <a:t>12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fontAlgn="b"/>
                      <a:r>
                        <a:rPr lang="ru-RU" sz="2000" b="0" i="0" u="none" strike="noStrike">
                          <a:solidFill>
                            <a:srgbClr val="000000"/>
                          </a:solidFill>
                          <a:effectLst/>
                          <a:latin typeface="Calibri" panose="020F0502020204030204" pitchFamily="34" charset="0"/>
                        </a:rPr>
                        <a:t>15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621315361"/>
                  </a:ext>
                </a:extLst>
              </a:tr>
              <a:tr h="327660">
                <a:tc>
                  <a:txBody>
                    <a:bodyPr/>
                    <a:lstStyle/>
                    <a:p>
                      <a:pPr algn="l" fontAlgn="b"/>
                      <a:r>
                        <a:rPr lang="ru-RU" sz="2000" b="0" i="0" u="none" strike="noStrike">
                          <a:solidFill>
                            <a:srgbClr val="000000"/>
                          </a:solidFill>
                          <a:effectLst/>
                          <a:latin typeface="Calibri" panose="020F0502020204030204" pitchFamily="34" charset="0"/>
                        </a:rPr>
                        <a:t>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r" fontAlgn="b"/>
                      <a:r>
                        <a:rPr lang="ru-RU" sz="2000" b="0" i="0" u="none" strike="noStrike">
                          <a:solidFill>
                            <a:srgbClr val="000000"/>
                          </a:solidFill>
                          <a:effectLst/>
                          <a:latin typeface="Calibri" panose="020F0502020204030204" pitchFamily="34" charset="0"/>
                        </a:rPr>
                        <a:t>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00B050"/>
                    </a:solidFill>
                  </a:tcPr>
                </a:tc>
                <a:tc>
                  <a:txBody>
                    <a:bodyPr/>
                    <a:lstStyle/>
                    <a:p>
                      <a:pPr algn="r" fontAlgn="b"/>
                      <a:r>
                        <a:rPr lang="ru-RU" sz="2000" b="0" i="0" u="none" strike="noStrike">
                          <a:solidFill>
                            <a:srgbClr val="000000"/>
                          </a:solidFill>
                          <a:effectLst/>
                          <a:latin typeface="Calibri" panose="020F0502020204030204" pitchFamily="34" charset="0"/>
                        </a:rPr>
                        <a:t>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92D050"/>
                    </a:solidFill>
                  </a:tcPr>
                </a:tc>
                <a:tc>
                  <a:txBody>
                    <a:bodyPr/>
                    <a:lstStyle/>
                    <a:p>
                      <a:pPr algn="r" fontAlgn="b"/>
                      <a:r>
                        <a:rPr lang="ru-RU" sz="2000" b="0" i="0" u="none" strike="noStrike">
                          <a:solidFill>
                            <a:srgbClr val="000000"/>
                          </a:solidFill>
                          <a:effectLst/>
                          <a:latin typeface="Calibri" panose="020F0502020204030204" pitchFamily="34" charset="0"/>
                        </a:rPr>
                        <a:t>6</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00"/>
                    </a:solidFill>
                  </a:tcPr>
                </a:tc>
                <a:tc>
                  <a:txBody>
                    <a:bodyPr/>
                    <a:lstStyle/>
                    <a:p>
                      <a:pPr algn="r" fontAlgn="b"/>
                      <a:r>
                        <a:rPr lang="ru-RU" sz="2000" b="0" i="0" u="none" strike="noStrike">
                          <a:solidFill>
                            <a:srgbClr val="000000"/>
                          </a:solidFill>
                          <a:effectLst/>
                          <a:latin typeface="Calibri" panose="020F0502020204030204" pitchFamily="34" charset="0"/>
                        </a:rPr>
                        <a:t>8</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00"/>
                    </a:solidFill>
                  </a:tcPr>
                </a:tc>
                <a:tc>
                  <a:txBody>
                    <a:bodyPr/>
                    <a:lstStyle/>
                    <a:p>
                      <a:pPr algn="r" fontAlgn="b"/>
                      <a:r>
                        <a:rPr lang="ru-RU" sz="2000" b="0" i="0" u="none" strike="noStrike">
                          <a:solidFill>
                            <a:srgbClr val="000000"/>
                          </a:solidFill>
                          <a:effectLst/>
                          <a:latin typeface="Calibri" panose="020F0502020204030204" pitchFamily="34" charset="0"/>
                        </a:rPr>
                        <a:t>10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C000"/>
                    </a:solidFill>
                  </a:tcPr>
                </a:tc>
                <a:extLst>
                  <a:ext uri="{0D108BD9-81ED-4DB2-BD59-A6C34878D82A}">
                    <a16:rowId xmlns:a16="http://schemas.microsoft.com/office/drawing/2014/main" val="579599783"/>
                  </a:ext>
                </a:extLst>
              </a:tr>
              <a:tr h="320040">
                <a:tc>
                  <a:txBody>
                    <a:bodyPr/>
                    <a:lstStyle/>
                    <a:p>
                      <a:pPr algn="l" fontAlgn="b"/>
                      <a:r>
                        <a:rPr lang="ru-RU" sz="2000" b="0" i="0" u="none" strike="noStrike">
                          <a:solidFill>
                            <a:srgbClr val="000000"/>
                          </a:solidFill>
                          <a:effectLst/>
                          <a:latin typeface="Calibri" panose="020F0502020204030204" pitchFamily="34" charset="0"/>
                        </a:rPr>
                        <a:t>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r" fontAlgn="b"/>
                      <a:r>
                        <a:rPr lang="ru-RU" sz="2000" b="0" i="0" u="none" strike="noStrike">
                          <a:solidFill>
                            <a:srgbClr val="000000"/>
                          </a:solidFill>
                          <a:effectLst/>
                          <a:latin typeface="Calibri" panose="020F0502020204030204" pitchFamily="34" charset="0"/>
                        </a:rPr>
                        <a:t>1</a:t>
                      </a:r>
                    </a:p>
                  </a:txBody>
                  <a:tcPr marL="7620" marR="7620" marT="762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00B050"/>
                    </a:solidFill>
                  </a:tcPr>
                </a:tc>
                <a:tc>
                  <a:txBody>
                    <a:bodyPr/>
                    <a:lstStyle/>
                    <a:p>
                      <a:pPr algn="r" fontAlgn="b"/>
                      <a:r>
                        <a:rPr lang="ru-RU" sz="2000" b="0" i="0" u="none" strike="noStrike">
                          <a:solidFill>
                            <a:srgbClr val="000000"/>
                          </a:solidFill>
                          <a:effectLst/>
                          <a:latin typeface="Calibri" panose="020F0502020204030204" pitchFamily="34" charset="0"/>
                        </a:rPr>
                        <a:t>2</a:t>
                      </a:r>
                    </a:p>
                  </a:txBody>
                  <a:tcPr marL="7620" marR="7620" marT="7620" marB="0" anchor="b">
                    <a:lnL>
                      <a:noFill/>
                    </a:lnL>
                    <a:lnR>
                      <a:noFill/>
                    </a:lnR>
                    <a:lnT>
                      <a:noFill/>
                    </a:lnT>
                    <a:lnB w="6350" cap="flat" cmpd="sng" algn="ctr">
                      <a:solidFill>
                        <a:srgbClr val="000000"/>
                      </a:solidFill>
                      <a:prstDash val="solid"/>
                      <a:round/>
                      <a:headEnd type="none" w="med" len="med"/>
                      <a:tailEnd type="none" w="med" len="med"/>
                    </a:lnB>
                    <a:solidFill>
                      <a:srgbClr val="00B050"/>
                    </a:solidFill>
                  </a:tcPr>
                </a:tc>
                <a:tc>
                  <a:txBody>
                    <a:bodyPr/>
                    <a:lstStyle/>
                    <a:p>
                      <a:pPr algn="r" fontAlgn="b"/>
                      <a:r>
                        <a:rPr lang="ru-RU" sz="2000" b="0" i="0" u="none" strike="noStrike">
                          <a:solidFill>
                            <a:srgbClr val="000000"/>
                          </a:solidFill>
                          <a:effectLst/>
                          <a:latin typeface="Calibri" panose="020F0502020204030204" pitchFamily="34" charset="0"/>
                        </a:rPr>
                        <a:t>3</a:t>
                      </a:r>
                    </a:p>
                  </a:txBody>
                  <a:tcPr marL="7620" marR="7620" marT="7620" marB="0" anchor="b">
                    <a:lnL>
                      <a:noFill/>
                    </a:lnL>
                    <a:lnR>
                      <a:noFill/>
                    </a:lnR>
                    <a:lnT>
                      <a:noFill/>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ru-RU" sz="2000" b="0" i="0" u="none" strike="noStrike">
                          <a:solidFill>
                            <a:srgbClr val="000000"/>
                          </a:solidFill>
                          <a:effectLst/>
                          <a:latin typeface="Calibri" panose="020F0502020204030204" pitchFamily="34" charset="0"/>
                        </a:rPr>
                        <a:t>4</a:t>
                      </a:r>
                    </a:p>
                  </a:txBody>
                  <a:tcPr marL="7620" marR="7620" marT="7620" marB="0" anchor="b">
                    <a:lnL>
                      <a:noFill/>
                    </a:lnL>
                    <a:lnR>
                      <a:noFill/>
                    </a:lnR>
                    <a:lnT>
                      <a:noFill/>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ru-RU" sz="2000" b="0" i="0" u="none" strike="noStrike">
                          <a:solidFill>
                            <a:srgbClr val="000000"/>
                          </a:solidFill>
                          <a:effectLst/>
                          <a:latin typeface="Calibri" panose="020F0502020204030204" pitchFamily="34" charset="0"/>
                        </a:rPr>
                        <a:t>5</a:t>
                      </a:r>
                    </a:p>
                  </a:txBody>
                  <a:tcPr marL="7620" marR="7620" marT="762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531320014"/>
                  </a:ext>
                </a:extLst>
              </a:tr>
              <a:tr h="297180">
                <a:tc>
                  <a:txBody>
                    <a:bodyPr/>
                    <a:lstStyle/>
                    <a:p>
                      <a:pPr algn="l" fontAlgn="b"/>
                      <a:r>
                        <a:rPr lang="ru-RU" sz="2000" b="0" i="0" u="none" strike="noStrike">
                          <a:solidFill>
                            <a:srgbClr val="000000"/>
                          </a:solidFill>
                          <a:effectLst/>
                          <a:latin typeface="Calibri" panose="020F0502020204030204" pitchFamily="34" charset="0"/>
                        </a:rPr>
                        <a:t> </a:t>
                      </a:r>
                    </a:p>
                  </a:txBody>
                  <a:tcPr marL="7620" marR="7620" marT="7620"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r" fontAlgn="b"/>
                      <a:r>
                        <a:rPr lang="ru-RU" sz="2000" b="0" i="0" u="none" strike="noStrike">
                          <a:solidFill>
                            <a:srgbClr val="000000"/>
                          </a:solidFill>
                          <a:effectLst/>
                          <a:latin typeface="Calibri" panose="020F0502020204030204" pitchFamily="34" charset="0"/>
                        </a:rPr>
                        <a:t>1</a:t>
                      </a:r>
                    </a:p>
                  </a:txBody>
                  <a:tcPr marL="7620" marR="7620" marT="7620"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r" fontAlgn="b"/>
                      <a:r>
                        <a:rPr lang="ru-RU" sz="2000" b="0" i="0" u="none" strike="noStrike">
                          <a:solidFill>
                            <a:srgbClr val="000000"/>
                          </a:solidFill>
                          <a:effectLst/>
                          <a:latin typeface="Calibri" panose="020F0502020204030204" pitchFamily="34" charset="0"/>
                        </a:rPr>
                        <a:t>2</a:t>
                      </a:r>
                    </a:p>
                  </a:txBody>
                  <a:tcPr marL="7620" marR="7620" marT="7620"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r" fontAlgn="b"/>
                      <a:r>
                        <a:rPr lang="ru-RU" sz="2000" b="0" i="0" u="none" strike="noStrike">
                          <a:solidFill>
                            <a:srgbClr val="000000"/>
                          </a:solidFill>
                          <a:effectLst/>
                          <a:latin typeface="Calibri" panose="020F0502020204030204" pitchFamily="34" charset="0"/>
                        </a:rPr>
                        <a:t>3</a:t>
                      </a:r>
                    </a:p>
                  </a:txBody>
                  <a:tcPr marL="7620" marR="7620" marT="7620"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r" fontAlgn="b"/>
                      <a:r>
                        <a:rPr lang="ru-RU" sz="2000" b="0" i="0" u="none" strike="noStrike">
                          <a:solidFill>
                            <a:srgbClr val="000000"/>
                          </a:solidFill>
                          <a:effectLst/>
                          <a:latin typeface="Calibri" panose="020F0502020204030204" pitchFamily="34" charset="0"/>
                        </a:rPr>
                        <a:t>4</a:t>
                      </a:r>
                    </a:p>
                  </a:txBody>
                  <a:tcPr marL="7620" marR="7620" marT="7620"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r" fontAlgn="b"/>
                      <a:r>
                        <a:rPr lang="ru-RU" sz="2000" b="0" i="0" u="none" strike="noStrike" dirty="0">
                          <a:solidFill>
                            <a:srgbClr val="000000"/>
                          </a:solidFill>
                          <a:effectLst/>
                          <a:latin typeface="Calibri" panose="020F0502020204030204" pitchFamily="34" charset="0"/>
                        </a:rPr>
                        <a:t>5</a:t>
                      </a:r>
                    </a:p>
                  </a:txBody>
                  <a:tcPr marL="7620" marR="7620" marT="7620"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3644718240"/>
                  </a:ext>
                </a:extLst>
              </a:tr>
            </a:tbl>
          </a:graphicData>
        </a:graphic>
      </p:graphicFrame>
      <p:cxnSp>
        <p:nvCxnSpPr>
          <p:cNvPr id="21" name="Прямая со стрелкой 20">
            <a:extLst>
              <a:ext uri="{FF2B5EF4-FFF2-40B4-BE49-F238E27FC236}">
                <a16:creationId xmlns:a16="http://schemas.microsoft.com/office/drawing/2014/main" id="{6257951C-2A35-4142-AAC2-3F5FA19A4E65}"/>
              </a:ext>
            </a:extLst>
          </p:cNvPr>
          <p:cNvCxnSpPr>
            <a:cxnSpLocks/>
          </p:cNvCxnSpPr>
          <p:nvPr/>
        </p:nvCxnSpPr>
        <p:spPr>
          <a:xfrm flipV="1">
            <a:off x="1700256" y="2559164"/>
            <a:ext cx="0" cy="1987550"/>
          </a:xfrm>
          <a:prstGeom prst="straightConnector1">
            <a:avLst/>
          </a:prstGeom>
          <a:ln w="73025">
            <a:solidFill>
              <a:srgbClr val="FF0000"/>
            </a:solidFill>
            <a:headEnd w="lg" len="lg"/>
            <a:tailEnd type="triangle"/>
          </a:ln>
        </p:spPr>
        <p:style>
          <a:lnRef idx="1">
            <a:schemeClr val="accent1"/>
          </a:lnRef>
          <a:fillRef idx="0">
            <a:schemeClr val="accent1"/>
          </a:fillRef>
          <a:effectRef idx="0">
            <a:schemeClr val="accent1"/>
          </a:effectRef>
          <a:fontRef idx="minor">
            <a:schemeClr val="tx1"/>
          </a:fontRef>
        </p:style>
      </p:cxnSp>
      <p:cxnSp>
        <p:nvCxnSpPr>
          <p:cNvPr id="22" name="Прямая со стрелкой 21">
            <a:extLst>
              <a:ext uri="{FF2B5EF4-FFF2-40B4-BE49-F238E27FC236}">
                <a16:creationId xmlns:a16="http://schemas.microsoft.com/office/drawing/2014/main" id="{67AA9116-B56A-422E-8A60-C03CCCE07803}"/>
              </a:ext>
            </a:extLst>
          </p:cNvPr>
          <p:cNvCxnSpPr>
            <a:cxnSpLocks/>
          </p:cNvCxnSpPr>
          <p:nvPr/>
        </p:nvCxnSpPr>
        <p:spPr>
          <a:xfrm>
            <a:off x="1635601" y="4546714"/>
            <a:ext cx="2390633" cy="0"/>
          </a:xfrm>
          <a:prstGeom prst="straightConnector1">
            <a:avLst/>
          </a:prstGeom>
          <a:ln w="73025">
            <a:solidFill>
              <a:srgbClr val="FF0000"/>
            </a:solidFill>
            <a:headEnd w="lg" len="lg"/>
            <a:tailEnd type="triangle"/>
          </a:ln>
        </p:spPr>
        <p:style>
          <a:lnRef idx="1">
            <a:schemeClr val="accent1"/>
          </a:lnRef>
          <a:fillRef idx="0">
            <a:schemeClr val="accent1"/>
          </a:fillRef>
          <a:effectRef idx="0">
            <a:schemeClr val="accent1"/>
          </a:effectRef>
          <a:fontRef idx="minor">
            <a:schemeClr val="tx1"/>
          </a:fontRef>
        </p:style>
      </p:cxnSp>
      <p:sp>
        <p:nvSpPr>
          <p:cNvPr id="23" name="Прямоугольник 22">
            <a:extLst>
              <a:ext uri="{FF2B5EF4-FFF2-40B4-BE49-F238E27FC236}">
                <a16:creationId xmlns:a16="http://schemas.microsoft.com/office/drawing/2014/main" id="{0A2BB7E4-0597-4CF0-A927-E7B898A9D182}"/>
              </a:ext>
            </a:extLst>
          </p:cNvPr>
          <p:cNvSpPr/>
          <p:nvPr/>
        </p:nvSpPr>
        <p:spPr>
          <a:xfrm rot="16200000">
            <a:off x="441006" y="3368273"/>
            <a:ext cx="1814536" cy="369332"/>
          </a:xfrm>
          <a:prstGeom prst="rect">
            <a:avLst/>
          </a:prstGeom>
        </p:spPr>
        <p:txBody>
          <a:bodyPr wrap="none">
            <a:spAutoFit/>
          </a:bodyPr>
          <a:lstStyle/>
          <a:p>
            <a:r>
              <a:rPr lang="kk-KZ" dirty="0"/>
              <a:t>Ауырлық дәрежесі</a:t>
            </a:r>
          </a:p>
        </p:txBody>
      </p:sp>
      <p:sp>
        <p:nvSpPr>
          <p:cNvPr id="24" name="Прямоугольник 23">
            <a:extLst>
              <a:ext uri="{FF2B5EF4-FFF2-40B4-BE49-F238E27FC236}">
                <a16:creationId xmlns:a16="http://schemas.microsoft.com/office/drawing/2014/main" id="{A32BAF99-7E81-478E-A19A-14135A90331C}"/>
              </a:ext>
            </a:extLst>
          </p:cNvPr>
          <p:cNvSpPr/>
          <p:nvPr/>
        </p:nvSpPr>
        <p:spPr>
          <a:xfrm>
            <a:off x="2019905" y="4546714"/>
            <a:ext cx="1394934" cy="369332"/>
          </a:xfrm>
          <a:prstGeom prst="rect">
            <a:avLst/>
          </a:prstGeom>
        </p:spPr>
        <p:txBody>
          <a:bodyPr wrap="none">
            <a:spAutoFit/>
          </a:bodyPr>
          <a:lstStyle/>
          <a:p>
            <a:r>
              <a:rPr lang="kk-KZ" dirty="0"/>
              <a:t>ықтималдық</a:t>
            </a:r>
          </a:p>
        </p:txBody>
      </p:sp>
      <p:graphicFrame>
        <p:nvGraphicFramePr>
          <p:cNvPr id="26" name="Таблица 25">
            <a:extLst>
              <a:ext uri="{FF2B5EF4-FFF2-40B4-BE49-F238E27FC236}">
                <a16:creationId xmlns:a16="http://schemas.microsoft.com/office/drawing/2014/main" id="{FCB128B0-633B-4EA5-BE1F-71EEB6BA5935}"/>
              </a:ext>
            </a:extLst>
          </p:cNvPr>
          <p:cNvGraphicFramePr>
            <a:graphicFrameLocks noGrp="1"/>
          </p:cNvGraphicFramePr>
          <p:nvPr>
            <p:extLst>
              <p:ext uri="{D42A27DB-BD31-4B8C-83A1-F6EECF244321}">
                <p14:modId xmlns:p14="http://schemas.microsoft.com/office/powerpoint/2010/main" val="163288795"/>
              </p:ext>
            </p:extLst>
          </p:nvPr>
        </p:nvGraphicFramePr>
        <p:xfrm>
          <a:off x="4938709" y="2583812"/>
          <a:ext cx="6505136" cy="2403816"/>
        </p:xfrm>
        <a:graphic>
          <a:graphicData uri="http://schemas.openxmlformats.org/drawingml/2006/table">
            <a:tbl>
              <a:tblPr/>
              <a:tblGrid>
                <a:gridCol w="290965">
                  <a:extLst>
                    <a:ext uri="{9D8B030D-6E8A-4147-A177-3AD203B41FA5}">
                      <a16:colId xmlns:a16="http://schemas.microsoft.com/office/drawing/2014/main" val="2587639719"/>
                    </a:ext>
                  </a:extLst>
                </a:gridCol>
                <a:gridCol w="2868078">
                  <a:extLst>
                    <a:ext uri="{9D8B030D-6E8A-4147-A177-3AD203B41FA5}">
                      <a16:colId xmlns:a16="http://schemas.microsoft.com/office/drawing/2014/main" val="3238608660"/>
                    </a:ext>
                  </a:extLst>
                </a:gridCol>
                <a:gridCol w="290965">
                  <a:extLst>
                    <a:ext uri="{9D8B030D-6E8A-4147-A177-3AD203B41FA5}">
                      <a16:colId xmlns:a16="http://schemas.microsoft.com/office/drawing/2014/main" val="1428305769"/>
                    </a:ext>
                  </a:extLst>
                </a:gridCol>
                <a:gridCol w="3055128">
                  <a:extLst>
                    <a:ext uri="{9D8B030D-6E8A-4147-A177-3AD203B41FA5}">
                      <a16:colId xmlns:a16="http://schemas.microsoft.com/office/drawing/2014/main" val="3800180902"/>
                    </a:ext>
                  </a:extLst>
                </a:gridCol>
              </a:tblGrid>
              <a:tr h="349809">
                <a:tc gridSpan="2">
                  <a:txBody>
                    <a:bodyPr/>
                    <a:lstStyle/>
                    <a:p>
                      <a:pPr algn="ctr" fontAlgn="b"/>
                      <a:r>
                        <a:rPr lang="kk-KZ" sz="1800" b="1" i="0" u="none" strike="noStrike" dirty="0">
                          <a:solidFill>
                            <a:srgbClr val="000000"/>
                          </a:solidFill>
                          <a:effectLst/>
                          <a:latin typeface="Calibri" panose="020F0502020204030204" pitchFamily="34" charset="0"/>
                        </a:rPr>
                        <a:t>Ықтималдық</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hMerge="1">
                  <a:txBody>
                    <a:bodyPr/>
                    <a:lstStyle/>
                    <a:p>
                      <a:endParaRPr lang="ru-RU"/>
                    </a:p>
                  </a:txBody>
                  <a:tcPr/>
                </a:tc>
                <a:tc gridSpan="2">
                  <a:txBody>
                    <a:bodyPr/>
                    <a:lstStyle/>
                    <a:p>
                      <a:pPr algn="ctr" fontAlgn="b"/>
                      <a:r>
                        <a:rPr lang="kk-KZ" sz="1800" b="1" i="0" u="none" strike="noStrike" dirty="0">
                          <a:solidFill>
                            <a:srgbClr val="000000"/>
                          </a:solidFill>
                          <a:effectLst/>
                          <a:latin typeface="Calibri" panose="020F0502020204030204" pitchFamily="34" charset="0"/>
                        </a:rPr>
                        <a:t>Ауырлық дәрежесі</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lang="ru-RU"/>
                    </a:p>
                  </a:txBody>
                  <a:tcPr/>
                </a:tc>
                <a:extLst>
                  <a:ext uri="{0D108BD9-81ED-4DB2-BD59-A6C34878D82A}">
                    <a16:rowId xmlns:a16="http://schemas.microsoft.com/office/drawing/2014/main" val="274057667"/>
                  </a:ext>
                </a:extLst>
              </a:tr>
              <a:tr h="349809">
                <a:tc>
                  <a:txBody>
                    <a:bodyPr/>
                    <a:lstStyle/>
                    <a:p>
                      <a:pPr algn="r" fontAlgn="b"/>
                      <a:r>
                        <a:rPr lang="ru-RU" sz="1800" b="0" i="0" u="none" strike="noStrike">
                          <a:solidFill>
                            <a:srgbClr val="000000"/>
                          </a:solidFill>
                          <a:effectLst/>
                          <a:latin typeface="Calibri" panose="020F0502020204030204" pitchFamily="34" charset="0"/>
                        </a:rPr>
                        <a:t>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b"/>
                      <a:r>
                        <a:rPr lang="kk-KZ" sz="1800" b="0" i="0" u="none" strike="noStrike" dirty="0">
                          <a:solidFill>
                            <a:srgbClr val="000000"/>
                          </a:solidFill>
                          <a:effectLst/>
                          <a:latin typeface="Calibri" panose="020F0502020204030204" pitchFamily="34" charset="0"/>
                        </a:rPr>
                        <a:t>Өте төмен</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r" fontAlgn="b"/>
                      <a:r>
                        <a:rPr lang="ru-RU" sz="1800" b="0" i="0" u="none" strike="noStrike">
                          <a:solidFill>
                            <a:srgbClr val="000000"/>
                          </a:solidFill>
                          <a:effectLst/>
                          <a:latin typeface="Calibri" panose="020F0502020204030204" pitchFamily="34" charset="0"/>
                        </a:rPr>
                        <a:t>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fontAlgn="b"/>
                      <a:r>
                        <a:rPr lang="kk-KZ" sz="1800" b="0" i="0" u="none" strike="noStrike" dirty="0">
                          <a:solidFill>
                            <a:srgbClr val="000000"/>
                          </a:solidFill>
                          <a:effectLst/>
                          <a:latin typeface="Calibri" panose="020F0502020204030204" pitchFamily="34" charset="0"/>
                        </a:rPr>
                        <a:t>Микрожарақат</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2229511936"/>
                  </a:ext>
                </a:extLst>
              </a:tr>
              <a:tr h="349809">
                <a:tc>
                  <a:txBody>
                    <a:bodyPr/>
                    <a:lstStyle/>
                    <a:p>
                      <a:pPr algn="r" fontAlgn="b"/>
                      <a:r>
                        <a:rPr lang="ru-RU" sz="1800" b="0" i="0" u="none" strike="noStrike">
                          <a:solidFill>
                            <a:srgbClr val="000000"/>
                          </a:solidFill>
                          <a:effectLst/>
                          <a:latin typeface="Calibri" panose="020F0502020204030204" pitchFamily="34" charset="0"/>
                        </a:rPr>
                        <a:t>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b"/>
                      <a:r>
                        <a:rPr lang="kk-KZ" sz="1800" b="0" i="0" u="none" strike="noStrike" dirty="0">
                          <a:solidFill>
                            <a:srgbClr val="000000"/>
                          </a:solidFill>
                          <a:effectLst/>
                          <a:latin typeface="Calibri" panose="020F0502020204030204" pitchFamily="34" charset="0"/>
                        </a:rPr>
                        <a:t>Төмен</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r" fontAlgn="b"/>
                      <a:r>
                        <a:rPr lang="ru-RU" sz="1800" b="0" i="0" u="none" strike="noStrike">
                          <a:solidFill>
                            <a:srgbClr val="000000"/>
                          </a:solidFill>
                          <a:effectLst/>
                          <a:latin typeface="Calibri" panose="020F0502020204030204" pitchFamily="34" charset="0"/>
                        </a:rPr>
                        <a:t>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fontAlgn="b"/>
                      <a:r>
                        <a:rPr lang="kk-KZ" sz="1800" b="0" i="0" u="none" strike="noStrike" dirty="0">
                          <a:solidFill>
                            <a:srgbClr val="000000"/>
                          </a:solidFill>
                          <a:effectLst/>
                          <a:latin typeface="Calibri" panose="020F0502020204030204" pitchFamily="34" charset="0"/>
                        </a:rPr>
                        <a:t>Жеңіл жарақат</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573543729"/>
                  </a:ext>
                </a:extLst>
              </a:tr>
              <a:tr h="349809">
                <a:tc>
                  <a:txBody>
                    <a:bodyPr/>
                    <a:lstStyle/>
                    <a:p>
                      <a:pPr algn="r" fontAlgn="b"/>
                      <a:r>
                        <a:rPr lang="ru-RU" sz="1800" b="0" i="0" u="none" strike="noStrike">
                          <a:solidFill>
                            <a:srgbClr val="000000"/>
                          </a:solidFill>
                          <a:effectLst/>
                          <a:latin typeface="Calibri" panose="020F0502020204030204" pitchFamily="34" charset="0"/>
                        </a:rPr>
                        <a:t>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b"/>
                      <a:r>
                        <a:rPr lang="kk-KZ" sz="1800" b="0" i="0" u="none" strike="noStrike" dirty="0">
                          <a:solidFill>
                            <a:srgbClr val="000000"/>
                          </a:solidFill>
                          <a:effectLst/>
                          <a:latin typeface="Calibri" panose="020F0502020204030204" pitchFamily="34" charset="0"/>
                        </a:rPr>
                        <a:t>Орташа</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r" fontAlgn="b"/>
                      <a:r>
                        <a:rPr lang="ru-RU" sz="1800" b="0" i="0" u="none" strike="noStrike">
                          <a:solidFill>
                            <a:srgbClr val="000000"/>
                          </a:solidFill>
                          <a:effectLst/>
                          <a:latin typeface="Calibri" panose="020F0502020204030204" pitchFamily="34" charset="0"/>
                        </a:rPr>
                        <a:t>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fontAlgn="b"/>
                      <a:r>
                        <a:rPr lang="kk-KZ" sz="1800" b="0" i="0" u="none" strike="noStrike" dirty="0">
                          <a:solidFill>
                            <a:srgbClr val="000000"/>
                          </a:solidFill>
                          <a:effectLst/>
                          <a:latin typeface="Calibri" panose="020F0502020204030204" pitchFamily="34" charset="0"/>
                        </a:rPr>
                        <a:t>Орташа ауыр жарақат</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462955544"/>
                  </a:ext>
                </a:extLst>
              </a:tr>
              <a:tr h="349809">
                <a:tc>
                  <a:txBody>
                    <a:bodyPr/>
                    <a:lstStyle/>
                    <a:p>
                      <a:pPr algn="r" fontAlgn="b"/>
                      <a:r>
                        <a:rPr lang="ru-RU" sz="1800" b="0" i="0" u="none" strike="noStrike">
                          <a:solidFill>
                            <a:srgbClr val="000000"/>
                          </a:solidFill>
                          <a:effectLst/>
                          <a:latin typeface="Calibri" panose="020F0502020204030204" pitchFamily="34" charset="0"/>
                        </a:rPr>
                        <a:t>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b"/>
                      <a:r>
                        <a:rPr lang="kk-KZ" sz="1800" b="0" i="0" u="none" strike="noStrike" dirty="0">
                          <a:solidFill>
                            <a:srgbClr val="000000"/>
                          </a:solidFill>
                          <a:effectLst/>
                          <a:latin typeface="Calibri" panose="020F0502020204030204" pitchFamily="34" charset="0"/>
                        </a:rPr>
                        <a:t>Жоғары</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r" fontAlgn="b"/>
                      <a:r>
                        <a:rPr lang="ru-RU" sz="1800" b="0" i="0" u="none" strike="noStrike">
                          <a:solidFill>
                            <a:srgbClr val="000000"/>
                          </a:solidFill>
                          <a:effectLst/>
                          <a:latin typeface="Calibri" panose="020F0502020204030204" pitchFamily="34" charset="0"/>
                        </a:rPr>
                        <a:t>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fontAlgn="b"/>
                      <a:r>
                        <a:rPr lang="kk-KZ" sz="1800" b="0" i="0" u="none" strike="noStrike" dirty="0">
                          <a:solidFill>
                            <a:srgbClr val="000000"/>
                          </a:solidFill>
                          <a:effectLst/>
                          <a:latin typeface="Calibri" panose="020F0502020204030204" pitchFamily="34" charset="0"/>
                        </a:rPr>
                        <a:t>Ауыр жарақат</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884170238"/>
                  </a:ext>
                </a:extLst>
              </a:tr>
              <a:tr h="654771">
                <a:tc>
                  <a:txBody>
                    <a:bodyPr/>
                    <a:lstStyle/>
                    <a:p>
                      <a:pPr algn="r" fontAlgn="b"/>
                      <a:r>
                        <a:rPr lang="ru-RU" sz="1800" b="0" i="0" u="none" strike="noStrike">
                          <a:solidFill>
                            <a:srgbClr val="000000"/>
                          </a:solidFill>
                          <a:effectLst/>
                          <a:latin typeface="Calibri" panose="020F0502020204030204" pitchFamily="34" charset="0"/>
                        </a:rPr>
                        <a:t>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b"/>
                      <a:r>
                        <a:rPr lang="kk-KZ" sz="1800" b="0" i="0" u="none" strike="noStrike" dirty="0">
                          <a:solidFill>
                            <a:srgbClr val="000000"/>
                          </a:solidFill>
                          <a:effectLst/>
                          <a:latin typeface="Calibri" panose="020F0502020204030204" pitchFamily="34" charset="0"/>
                        </a:rPr>
                        <a:t>Өте жоғары</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r" fontAlgn="b"/>
                      <a:r>
                        <a:rPr lang="ru-RU" sz="1800" b="0" i="0" u="none" strike="noStrike" dirty="0">
                          <a:solidFill>
                            <a:srgbClr val="000000"/>
                          </a:solidFill>
                          <a:effectLst/>
                          <a:latin typeface="Calibri" panose="020F0502020204030204" pitchFamily="34" charset="0"/>
                        </a:rPr>
                        <a:t>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fontAlgn="b"/>
                      <a:r>
                        <a:rPr lang="kk-KZ" sz="1800" b="0" i="0" u="none" strike="noStrike" dirty="0">
                          <a:solidFill>
                            <a:srgbClr val="000000"/>
                          </a:solidFill>
                          <a:effectLst/>
                          <a:latin typeface="Calibri" panose="020F0502020204030204" pitchFamily="34" charset="0"/>
                        </a:rPr>
                        <a:t>Мүгедектік немесе өліммен аяқталған жағдай</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469332388"/>
                  </a:ext>
                </a:extLst>
              </a:tr>
            </a:tbl>
          </a:graphicData>
        </a:graphic>
      </p:graphicFrame>
      <p:pic>
        <p:nvPicPr>
          <p:cNvPr id="2" name="Рисунок 1">
            <a:extLst>
              <a:ext uri="{FF2B5EF4-FFF2-40B4-BE49-F238E27FC236}">
                <a16:creationId xmlns:a16="http://schemas.microsoft.com/office/drawing/2014/main" id="{2CFE88A7-100C-EF09-426B-DE8ECD05D243}"/>
              </a:ext>
            </a:extLst>
          </p:cNvPr>
          <p:cNvPicPr>
            <a:picLocks noChangeAspect="1"/>
          </p:cNvPicPr>
          <p:nvPr/>
        </p:nvPicPr>
        <p:blipFill>
          <a:blip r:embed="rId3"/>
          <a:stretch>
            <a:fillRect/>
          </a:stretch>
        </p:blipFill>
        <p:spPr>
          <a:xfrm>
            <a:off x="11176706" y="50696"/>
            <a:ext cx="1015294" cy="883895"/>
          </a:xfrm>
          <a:prstGeom prst="rect">
            <a:avLst/>
          </a:prstGeom>
        </p:spPr>
      </p:pic>
    </p:spTree>
    <p:custDataLst>
      <p:tags r:id="rId1"/>
    </p:custDataLst>
    <p:extLst>
      <p:ext uri="{BB962C8B-B14F-4D97-AF65-F5344CB8AC3E}">
        <p14:creationId xmlns:p14="http://schemas.microsoft.com/office/powerpoint/2010/main" val="21514757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Google Shape;121;p3">
            <a:extLst>
              <a:ext uri="{FF2B5EF4-FFF2-40B4-BE49-F238E27FC236}">
                <a16:creationId xmlns:a16="http://schemas.microsoft.com/office/drawing/2014/main" id="{10FC2256-A40A-41FB-8BFE-EA51BEAAAAD8}"/>
              </a:ext>
            </a:extLst>
          </p:cNvPr>
          <p:cNvSpPr/>
          <p:nvPr/>
        </p:nvSpPr>
        <p:spPr>
          <a:xfrm>
            <a:off x="95838" y="60332"/>
            <a:ext cx="1973107" cy="529533"/>
          </a:xfrm>
          <a:prstGeom prst="roundRect">
            <a:avLst>
              <a:gd name="adj" fmla="val 50000"/>
            </a:avLst>
          </a:prstGeom>
          <a:gradFill>
            <a:gsLst>
              <a:gs pos="0">
                <a:schemeClr val="dk2"/>
              </a:gs>
              <a:gs pos="100000">
                <a:srgbClr val="2AB0EF"/>
              </a:gs>
            </a:gsLst>
            <a:lin ang="27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Narrow" panose="020B0606020202030204" pitchFamily="34" charset="0"/>
              <a:ea typeface="Arial"/>
              <a:cs typeface="Arial"/>
              <a:sym typeface="Arial"/>
            </a:endParaRPr>
          </a:p>
        </p:txBody>
      </p:sp>
      <p:sp>
        <p:nvSpPr>
          <p:cNvPr id="3" name="Прямоугольник 2">
            <a:extLst>
              <a:ext uri="{FF2B5EF4-FFF2-40B4-BE49-F238E27FC236}">
                <a16:creationId xmlns:a16="http://schemas.microsoft.com/office/drawing/2014/main" id="{3353705C-F4A3-4E1E-B86F-FC033C8BBF93}"/>
              </a:ext>
            </a:extLst>
          </p:cNvPr>
          <p:cNvSpPr/>
          <p:nvPr/>
        </p:nvSpPr>
        <p:spPr>
          <a:xfrm>
            <a:off x="2419927" y="169479"/>
            <a:ext cx="7499927" cy="646331"/>
          </a:xfrm>
          <a:prstGeom prst="rect">
            <a:avLst/>
          </a:prstGeom>
        </p:spPr>
        <p:txBody>
          <a:bodyPr wrap="square">
            <a:spAutoFit/>
          </a:bodyPr>
          <a:lstStyle/>
          <a:p>
            <a:pPr algn="ctr">
              <a:spcAft>
                <a:spcPts val="0"/>
              </a:spcAft>
            </a:pPr>
            <a:r>
              <a:rPr lang="kk-KZ" sz="1600" b="1" dirty="0">
                <a:solidFill>
                  <a:srgbClr val="547094"/>
                </a:solidFill>
                <a:latin typeface=" arial narrow"/>
                <a:cs typeface="Arial" panose="020B0604020202020204" pitchFamily="34" charset="0"/>
              </a:rPr>
              <a:t>Еңбек қауіпсіздігі және еңбекті қорғау мәселелері бойынша кәсіби құзыреттерді дамыту</a:t>
            </a:r>
          </a:p>
          <a:p>
            <a:pPr algn="ctr">
              <a:spcAft>
                <a:spcPts val="0"/>
              </a:spcAft>
            </a:pPr>
            <a:endParaRPr lang="ru-RU" sz="2000" b="1" dirty="0">
              <a:solidFill>
                <a:srgbClr val="547094"/>
              </a:solidFill>
              <a:latin typeface=" arial narrow"/>
              <a:cs typeface="Arial" panose="020B0604020202020204" pitchFamily="34" charset="0"/>
            </a:endParaRPr>
          </a:p>
        </p:txBody>
      </p:sp>
      <p:cxnSp>
        <p:nvCxnSpPr>
          <p:cNvPr id="20" name="Google Shape;123;p3">
            <a:extLst>
              <a:ext uri="{FF2B5EF4-FFF2-40B4-BE49-F238E27FC236}">
                <a16:creationId xmlns:a16="http://schemas.microsoft.com/office/drawing/2014/main" id="{081E6B87-773A-49CA-B80D-33C6E8DBC980}"/>
              </a:ext>
            </a:extLst>
          </p:cNvPr>
          <p:cNvCxnSpPr>
            <a:cxnSpLocks/>
          </p:cNvCxnSpPr>
          <p:nvPr/>
        </p:nvCxnSpPr>
        <p:spPr>
          <a:xfrm>
            <a:off x="0" y="642116"/>
            <a:ext cx="12192000" cy="1"/>
          </a:xfrm>
          <a:prstGeom prst="straightConnector1">
            <a:avLst/>
          </a:prstGeom>
          <a:noFill/>
          <a:ln w="28575" cap="flat" cmpd="sng">
            <a:solidFill>
              <a:srgbClr val="2AB0EF"/>
            </a:solidFill>
            <a:prstDash val="solid"/>
            <a:round/>
            <a:headEnd type="none" w="sm" len="sm"/>
            <a:tailEnd type="none" w="sm" len="sm"/>
          </a:ln>
        </p:spPr>
      </p:cxnSp>
      <p:sp>
        <p:nvSpPr>
          <p:cNvPr id="11" name="TextBox 10">
            <a:extLst>
              <a:ext uri="{FF2B5EF4-FFF2-40B4-BE49-F238E27FC236}">
                <a16:creationId xmlns:a16="http://schemas.microsoft.com/office/drawing/2014/main" id="{2F327ACF-10F3-4651-820D-8A700C42D091}"/>
              </a:ext>
            </a:extLst>
          </p:cNvPr>
          <p:cNvSpPr txBox="1"/>
          <p:nvPr/>
        </p:nvSpPr>
        <p:spPr>
          <a:xfrm>
            <a:off x="378931" y="66645"/>
            <a:ext cx="2244197" cy="523220"/>
          </a:xfrm>
          <a:prstGeom prst="rect">
            <a:avLst/>
          </a:prstGeom>
          <a:noFill/>
        </p:spPr>
        <p:txBody>
          <a:bodyPr wrap="square" rtlCol="0">
            <a:spAutoFit/>
          </a:bodyPr>
          <a:lstStyle/>
          <a:p>
            <a:r>
              <a:rPr lang="en-US" sz="1400" dirty="0">
                <a:solidFill>
                  <a:schemeClr val="bg1"/>
                </a:solidFill>
              </a:rPr>
              <a:t>HEALTH SAFETY ENVIRONMENT</a:t>
            </a:r>
            <a:endParaRPr lang="ru-RU" sz="1400" dirty="0">
              <a:solidFill>
                <a:schemeClr val="bg1"/>
              </a:solidFill>
            </a:endParaRPr>
          </a:p>
        </p:txBody>
      </p:sp>
      <p:sp>
        <p:nvSpPr>
          <p:cNvPr id="18" name="Прямоугольник 17">
            <a:extLst>
              <a:ext uri="{FF2B5EF4-FFF2-40B4-BE49-F238E27FC236}">
                <a16:creationId xmlns:a16="http://schemas.microsoft.com/office/drawing/2014/main" id="{7704CC48-3BCC-4548-B2F6-9A71D5A018C9}"/>
              </a:ext>
            </a:extLst>
          </p:cNvPr>
          <p:cNvSpPr/>
          <p:nvPr/>
        </p:nvSpPr>
        <p:spPr>
          <a:xfrm>
            <a:off x="461818" y="1587717"/>
            <a:ext cx="11116365" cy="646330"/>
          </a:xfrm>
          <a:prstGeom prst="rect">
            <a:avLst/>
          </a:prstGeom>
          <a:noFill/>
          <a:ln w="2222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 name="Прямоугольник 24">
            <a:extLst>
              <a:ext uri="{FF2B5EF4-FFF2-40B4-BE49-F238E27FC236}">
                <a16:creationId xmlns:a16="http://schemas.microsoft.com/office/drawing/2014/main" id="{68C8925E-DF1F-4918-9FCC-6778D24E4444}"/>
              </a:ext>
            </a:extLst>
          </p:cNvPr>
          <p:cNvSpPr/>
          <p:nvPr/>
        </p:nvSpPr>
        <p:spPr>
          <a:xfrm>
            <a:off x="461818" y="2573135"/>
            <a:ext cx="11116364" cy="2050819"/>
          </a:xfrm>
          <a:prstGeom prst="rect">
            <a:avLst/>
          </a:prstGeom>
          <a:noFill/>
          <a:ln w="2222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accent1">
                  <a:lumMod val="75000"/>
                </a:schemeClr>
              </a:solidFill>
              <a:latin typeface="Arial Narrow" panose="020B0606020202030204" pitchFamily="34" charset="0"/>
            </a:endParaRPr>
          </a:p>
        </p:txBody>
      </p:sp>
      <p:sp>
        <p:nvSpPr>
          <p:cNvPr id="14" name="Прямоугольник 13">
            <a:extLst>
              <a:ext uri="{FF2B5EF4-FFF2-40B4-BE49-F238E27FC236}">
                <a16:creationId xmlns:a16="http://schemas.microsoft.com/office/drawing/2014/main" id="{06F9874F-D530-46AA-AF36-39B8C11439F7}"/>
              </a:ext>
            </a:extLst>
          </p:cNvPr>
          <p:cNvSpPr/>
          <p:nvPr/>
        </p:nvSpPr>
        <p:spPr>
          <a:xfrm>
            <a:off x="2419926" y="965244"/>
            <a:ext cx="6982692" cy="412026"/>
          </a:xfrm>
          <a:prstGeom prst="rect">
            <a:avLst/>
          </a:prstGeom>
          <a:noFill/>
          <a:ln w="2222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угольник 4">
            <a:extLst>
              <a:ext uri="{FF2B5EF4-FFF2-40B4-BE49-F238E27FC236}">
                <a16:creationId xmlns:a16="http://schemas.microsoft.com/office/drawing/2014/main" id="{D96EB94D-DC1D-442F-90CF-B2F95A079589}"/>
              </a:ext>
            </a:extLst>
          </p:cNvPr>
          <p:cNvSpPr/>
          <p:nvPr/>
        </p:nvSpPr>
        <p:spPr>
          <a:xfrm>
            <a:off x="2623128" y="968678"/>
            <a:ext cx="6579045" cy="400110"/>
          </a:xfrm>
          <a:prstGeom prst="rect">
            <a:avLst/>
          </a:prstGeom>
        </p:spPr>
        <p:txBody>
          <a:bodyPr wrap="none">
            <a:spAutoFit/>
          </a:bodyPr>
          <a:lstStyle/>
          <a:p>
            <a:r>
              <a:rPr lang="kk-KZ" sz="2000" b="1" dirty="0">
                <a:solidFill>
                  <a:srgbClr val="003F7E"/>
                </a:solidFill>
                <a:latin typeface="Arial Narrow" panose="020B0606020202030204" pitchFamily="34" charset="0"/>
              </a:rPr>
              <a:t>Өндірістік объектілерді еңбек жағдайлары бойынша аттестаттау</a:t>
            </a:r>
          </a:p>
        </p:txBody>
      </p:sp>
      <p:sp>
        <p:nvSpPr>
          <p:cNvPr id="4" name="Прямоугольник 3">
            <a:extLst>
              <a:ext uri="{FF2B5EF4-FFF2-40B4-BE49-F238E27FC236}">
                <a16:creationId xmlns:a16="http://schemas.microsoft.com/office/drawing/2014/main" id="{28CFAE7E-86BA-4154-8115-1B0BB2ACC8F9}"/>
              </a:ext>
            </a:extLst>
          </p:cNvPr>
          <p:cNvSpPr/>
          <p:nvPr/>
        </p:nvSpPr>
        <p:spPr>
          <a:xfrm>
            <a:off x="588009" y="1618479"/>
            <a:ext cx="10990173" cy="553998"/>
          </a:xfrm>
          <a:prstGeom prst="rect">
            <a:avLst/>
          </a:prstGeom>
        </p:spPr>
        <p:txBody>
          <a:bodyPr wrap="square">
            <a:spAutoFit/>
          </a:bodyPr>
          <a:lstStyle/>
          <a:p>
            <a:pPr algn="just"/>
            <a:r>
              <a:rPr lang="kk-KZ" sz="1400" i="1" dirty="0">
                <a:solidFill>
                  <a:srgbClr val="003F7E"/>
                </a:solidFill>
                <a:latin typeface="Arial Narrow" panose="020B0606020202030204" pitchFamily="34" charset="0"/>
              </a:rPr>
              <a:t>Өндірістік объектілерді еңбек жағдайлары бойынша міндетті мерзімдік аттестаттау қағидалары Қазақстан Республикасы Денсаулық сақтау және әлеуметтік даму министрінің 2015 жылғы 28 желтоқсандағы № 1057 бұйрығымен бекітілген</a:t>
            </a:r>
          </a:p>
        </p:txBody>
      </p:sp>
      <p:sp>
        <p:nvSpPr>
          <p:cNvPr id="7" name="Прямоугольник 6">
            <a:extLst>
              <a:ext uri="{FF2B5EF4-FFF2-40B4-BE49-F238E27FC236}">
                <a16:creationId xmlns:a16="http://schemas.microsoft.com/office/drawing/2014/main" id="{11C8D3A0-B730-41F4-9F7E-899A1D0AEB7F}"/>
              </a:ext>
            </a:extLst>
          </p:cNvPr>
          <p:cNvSpPr/>
          <p:nvPr/>
        </p:nvSpPr>
        <p:spPr>
          <a:xfrm>
            <a:off x="588008" y="2619162"/>
            <a:ext cx="5400837" cy="369332"/>
          </a:xfrm>
          <a:prstGeom prst="rect">
            <a:avLst/>
          </a:prstGeom>
        </p:spPr>
        <p:txBody>
          <a:bodyPr wrap="none">
            <a:spAutoFit/>
          </a:bodyPr>
          <a:lstStyle/>
          <a:p>
            <a:r>
              <a:rPr lang="kk-KZ" dirty="0">
                <a:solidFill>
                  <a:schemeClr val="accent1">
                    <a:lumMod val="75000"/>
                  </a:schemeClr>
                </a:solidFill>
                <a:latin typeface="Arial Narrow" panose="020B0606020202030204" pitchFamily="34" charset="0"/>
              </a:rPr>
              <a:t>Аттестаттауды аккредиттелген ұйымдар жүргізеді</a:t>
            </a:r>
          </a:p>
        </p:txBody>
      </p:sp>
      <p:sp>
        <p:nvSpPr>
          <p:cNvPr id="8" name="Прямоугольник 7">
            <a:extLst>
              <a:ext uri="{FF2B5EF4-FFF2-40B4-BE49-F238E27FC236}">
                <a16:creationId xmlns:a16="http://schemas.microsoft.com/office/drawing/2014/main" id="{4DFC89C6-CB1D-4FDF-9881-1B14D98B2437}"/>
              </a:ext>
            </a:extLst>
          </p:cNvPr>
          <p:cNvSpPr/>
          <p:nvPr/>
        </p:nvSpPr>
        <p:spPr>
          <a:xfrm>
            <a:off x="588008" y="3027623"/>
            <a:ext cx="10990173" cy="369332"/>
          </a:xfrm>
          <a:prstGeom prst="rect">
            <a:avLst/>
          </a:prstGeom>
        </p:spPr>
        <p:txBody>
          <a:bodyPr wrap="square">
            <a:spAutoFit/>
          </a:bodyPr>
          <a:lstStyle/>
          <a:p>
            <a:r>
              <a:rPr lang="kk-KZ" dirty="0">
                <a:solidFill>
                  <a:schemeClr val="accent1">
                    <a:lumMod val="75000"/>
                  </a:schemeClr>
                </a:solidFill>
                <a:latin typeface="Arial Narrow" panose="020B0606020202030204" pitchFamily="34" charset="0"/>
              </a:rPr>
              <a:t>Қазақстан Республикасының аумағында жұмыс істейтін ұйымдардың барлық өндірістік объектілері аттестаттауға жатады</a:t>
            </a:r>
          </a:p>
        </p:txBody>
      </p:sp>
      <p:sp>
        <p:nvSpPr>
          <p:cNvPr id="9" name="Прямоугольник 8">
            <a:extLst>
              <a:ext uri="{FF2B5EF4-FFF2-40B4-BE49-F238E27FC236}">
                <a16:creationId xmlns:a16="http://schemas.microsoft.com/office/drawing/2014/main" id="{E308AA5B-A880-4974-ABF4-464F5903A1D0}"/>
              </a:ext>
            </a:extLst>
          </p:cNvPr>
          <p:cNvSpPr/>
          <p:nvPr/>
        </p:nvSpPr>
        <p:spPr>
          <a:xfrm>
            <a:off x="613818" y="3704725"/>
            <a:ext cx="11211891" cy="646331"/>
          </a:xfrm>
          <a:prstGeom prst="rect">
            <a:avLst/>
          </a:prstGeom>
        </p:spPr>
        <p:txBody>
          <a:bodyPr wrap="square">
            <a:spAutoFit/>
          </a:bodyPr>
          <a:lstStyle/>
          <a:p>
            <a:r>
              <a:rPr lang="kk-KZ" dirty="0">
                <a:solidFill>
                  <a:schemeClr val="accent1">
                    <a:lumMod val="75000"/>
                  </a:schemeClr>
                </a:solidFill>
                <a:latin typeface="Arial Narrow" panose="020B0606020202030204" pitchFamily="34" charset="0"/>
              </a:rPr>
              <a:t>Аттестаттауды ұйымдастыру үшін жұмыс беруші аттестаттау комиссиясын құру туралы тиісті бұйрық шығарады </a:t>
            </a:r>
          </a:p>
        </p:txBody>
      </p:sp>
      <p:pic>
        <p:nvPicPr>
          <p:cNvPr id="2" name="Рисунок 1">
            <a:extLst>
              <a:ext uri="{FF2B5EF4-FFF2-40B4-BE49-F238E27FC236}">
                <a16:creationId xmlns:a16="http://schemas.microsoft.com/office/drawing/2014/main" id="{5610E154-674A-D0CE-F878-1D64744B92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05820" y="777238"/>
            <a:ext cx="603757" cy="603757"/>
          </a:xfrm>
          <a:prstGeom prst="rect">
            <a:avLst/>
          </a:prstGeom>
        </p:spPr>
      </p:pic>
      <p:pic>
        <p:nvPicPr>
          <p:cNvPr id="6" name="Рисунок 5">
            <a:extLst>
              <a:ext uri="{FF2B5EF4-FFF2-40B4-BE49-F238E27FC236}">
                <a16:creationId xmlns:a16="http://schemas.microsoft.com/office/drawing/2014/main" id="{F56D0887-DC97-CE48-96FA-4752178F0CB0}"/>
              </a:ext>
            </a:extLst>
          </p:cNvPr>
          <p:cNvPicPr>
            <a:picLocks noChangeAspect="1"/>
          </p:cNvPicPr>
          <p:nvPr/>
        </p:nvPicPr>
        <p:blipFill>
          <a:blip r:embed="rId4"/>
          <a:stretch>
            <a:fillRect/>
          </a:stretch>
        </p:blipFill>
        <p:spPr>
          <a:xfrm>
            <a:off x="11176706" y="50696"/>
            <a:ext cx="1015294" cy="883895"/>
          </a:xfrm>
          <a:prstGeom prst="rect">
            <a:avLst/>
          </a:prstGeom>
        </p:spPr>
      </p:pic>
      <p:sp>
        <p:nvSpPr>
          <p:cNvPr id="12" name="TextBox 11">
            <a:extLst>
              <a:ext uri="{FF2B5EF4-FFF2-40B4-BE49-F238E27FC236}">
                <a16:creationId xmlns:a16="http://schemas.microsoft.com/office/drawing/2014/main" id="{ADE9E960-A8D1-ADDB-BBF5-4E25555DD7B0}"/>
              </a:ext>
            </a:extLst>
          </p:cNvPr>
          <p:cNvSpPr txBox="1"/>
          <p:nvPr/>
        </p:nvSpPr>
        <p:spPr>
          <a:xfrm>
            <a:off x="428771" y="5122962"/>
            <a:ext cx="11308646" cy="923330"/>
          </a:xfrm>
          <a:prstGeom prst="rect">
            <a:avLst/>
          </a:prstGeom>
          <a:noFill/>
        </p:spPr>
        <p:txBody>
          <a:bodyPr wrap="square">
            <a:spAutoFit/>
          </a:bodyPr>
          <a:lstStyle/>
          <a:p>
            <a:r>
              <a:rPr lang="kk-KZ" dirty="0">
                <a:solidFill>
                  <a:schemeClr val="accent1">
                    <a:lumMod val="75000"/>
                  </a:schemeClr>
                </a:solidFill>
                <a:latin typeface="Arial Narrow" panose="020B0606020202030204" pitchFamily="34" charset="0"/>
              </a:rPr>
              <a:t>Өндірістік қызмет – ресурстарды дайын өнімге айналдыру үшін қажетті еңбек құралдарын қолдана отырып жұмыскерлер орындайтын, әртүрлі шикізатты өндіру мен өңдеуді, түрлі қызметтер көрсетуді және жұмыстарды орындауды қамтитын іс-қимылдар жиынтығы.</a:t>
            </a:r>
            <a:endParaRPr lang="ru-KZ" dirty="0">
              <a:solidFill>
                <a:schemeClr val="accent1">
                  <a:lumMod val="75000"/>
                </a:schemeClr>
              </a:solidFill>
              <a:latin typeface="Arial Narrow" panose="020B0606020202030204" pitchFamily="34" charset="0"/>
            </a:endParaRPr>
          </a:p>
        </p:txBody>
      </p:sp>
    </p:spTree>
    <p:custDataLst>
      <p:tags r:id="rId1"/>
    </p:custDataLst>
    <p:extLst>
      <p:ext uri="{BB962C8B-B14F-4D97-AF65-F5344CB8AC3E}">
        <p14:creationId xmlns:p14="http://schemas.microsoft.com/office/powerpoint/2010/main" val="33364104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868F35-EA9D-00AE-B4D8-BB2863DDEDB4}"/>
            </a:ext>
          </a:extLst>
        </p:cNvPr>
        <p:cNvGrpSpPr/>
        <p:nvPr/>
      </p:nvGrpSpPr>
      <p:grpSpPr>
        <a:xfrm>
          <a:off x="0" y="0"/>
          <a:ext cx="0" cy="0"/>
          <a:chOff x="0" y="0"/>
          <a:chExt cx="0" cy="0"/>
        </a:xfrm>
      </p:grpSpPr>
      <p:sp>
        <p:nvSpPr>
          <p:cNvPr id="19" name="Google Shape;121;p3">
            <a:extLst>
              <a:ext uri="{FF2B5EF4-FFF2-40B4-BE49-F238E27FC236}">
                <a16:creationId xmlns:a16="http://schemas.microsoft.com/office/drawing/2014/main" id="{9AD71DB4-F23C-1E6A-5E0F-AD4E48FDD65F}"/>
              </a:ext>
            </a:extLst>
          </p:cNvPr>
          <p:cNvSpPr/>
          <p:nvPr/>
        </p:nvSpPr>
        <p:spPr>
          <a:xfrm>
            <a:off x="95838" y="60332"/>
            <a:ext cx="1973107" cy="529533"/>
          </a:xfrm>
          <a:prstGeom prst="roundRect">
            <a:avLst>
              <a:gd name="adj" fmla="val 50000"/>
            </a:avLst>
          </a:prstGeom>
          <a:gradFill>
            <a:gsLst>
              <a:gs pos="0">
                <a:schemeClr val="dk2"/>
              </a:gs>
              <a:gs pos="100000">
                <a:srgbClr val="2AB0EF"/>
              </a:gs>
            </a:gsLst>
            <a:lin ang="27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Narrow" panose="020B0606020202030204" pitchFamily="34" charset="0"/>
              <a:ea typeface="Arial"/>
              <a:cs typeface="Arial"/>
              <a:sym typeface="Arial"/>
            </a:endParaRPr>
          </a:p>
        </p:txBody>
      </p:sp>
      <p:sp>
        <p:nvSpPr>
          <p:cNvPr id="3" name="Прямоугольник 2">
            <a:extLst>
              <a:ext uri="{FF2B5EF4-FFF2-40B4-BE49-F238E27FC236}">
                <a16:creationId xmlns:a16="http://schemas.microsoft.com/office/drawing/2014/main" id="{B9AF9EA2-4EF5-F72C-DD16-CC4BBE3B1E7A}"/>
              </a:ext>
            </a:extLst>
          </p:cNvPr>
          <p:cNvSpPr/>
          <p:nvPr/>
        </p:nvSpPr>
        <p:spPr>
          <a:xfrm>
            <a:off x="2419927" y="169479"/>
            <a:ext cx="7499927" cy="646331"/>
          </a:xfrm>
          <a:prstGeom prst="rect">
            <a:avLst/>
          </a:prstGeom>
        </p:spPr>
        <p:txBody>
          <a:bodyPr wrap="square">
            <a:spAutoFit/>
          </a:bodyPr>
          <a:lstStyle/>
          <a:p>
            <a:pPr algn="ctr">
              <a:spcAft>
                <a:spcPts val="0"/>
              </a:spcAft>
            </a:pPr>
            <a:r>
              <a:rPr lang="kk-KZ" sz="1600" b="1" dirty="0">
                <a:solidFill>
                  <a:srgbClr val="547094"/>
                </a:solidFill>
                <a:latin typeface=" arial narrow"/>
                <a:cs typeface="Arial" panose="020B0604020202020204" pitchFamily="34" charset="0"/>
              </a:rPr>
              <a:t>Еңбек қауіпсіздігі және еңбекті қорғау мәселелері бойынша кәсіби құзыреттерді дамыту</a:t>
            </a:r>
          </a:p>
          <a:p>
            <a:pPr algn="ctr">
              <a:spcAft>
                <a:spcPts val="0"/>
              </a:spcAft>
            </a:pPr>
            <a:endParaRPr lang="ru-RU" sz="2000" b="1" dirty="0">
              <a:solidFill>
                <a:srgbClr val="547094"/>
              </a:solidFill>
              <a:latin typeface=" arial narrow"/>
              <a:cs typeface="Arial" panose="020B0604020202020204" pitchFamily="34" charset="0"/>
            </a:endParaRPr>
          </a:p>
        </p:txBody>
      </p:sp>
      <p:cxnSp>
        <p:nvCxnSpPr>
          <p:cNvPr id="20" name="Google Shape;123;p3">
            <a:extLst>
              <a:ext uri="{FF2B5EF4-FFF2-40B4-BE49-F238E27FC236}">
                <a16:creationId xmlns:a16="http://schemas.microsoft.com/office/drawing/2014/main" id="{67DB033F-B409-8826-6163-A5482C7EFB60}"/>
              </a:ext>
            </a:extLst>
          </p:cNvPr>
          <p:cNvCxnSpPr>
            <a:cxnSpLocks/>
          </p:cNvCxnSpPr>
          <p:nvPr/>
        </p:nvCxnSpPr>
        <p:spPr>
          <a:xfrm>
            <a:off x="0" y="642116"/>
            <a:ext cx="12192000" cy="1"/>
          </a:xfrm>
          <a:prstGeom prst="straightConnector1">
            <a:avLst/>
          </a:prstGeom>
          <a:noFill/>
          <a:ln w="28575" cap="flat" cmpd="sng">
            <a:solidFill>
              <a:srgbClr val="2AB0EF"/>
            </a:solidFill>
            <a:prstDash val="solid"/>
            <a:round/>
            <a:headEnd type="none" w="sm" len="sm"/>
            <a:tailEnd type="none" w="sm" len="sm"/>
          </a:ln>
        </p:spPr>
      </p:cxnSp>
      <p:sp>
        <p:nvSpPr>
          <p:cNvPr id="11" name="TextBox 10">
            <a:extLst>
              <a:ext uri="{FF2B5EF4-FFF2-40B4-BE49-F238E27FC236}">
                <a16:creationId xmlns:a16="http://schemas.microsoft.com/office/drawing/2014/main" id="{E3D6B4DF-E81B-73FC-AE2F-0853D6A1D80A}"/>
              </a:ext>
            </a:extLst>
          </p:cNvPr>
          <p:cNvSpPr txBox="1"/>
          <p:nvPr/>
        </p:nvSpPr>
        <p:spPr>
          <a:xfrm>
            <a:off x="378931" y="66645"/>
            <a:ext cx="2244197" cy="523220"/>
          </a:xfrm>
          <a:prstGeom prst="rect">
            <a:avLst/>
          </a:prstGeom>
          <a:noFill/>
        </p:spPr>
        <p:txBody>
          <a:bodyPr wrap="square" rtlCol="0">
            <a:spAutoFit/>
          </a:bodyPr>
          <a:lstStyle/>
          <a:p>
            <a:r>
              <a:rPr lang="en-US" sz="1400" dirty="0">
                <a:solidFill>
                  <a:schemeClr val="bg1"/>
                </a:solidFill>
              </a:rPr>
              <a:t>HEALTH SAFETY ENVIRONMENT</a:t>
            </a:r>
            <a:endParaRPr lang="ru-RU" sz="1400" dirty="0">
              <a:solidFill>
                <a:schemeClr val="bg1"/>
              </a:solidFill>
            </a:endParaRPr>
          </a:p>
        </p:txBody>
      </p:sp>
      <p:pic>
        <p:nvPicPr>
          <p:cNvPr id="6" name="Рисунок 5">
            <a:extLst>
              <a:ext uri="{FF2B5EF4-FFF2-40B4-BE49-F238E27FC236}">
                <a16:creationId xmlns:a16="http://schemas.microsoft.com/office/drawing/2014/main" id="{66A2EB3A-AFA2-0508-5EA3-4DDC427859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16698" y="769232"/>
            <a:ext cx="669524" cy="669524"/>
          </a:xfrm>
          <a:prstGeom prst="rect">
            <a:avLst/>
          </a:prstGeom>
        </p:spPr>
      </p:pic>
      <p:sp>
        <p:nvSpPr>
          <p:cNvPr id="13" name="Прямоугольник 12">
            <a:extLst>
              <a:ext uri="{FF2B5EF4-FFF2-40B4-BE49-F238E27FC236}">
                <a16:creationId xmlns:a16="http://schemas.microsoft.com/office/drawing/2014/main" id="{5BEA100B-F84A-023E-5725-4C9F07DC5A5E}"/>
              </a:ext>
            </a:extLst>
          </p:cNvPr>
          <p:cNvSpPr/>
          <p:nvPr/>
        </p:nvSpPr>
        <p:spPr>
          <a:xfrm>
            <a:off x="4087221" y="944738"/>
            <a:ext cx="2807508" cy="369332"/>
          </a:xfrm>
          <a:prstGeom prst="rect">
            <a:avLst/>
          </a:prstGeom>
        </p:spPr>
        <p:txBody>
          <a:bodyPr wrap="square">
            <a:spAutoFit/>
          </a:bodyPr>
          <a:lstStyle/>
          <a:p>
            <a:pPr>
              <a:defRPr/>
            </a:pPr>
            <a:r>
              <a:rPr lang="kk-KZ" b="1" dirty="0">
                <a:solidFill>
                  <a:srgbClr val="003F7E"/>
                </a:solidFill>
                <a:latin typeface="Arial Narrow" panose="020B0606020202030204" pitchFamily="34" charset="0"/>
              </a:rPr>
              <a:t>ДЕНСАУЛЫҚ САҚТАУ</a:t>
            </a:r>
          </a:p>
        </p:txBody>
      </p:sp>
      <p:pic>
        <p:nvPicPr>
          <p:cNvPr id="16" name="Рисунок 15">
            <a:extLst>
              <a:ext uri="{FF2B5EF4-FFF2-40B4-BE49-F238E27FC236}">
                <a16:creationId xmlns:a16="http://schemas.microsoft.com/office/drawing/2014/main" id="{E415C54C-24F1-E4A2-2AF5-933A80D96775}"/>
              </a:ext>
            </a:extLst>
          </p:cNvPr>
          <p:cNvPicPr>
            <a:picLocks noChangeAspect="1"/>
          </p:cNvPicPr>
          <p:nvPr/>
        </p:nvPicPr>
        <p:blipFill>
          <a:blip r:embed="rId4"/>
          <a:stretch>
            <a:fillRect/>
          </a:stretch>
        </p:blipFill>
        <p:spPr>
          <a:xfrm>
            <a:off x="11176706" y="50696"/>
            <a:ext cx="1015294" cy="883895"/>
          </a:xfrm>
          <a:prstGeom prst="rect">
            <a:avLst/>
          </a:prstGeom>
        </p:spPr>
      </p:pic>
      <p:sp>
        <p:nvSpPr>
          <p:cNvPr id="21" name="TextBox 20">
            <a:extLst>
              <a:ext uri="{FF2B5EF4-FFF2-40B4-BE49-F238E27FC236}">
                <a16:creationId xmlns:a16="http://schemas.microsoft.com/office/drawing/2014/main" id="{7FC0C18E-75B8-7063-B94B-CDEF07C8FB17}"/>
              </a:ext>
            </a:extLst>
          </p:cNvPr>
          <p:cNvSpPr txBox="1"/>
          <p:nvPr/>
        </p:nvSpPr>
        <p:spPr>
          <a:xfrm>
            <a:off x="708337" y="2183088"/>
            <a:ext cx="5904965" cy="1477328"/>
          </a:xfrm>
          <a:prstGeom prst="rect">
            <a:avLst/>
          </a:prstGeom>
          <a:noFill/>
        </p:spPr>
        <p:txBody>
          <a:bodyPr wrap="square">
            <a:spAutoFit/>
          </a:bodyPr>
          <a:lstStyle/>
          <a:p>
            <a:r>
              <a:rPr lang="kk-KZ" b="0" i="0" dirty="0">
                <a:solidFill>
                  <a:srgbClr val="000000"/>
                </a:solidFill>
                <a:effectLst/>
                <a:latin typeface=" arial narrow"/>
              </a:rPr>
              <a:t>алдын ала, </a:t>
            </a:r>
          </a:p>
          <a:p>
            <a:endParaRPr lang="ru-RU" b="0" i="0" dirty="0">
              <a:solidFill>
                <a:srgbClr val="000000"/>
              </a:solidFill>
              <a:effectLst/>
              <a:latin typeface=" arial narrow"/>
            </a:endParaRPr>
          </a:p>
          <a:p>
            <a:r>
              <a:rPr lang="kk-KZ" b="0" i="0" dirty="0">
                <a:solidFill>
                  <a:srgbClr val="000000"/>
                </a:solidFill>
                <a:effectLst/>
                <a:latin typeface=" arial narrow"/>
              </a:rPr>
              <a:t>мерзімдік </a:t>
            </a:r>
            <a:endParaRPr lang="ru-RU" dirty="0">
              <a:solidFill>
                <a:srgbClr val="000000"/>
              </a:solidFill>
              <a:latin typeface=" arial narrow"/>
            </a:endParaRPr>
          </a:p>
          <a:p>
            <a:endParaRPr lang="ru-RU" b="0" i="0" dirty="0">
              <a:solidFill>
                <a:srgbClr val="000000"/>
              </a:solidFill>
              <a:effectLst/>
              <a:latin typeface=" arial narrow"/>
            </a:endParaRPr>
          </a:p>
          <a:p>
            <a:r>
              <a:rPr lang="kk-KZ" b="0" i="0" dirty="0">
                <a:solidFill>
                  <a:srgbClr val="000000"/>
                </a:solidFill>
                <a:effectLst/>
                <a:latin typeface=" arial narrow"/>
              </a:rPr>
              <a:t>ауысым алдындағы (рейс алдындағы), ауысымнан кейінгі (рейстен кейінгі).</a:t>
            </a:r>
            <a:endParaRPr lang="ru-KZ" dirty="0">
              <a:latin typeface=" arial narrow"/>
            </a:endParaRPr>
          </a:p>
        </p:txBody>
      </p:sp>
      <p:sp>
        <p:nvSpPr>
          <p:cNvPr id="23" name="TextBox 22">
            <a:extLst>
              <a:ext uri="{FF2B5EF4-FFF2-40B4-BE49-F238E27FC236}">
                <a16:creationId xmlns:a16="http://schemas.microsoft.com/office/drawing/2014/main" id="{1E2CAFDF-7DD1-98D2-D93E-45731246D066}"/>
              </a:ext>
            </a:extLst>
          </p:cNvPr>
          <p:cNvSpPr txBox="1"/>
          <p:nvPr/>
        </p:nvSpPr>
        <p:spPr>
          <a:xfrm>
            <a:off x="463640" y="1644643"/>
            <a:ext cx="6104586" cy="369332"/>
          </a:xfrm>
          <a:prstGeom prst="rect">
            <a:avLst/>
          </a:prstGeom>
          <a:noFill/>
        </p:spPr>
        <p:txBody>
          <a:bodyPr wrap="square">
            <a:spAutoFit/>
          </a:bodyPr>
          <a:lstStyle/>
          <a:p>
            <a:r>
              <a:rPr lang="kk-KZ" b="1" i="0" dirty="0">
                <a:solidFill>
                  <a:srgbClr val="000000"/>
                </a:solidFill>
                <a:effectLst/>
                <a:latin typeface=" arial narrow"/>
              </a:rPr>
              <a:t>Міндетті медициналық қарап-тексерулер:</a:t>
            </a:r>
          </a:p>
        </p:txBody>
      </p:sp>
      <p:pic>
        <p:nvPicPr>
          <p:cNvPr id="24" name="Рисунок 23">
            <a:extLst>
              <a:ext uri="{FF2B5EF4-FFF2-40B4-BE49-F238E27FC236}">
                <a16:creationId xmlns:a16="http://schemas.microsoft.com/office/drawing/2014/main" id="{F83C597F-6A6F-6A1C-C665-07B2A94B567D}"/>
              </a:ext>
            </a:extLst>
          </p:cNvPr>
          <p:cNvPicPr>
            <a:picLocks noChangeAspect="1"/>
          </p:cNvPicPr>
          <p:nvPr/>
        </p:nvPicPr>
        <p:blipFill>
          <a:blip r:embed="rId5"/>
          <a:stretch>
            <a:fillRect/>
          </a:stretch>
        </p:blipFill>
        <p:spPr>
          <a:xfrm>
            <a:off x="528053" y="2257240"/>
            <a:ext cx="234580" cy="245491"/>
          </a:xfrm>
          <a:prstGeom prst="rect">
            <a:avLst/>
          </a:prstGeom>
        </p:spPr>
      </p:pic>
      <p:pic>
        <p:nvPicPr>
          <p:cNvPr id="26" name="Рисунок 25">
            <a:extLst>
              <a:ext uri="{FF2B5EF4-FFF2-40B4-BE49-F238E27FC236}">
                <a16:creationId xmlns:a16="http://schemas.microsoft.com/office/drawing/2014/main" id="{BE6495D1-3891-C635-B259-A5059A29D7D6}"/>
              </a:ext>
            </a:extLst>
          </p:cNvPr>
          <p:cNvPicPr>
            <a:picLocks noChangeAspect="1"/>
          </p:cNvPicPr>
          <p:nvPr/>
        </p:nvPicPr>
        <p:blipFill>
          <a:blip r:embed="rId5"/>
          <a:stretch>
            <a:fillRect/>
          </a:stretch>
        </p:blipFill>
        <p:spPr>
          <a:xfrm>
            <a:off x="528053" y="2775191"/>
            <a:ext cx="234580" cy="245491"/>
          </a:xfrm>
          <a:prstGeom prst="rect">
            <a:avLst/>
          </a:prstGeom>
        </p:spPr>
      </p:pic>
      <p:pic>
        <p:nvPicPr>
          <p:cNvPr id="27" name="Рисунок 26">
            <a:extLst>
              <a:ext uri="{FF2B5EF4-FFF2-40B4-BE49-F238E27FC236}">
                <a16:creationId xmlns:a16="http://schemas.microsoft.com/office/drawing/2014/main" id="{4F5EB810-58A9-B9F0-ED24-9514BBC7EF4D}"/>
              </a:ext>
            </a:extLst>
          </p:cNvPr>
          <p:cNvPicPr>
            <a:picLocks noChangeAspect="1"/>
          </p:cNvPicPr>
          <p:nvPr/>
        </p:nvPicPr>
        <p:blipFill>
          <a:blip r:embed="rId5"/>
          <a:stretch>
            <a:fillRect/>
          </a:stretch>
        </p:blipFill>
        <p:spPr>
          <a:xfrm>
            <a:off x="528053" y="3381253"/>
            <a:ext cx="234580" cy="245491"/>
          </a:xfrm>
          <a:prstGeom prst="rect">
            <a:avLst/>
          </a:prstGeom>
        </p:spPr>
      </p:pic>
      <p:pic>
        <p:nvPicPr>
          <p:cNvPr id="3074" name="Picture 2" descr="Периодический медицинский осмотр (или профосмотр) работников предприятия -  Новости | ООО &quot;АВИСМА-МЕД&quot;">
            <a:extLst>
              <a:ext uri="{FF2B5EF4-FFF2-40B4-BE49-F238E27FC236}">
                <a16:creationId xmlns:a16="http://schemas.microsoft.com/office/drawing/2014/main" id="{F3BD3B19-EE2F-1D14-7116-317D86C88D5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795376" y="1655069"/>
            <a:ext cx="2324100" cy="1971675"/>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28">
            <a:extLst>
              <a:ext uri="{FF2B5EF4-FFF2-40B4-BE49-F238E27FC236}">
                <a16:creationId xmlns:a16="http://schemas.microsoft.com/office/drawing/2014/main" id="{60FC5599-3D37-CA20-BE2F-C1B7644ED153}"/>
              </a:ext>
            </a:extLst>
          </p:cNvPr>
          <p:cNvSpPr txBox="1"/>
          <p:nvPr/>
        </p:nvSpPr>
        <p:spPr>
          <a:xfrm>
            <a:off x="461818" y="3968469"/>
            <a:ext cx="11949448" cy="338554"/>
          </a:xfrm>
          <a:prstGeom prst="rect">
            <a:avLst/>
          </a:prstGeom>
          <a:noFill/>
        </p:spPr>
        <p:txBody>
          <a:bodyPr wrap="square">
            <a:spAutoFit/>
          </a:bodyPr>
          <a:lstStyle/>
          <a:p>
            <a:r>
              <a:rPr lang="kk-KZ" sz="1600" i="1" dirty="0">
                <a:solidFill>
                  <a:srgbClr val="000000"/>
                </a:solidFill>
                <a:latin typeface=" arial narrow"/>
              </a:rPr>
              <a:t>Қазақстан Республикасы Денсаулық сақтау министрінің міндетін атқарушының 2020 жылғы 15 қазандағы № ҚР ДСМ-131/2020 бұйрығымен регламенттелген</a:t>
            </a:r>
            <a:endParaRPr lang="ru-KZ" sz="1600" i="1" dirty="0">
              <a:solidFill>
                <a:srgbClr val="000000"/>
              </a:solidFill>
              <a:latin typeface=" arial narrow"/>
            </a:endParaRPr>
          </a:p>
        </p:txBody>
      </p:sp>
      <p:sp>
        <p:nvSpPr>
          <p:cNvPr id="31" name="TextBox 30">
            <a:extLst>
              <a:ext uri="{FF2B5EF4-FFF2-40B4-BE49-F238E27FC236}">
                <a16:creationId xmlns:a16="http://schemas.microsoft.com/office/drawing/2014/main" id="{6FB88B05-F1A6-90BA-42F8-200231319626}"/>
              </a:ext>
            </a:extLst>
          </p:cNvPr>
          <p:cNvSpPr txBox="1"/>
          <p:nvPr/>
        </p:nvSpPr>
        <p:spPr>
          <a:xfrm>
            <a:off x="2490154" y="5083858"/>
            <a:ext cx="6104586" cy="369332"/>
          </a:xfrm>
          <a:prstGeom prst="rect">
            <a:avLst/>
          </a:prstGeom>
          <a:noFill/>
        </p:spPr>
        <p:txBody>
          <a:bodyPr wrap="square">
            <a:spAutoFit/>
          </a:bodyPr>
          <a:lstStyle/>
          <a:p>
            <a:pPr algn="ctr"/>
            <a:r>
              <a:rPr lang="kk-KZ" dirty="0">
                <a:latin typeface=" arial narrow"/>
              </a:rPr>
              <a:t>Кәсіптер мен жұмыстар</a:t>
            </a:r>
            <a:endParaRPr lang="ru-KZ" dirty="0">
              <a:latin typeface=" arial narrow"/>
            </a:endParaRPr>
          </a:p>
        </p:txBody>
      </p:sp>
      <p:cxnSp>
        <p:nvCxnSpPr>
          <p:cNvPr id="32" name="Google Shape;123;p3">
            <a:extLst>
              <a:ext uri="{FF2B5EF4-FFF2-40B4-BE49-F238E27FC236}">
                <a16:creationId xmlns:a16="http://schemas.microsoft.com/office/drawing/2014/main" id="{A346E13A-D02C-69BE-1A92-DB9EB8F7D555}"/>
              </a:ext>
            </a:extLst>
          </p:cNvPr>
          <p:cNvCxnSpPr>
            <a:cxnSpLocks/>
          </p:cNvCxnSpPr>
          <p:nvPr/>
        </p:nvCxnSpPr>
        <p:spPr>
          <a:xfrm>
            <a:off x="0" y="3885627"/>
            <a:ext cx="12192000" cy="1"/>
          </a:xfrm>
          <a:prstGeom prst="straightConnector1">
            <a:avLst/>
          </a:prstGeom>
          <a:noFill/>
          <a:ln w="28575" cap="flat" cmpd="sng">
            <a:solidFill>
              <a:srgbClr val="2AB0EF"/>
            </a:solidFill>
            <a:prstDash val="solid"/>
            <a:round/>
            <a:headEnd type="none" w="sm" len="sm"/>
            <a:tailEnd type="none" w="sm" len="sm"/>
          </a:ln>
        </p:spPr>
      </p:cxnSp>
      <p:sp>
        <p:nvSpPr>
          <p:cNvPr id="34" name="TextBox 33">
            <a:extLst>
              <a:ext uri="{FF2B5EF4-FFF2-40B4-BE49-F238E27FC236}">
                <a16:creationId xmlns:a16="http://schemas.microsoft.com/office/drawing/2014/main" id="{EDED5943-4E53-F41A-D983-68888194735D}"/>
              </a:ext>
            </a:extLst>
          </p:cNvPr>
          <p:cNvSpPr txBox="1"/>
          <p:nvPr/>
        </p:nvSpPr>
        <p:spPr>
          <a:xfrm>
            <a:off x="8772808" y="4339644"/>
            <a:ext cx="3561835" cy="338554"/>
          </a:xfrm>
          <a:prstGeom prst="rect">
            <a:avLst/>
          </a:prstGeom>
          <a:noFill/>
        </p:spPr>
        <p:txBody>
          <a:bodyPr wrap="square">
            <a:spAutoFit/>
          </a:bodyPr>
          <a:lstStyle/>
          <a:p>
            <a:r>
              <a:rPr lang="kk-KZ" sz="1600" i="1" dirty="0"/>
              <a:t>131/2020 бұйрығына 4-қосымша</a:t>
            </a:r>
            <a:endParaRPr lang="ru-KZ" sz="1600" i="1" dirty="0"/>
          </a:p>
        </p:txBody>
      </p:sp>
      <p:sp>
        <p:nvSpPr>
          <p:cNvPr id="36" name="TextBox 35">
            <a:extLst>
              <a:ext uri="{FF2B5EF4-FFF2-40B4-BE49-F238E27FC236}">
                <a16:creationId xmlns:a16="http://schemas.microsoft.com/office/drawing/2014/main" id="{D9819653-E401-0BA3-94A3-824C63CD3E29}"/>
              </a:ext>
            </a:extLst>
          </p:cNvPr>
          <p:cNvSpPr txBox="1"/>
          <p:nvPr/>
        </p:nvSpPr>
        <p:spPr>
          <a:xfrm>
            <a:off x="95838" y="4761039"/>
            <a:ext cx="11810680" cy="338554"/>
          </a:xfrm>
          <a:prstGeom prst="rect">
            <a:avLst/>
          </a:prstGeom>
          <a:noFill/>
        </p:spPr>
        <p:txBody>
          <a:bodyPr wrap="square">
            <a:spAutoFit/>
          </a:bodyPr>
          <a:lstStyle/>
          <a:p>
            <a:pPr algn="ctr"/>
            <a:r>
              <a:rPr lang="kk-KZ" sz="1600" dirty="0">
                <a:latin typeface=" arial narrow"/>
              </a:rPr>
              <a:t>Орындау кезінде мерзімдік міндетті медициналық қарап-тексерулер жүргізілетін кәсіптер мен жұмыстар тізбесі</a:t>
            </a:r>
            <a:endParaRPr lang="ru-KZ" sz="1600" dirty="0">
              <a:latin typeface=" arial narrow"/>
            </a:endParaRPr>
          </a:p>
        </p:txBody>
      </p:sp>
      <p:sp>
        <p:nvSpPr>
          <p:cNvPr id="38" name="TextBox 37">
            <a:extLst>
              <a:ext uri="{FF2B5EF4-FFF2-40B4-BE49-F238E27FC236}">
                <a16:creationId xmlns:a16="http://schemas.microsoft.com/office/drawing/2014/main" id="{783CAEF8-3249-3783-7641-46A0530D0AE2}"/>
              </a:ext>
            </a:extLst>
          </p:cNvPr>
          <p:cNvSpPr txBox="1"/>
          <p:nvPr/>
        </p:nvSpPr>
        <p:spPr>
          <a:xfrm>
            <a:off x="461818" y="5483621"/>
            <a:ext cx="12043568" cy="584775"/>
          </a:xfrm>
          <a:prstGeom prst="rect">
            <a:avLst/>
          </a:prstGeom>
          <a:noFill/>
        </p:spPr>
        <p:txBody>
          <a:bodyPr wrap="square">
            <a:spAutoFit/>
          </a:bodyPr>
          <a:lstStyle/>
          <a:p>
            <a:r>
              <a:rPr lang="kk-KZ" sz="1600" dirty="0"/>
              <a:t>14. Жұмыс ауысымының кемінде 50%-ында дербес компьютермен жұмыс істеуге және/немесе компьютерлік және кеңсе техникасын жөндеуге, қызмет көрсетуге байланысты кәсіптер мен жұмыстар</a:t>
            </a:r>
            <a:endParaRPr lang="ru-KZ" sz="1600" dirty="0"/>
          </a:p>
        </p:txBody>
      </p:sp>
      <p:sp>
        <p:nvSpPr>
          <p:cNvPr id="40" name="TextBox 39">
            <a:extLst>
              <a:ext uri="{FF2B5EF4-FFF2-40B4-BE49-F238E27FC236}">
                <a16:creationId xmlns:a16="http://schemas.microsoft.com/office/drawing/2014/main" id="{3DB6809C-F66C-BB6F-C32F-46D85E8D24EF}"/>
              </a:ext>
            </a:extLst>
          </p:cNvPr>
          <p:cNvSpPr txBox="1"/>
          <p:nvPr/>
        </p:nvSpPr>
        <p:spPr>
          <a:xfrm>
            <a:off x="461818" y="6177757"/>
            <a:ext cx="10773198" cy="338554"/>
          </a:xfrm>
          <a:prstGeom prst="rect">
            <a:avLst/>
          </a:prstGeom>
          <a:noFill/>
        </p:spPr>
        <p:txBody>
          <a:bodyPr wrap="square">
            <a:spAutoFit/>
          </a:bodyPr>
          <a:lstStyle/>
          <a:p>
            <a:r>
              <a:rPr lang="kk-KZ" sz="1600" dirty="0"/>
              <a:t>16. Жоғары жүйке-эмоциялық жүктемеге байланысты кәсіптер мен жұмыстар</a:t>
            </a:r>
            <a:endParaRPr lang="ru-KZ" sz="1600" dirty="0"/>
          </a:p>
        </p:txBody>
      </p:sp>
    </p:spTree>
    <p:custDataLst>
      <p:tags r:id="rId1"/>
    </p:custDataLst>
    <p:extLst>
      <p:ext uri="{BB962C8B-B14F-4D97-AF65-F5344CB8AC3E}">
        <p14:creationId xmlns:p14="http://schemas.microsoft.com/office/powerpoint/2010/main" val="16341753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C7F965-E200-4B79-819F-04B4CDF56FF1}"/>
            </a:ext>
          </a:extLst>
        </p:cNvPr>
        <p:cNvGrpSpPr/>
        <p:nvPr/>
      </p:nvGrpSpPr>
      <p:grpSpPr>
        <a:xfrm>
          <a:off x="0" y="0"/>
          <a:ext cx="0" cy="0"/>
          <a:chOff x="0" y="0"/>
          <a:chExt cx="0" cy="0"/>
        </a:xfrm>
      </p:grpSpPr>
      <p:sp>
        <p:nvSpPr>
          <p:cNvPr id="19" name="Google Shape;121;p3">
            <a:extLst>
              <a:ext uri="{FF2B5EF4-FFF2-40B4-BE49-F238E27FC236}">
                <a16:creationId xmlns:a16="http://schemas.microsoft.com/office/drawing/2014/main" id="{734B0B91-E8E5-523A-6AD2-8A83ED8DAA94}"/>
              </a:ext>
            </a:extLst>
          </p:cNvPr>
          <p:cNvSpPr/>
          <p:nvPr/>
        </p:nvSpPr>
        <p:spPr>
          <a:xfrm>
            <a:off x="95838" y="60332"/>
            <a:ext cx="1973107" cy="529533"/>
          </a:xfrm>
          <a:prstGeom prst="roundRect">
            <a:avLst>
              <a:gd name="adj" fmla="val 50000"/>
            </a:avLst>
          </a:prstGeom>
          <a:gradFill>
            <a:gsLst>
              <a:gs pos="0">
                <a:schemeClr val="dk2"/>
              </a:gs>
              <a:gs pos="100000">
                <a:srgbClr val="2AB0EF"/>
              </a:gs>
            </a:gsLst>
            <a:lin ang="27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Narrow" panose="020B0606020202030204" pitchFamily="34" charset="0"/>
              <a:ea typeface="Arial"/>
              <a:cs typeface="Arial"/>
              <a:sym typeface="Arial"/>
            </a:endParaRPr>
          </a:p>
        </p:txBody>
      </p:sp>
      <p:sp>
        <p:nvSpPr>
          <p:cNvPr id="3" name="Прямоугольник 2">
            <a:extLst>
              <a:ext uri="{FF2B5EF4-FFF2-40B4-BE49-F238E27FC236}">
                <a16:creationId xmlns:a16="http://schemas.microsoft.com/office/drawing/2014/main" id="{5D8BD999-76FB-0ACA-818A-CA512D7CB47D}"/>
              </a:ext>
            </a:extLst>
          </p:cNvPr>
          <p:cNvSpPr/>
          <p:nvPr/>
        </p:nvSpPr>
        <p:spPr>
          <a:xfrm>
            <a:off x="2419927" y="169479"/>
            <a:ext cx="7499927" cy="646331"/>
          </a:xfrm>
          <a:prstGeom prst="rect">
            <a:avLst/>
          </a:prstGeom>
        </p:spPr>
        <p:txBody>
          <a:bodyPr wrap="square">
            <a:spAutoFit/>
          </a:bodyPr>
          <a:lstStyle/>
          <a:p>
            <a:pPr algn="ctr">
              <a:spcAft>
                <a:spcPts val="0"/>
              </a:spcAft>
            </a:pPr>
            <a:r>
              <a:rPr lang="kk-KZ" sz="1600" b="1" dirty="0">
                <a:solidFill>
                  <a:srgbClr val="547094"/>
                </a:solidFill>
                <a:latin typeface=" arial narrow"/>
                <a:cs typeface="Arial" panose="020B0604020202020204" pitchFamily="34" charset="0"/>
              </a:rPr>
              <a:t>Еңбек қауіпсіздігі және еңбекті қорғау мәселелері бойынша кәсіби құзыреттерді дамыту</a:t>
            </a:r>
          </a:p>
          <a:p>
            <a:pPr algn="ctr">
              <a:spcAft>
                <a:spcPts val="0"/>
              </a:spcAft>
            </a:pPr>
            <a:endParaRPr lang="ru-RU" sz="2000" b="1" dirty="0">
              <a:solidFill>
                <a:srgbClr val="547094"/>
              </a:solidFill>
              <a:latin typeface=" arial narrow"/>
              <a:cs typeface="Arial" panose="020B0604020202020204" pitchFamily="34" charset="0"/>
            </a:endParaRPr>
          </a:p>
        </p:txBody>
      </p:sp>
      <p:cxnSp>
        <p:nvCxnSpPr>
          <p:cNvPr id="20" name="Google Shape;123;p3">
            <a:extLst>
              <a:ext uri="{FF2B5EF4-FFF2-40B4-BE49-F238E27FC236}">
                <a16:creationId xmlns:a16="http://schemas.microsoft.com/office/drawing/2014/main" id="{7E18FE4A-9A71-9508-1C8C-44F217BDDAE3}"/>
              </a:ext>
            </a:extLst>
          </p:cNvPr>
          <p:cNvCxnSpPr>
            <a:cxnSpLocks/>
          </p:cNvCxnSpPr>
          <p:nvPr/>
        </p:nvCxnSpPr>
        <p:spPr>
          <a:xfrm>
            <a:off x="0" y="642116"/>
            <a:ext cx="12192000" cy="1"/>
          </a:xfrm>
          <a:prstGeom prst="straightConnector1">
            <a:avLst/>
          </a:prstGeom>
          <a:noFill/>
          <a:ln w="28575" cap="flat" cmpd="sng">
            <a:solidFill>
              <a:srgbClr val="2AB0EF"/>
            </a:solidFill>
            <a:prstDash val="solid"/>
            <a:round/>
            <a:headEnd type="none" w="sm" len="sm"/>
            <a:tailEnd type="none" w="sm" len="sm"/>
          </a:ln>
        </p:spPr>
      </p:cxnSp>
      <p:sp>
        <p:nvSpPr>
          <p:cNvPr id="11" name="TextBox 10">
            <a:extLst>
              <a:ext uri="{FF2B5EF4-FFF2-40B4-BE49-F238E27FC236}">
                <a16:creationId xmlns:a16="http://schemas.microsoft.com/office/drawing/2014/main" id="{DDB2237E-3671-52E6-D268-48A2ABC2A47E}"/>
              </a:ext>
            </a:extLst>
          </p:cNvPr>
          <p:cNvSpPr txBox="1"/>
          <p:nvPr/>
        </p:nvSpPr>
        <p:spPr>
          <a:xfrm>
            <a:off x="378931" y="66645"/>
            <a:ext cx="2244197" cy="523220"/>
          </a:xfrm>
          <a:prstGeom prst="rect">
            <a:avLst/>
          </a:prstGeom>
          <a:noFill/>
        </p:spPr>
        <p:txBody>
          <a:bodyPr wrap="square" rtlCol="0">
            <a:spAutoFit/>
          </a:bodyPr>
          <a:lstStyle/>
          <a:p>
            <a:r>
              <a:rPr lang="en-US" sz="1400" dirty="0">
                <a:solidFill>
                  <a:schemeClr val="bg1"/>
                </a:solidFill>
              </a:rPr>
              <a:t>HEALTH SAFETY ENVIRONMENT</a:t>
            </a:r>
            <a:endParaRPr lang="ru-RU" sz="1400" dirty="0">
              <a:solidFill>
                <a:schemeClr val="bg1"/>
              </a:solidFill>
            </a:endParaRPr>
          </a:p>
        </p:txBody>
      </p:sp>
      <p:pic>
        <p:nvPicPr>
          <p:cNvPr id="6" name="Рисунок 5">
            <a:extLst>
              <a:ext uri="{FF2B5EF4-FFF2-40B4-BE49-F238E27FC236}">
                <a16:creationId xmlns:a16="http://schemas.microsoft.com/office/drawing/2014/main" id="{4CF36ACC-3C48-AFAF-8755-A15045325B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16698" y="769232"/>
            <a:ext cx="669524" cy="669524"/>
          </a:xfrm>
          <a:prstGeom prst="rect">
            <a:avLst/>
          </a:prstGeom>
        </p:spPr>
      </p:pic>
      <p:sp>
        <p:nvSpPr>
          <p:cNvPr id="13" name="Прямоугольник 12">
            <a:extLst>
              <a:ext uri="{FF2B5EF4-FFF2-40B4-BE49-F238E27FC236}">
                <a16:creationId xmlns:a16="http://schemas.microsoft.com/office/drawing/2014/main" id="{CBEBDB51-747D-8C88-1BF6-7EB0777FBED1}"/>
              </a:ext>
            </a:extLst>
          </p:cNvPr>
          <p:cNvSpPr/>
          <p:nvPr/>
        </p:nvSpPr>
        <p:spPr>
          <a:xfrm>
            <a:off x="4087221" y="944738"/>
            <a:ext cx="2807508" cy="369332"/>
          </a:xfrm>
          <a:prstGeom prst="rect">
            <a:avLst/>
          </a:prstGeom>
        </p:spPr>
        <p:txBody>
          <a:bodyPr wrap="square">
            <a:spAutoFit/>
          </a:bodyPr>
          <a:lstStyle/>
          <a:p>
            <a:pPr>
              <a:defRPr/>
            </a:pPr>
            <a:r>
              <a:rPr lang="kk-KZ" b="1" dirty="0">
                <a:solidFill>
                  <a:srgbClr val="003F7E"/>
                </a:solidFill>
                <a:latin typeface="Arial Narrow" panose="020B0606020202030204" pitchFamily="34" charset="0"/>
              </a:rPr>
              <a:t>ДЕНСАУЛЫҚ САҚТАУ</a:t>
            </a:r>
          </a:p>
        </p:txBody>
      </p:sp>
      <p:pic>
        <p:nvPicPr>
          <p:cNvPr id="16" name="Рисунок 15">
            <a:extLst>
              <a:ext uri="{FF2B5EF4-FFF2-40B4-BE49-F238E27FC236}">
                <a16:creationId xmlns:a16="http://schemas.microsoft.com/office/drawing/2014/main" id="{7A184CA7-55BA-3E4E-FBFF-B6BF147D418E}"/>
              </a:ext>
            </a:extLst>
          </p:cNvPr>
          <p:cNvPicPr>
            <a:picLocks noChangeAspect="1"/>
          </p:cNvPicPr>
          <p:nvPr/>
        </p:nvPicPr>
        <p:blipFill>
          <a:blip r:embed="rId4"/>
          <a:stretch>
            <a:fillRect/>
          </a:stretch>
        </p:blipFill>
        <p:spPr>
          <a:xfrm>
            <a:off x="11176706" y="50696"/>
            <a:ext cx="1015294" cy="883895"/>
          </a:xfrm>
          <a:prstGeom prst="rect">
            <a:avLst/>
          </a:prstGeom>
        </p:spPr>
      </p:pic>
      <p:sp>
        <p:nvSpPr>
          <p:cNvPr id="4" name="Прямоугольник 3">
            <a:extLst>
              <a:ext uri="{FF2B5EF4-FFF2-40B4-BE49-F238E27FC236}">
                <a16:creationId xmlns:a16="http://schemas.microsoft.com/office/drawing/2014/main" id="{7B70BFE1-649D-FB0A-70D8-2C26FFEA51E1}"/>
              </a:ext>
            </a:extLst>
          </p:cNvPr>
          <p:cNvSpPr/>
          <p:nvPr/>
        </p:nvSpPr>
        <p:spPr>
          <a:xfrm>
            <a:off x="277267" y="1502725"/>
            <a:ext cx="9754241" cy="1061891"/>
          </a:xfrm>
          <a:prstGeom prst="rect">
            <a:avLst/>
          </a:prstGeom>
        </p:spPr>
        <p:txBody>
          <a:bodyPr vert="horz" lIns="91440" tIns="45720" rIns="91440" bIns="45720" rtlCol="0" anchor="b" anchorCtr="0">
            <a:noAutofit/>
          </a:bodyPr>
          <a:lstStyle/>
          <a:p>
            <a:pPr>
              <a:spcBef>
                <a:spcPct val="0"/>
              </a:spcBef>
            </a:pPr>
            <a:endParaRPr lang="ru-RU" sz="1400" b="1" kern="0" dirty="0">
              <a:solidFill>
                <a:srgbClr val="00B050"/>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BCB1F781-AC49-FD92-60B2-D29A1F35C312}"/>
              </a:ext>
            </a:extLst>
          </p:cNvPr>
          <p:cNvSpPr txBox="1"/>
          <p:nvPr/>
        </p:nvSpPr>
        <p:spPr>
          <a:xfrm>
            <a:off x="75312" y="1613286"/>
            <a:ext cx="12041375" cy="646331"/>
          </a:xfrm>
          <a:prstGeom prst="rect">
            <a:avLst/>
          </a:prstGeom>
          <a:noFill/>
        </p:spPr>
        <p:txBody>
          <a:bodyPr wrap="square">
            <a:spAutoFit/>
          </a:bodyPr>
          <a:lstStyle/>
          <a:p>
            <a:r>
              <a:rPr lang="kk-KZ" sz="1200" b="1" kern="0" dirty="0">
                <a:solidFill>
                  <a:schemeClr val="accent1">
                    <a:lumMod val="75000"/>
                  </a:schemeClr>
                </a:solidFill>
                <a:latin typeface="Arial" panose="020B0604020202020204" pitchFamily="34" charset="0"/>
                <a:cs typeface="Arial" panose="020B0604020202020204" pitchFamily="34" charset="0"/>
              </a:rPr>
              <a:t>МЕДИЦИНАЛЫҚ БІЛІМІ ЖОҚ АДАМДАРДЫ АЛҒАШҚЫ КӨМЕК КӨРСЕТУ ДАҒДЫЛАРЫНА ОҚЫТУДЫ СЕРТИФИКАТТАЛҒАН ТРЕНЕР ЖҮЗЕГЕ АСЫРАДЫ.</a:t>
            </a:r>
          </a:p>
          <a:p>
            <a:endParaRPr lang="ru-RU" sz="1200" b="1" kern="0" dirty="0">
              <a:solidFill>
                <a:schemeClr val="accent1">
                  <a:lumMod val="75000"/>
                </a:schemeClr>
              </a:solidFill>
              <a:latin typeface="Arial" panose="020B0604020202020204" pitchFamily="34" charset="0"/>
              <a:cs typeface="Arial" panose="020B0604020202020204" pitchFamily="34" charset="0"/>
            </a:endParaRPr>
          </a:p>
          <a:p>
            <a:r>
              <a:rPr lang="kk-KZ" sz="1200" b="1" kern="0" dirty="0">
                <a:solidFill>
                  <a:schemeClr val="accent1">
                    <a:lumMod val="75000"/>
                  </a:schemeClr>
                </a:solidFill>
                <a:latin typeface="Arial" panose="020B0604020202020204" pitchFamily="34" charset="0"/>
                <a:cs typeface="Arial" panose="020B0604020202020204" pitchFamily="34" charset="0"/>
              </a:rPr>
              <a:t>Алғашқы көмекті ТИІСТІ ДАЯРЛЫҚТАН ӨТКЕН, АЛҒАШҚЫ КӨМЕК КӨРСЕТУ ДАҒДЫЛАРЫНА ҮЙРЕТІЛГЕН тұлғалар көрсетеді.</a:t>
            </a:r>
          </a:p>
        </p:txBody>
      </p:sp>
      <p:sp>
        <p:nvSpPr>
          <p:cNvPr id="7" name="TextBox 6">
            <a:extLst>
              <a:ext uri="{FF2B5EF4-FFF2-40B4-BE49-F238E27FC236}">
                <a16:creationId xmlns:a16="http://schemas.microsoft.com/office/drawing/2014/main" id="{CBA70E72-098F-0AE8-EE6E-35EEB5B94010}"/>
              </a:ext>
            </a:extLst>
          </p:cNvPr>
          <p:cNvSpPr txBox="1"/>
          <p:nvPr/>
        </p:nvSpPr>
        <p:spPr>
          <a:xfrm>
            <a:off x="376833" y="5799617"/>
            <a:ext cx="6731093" cy="810478"/>
          </a:xfrm>
          <a:prstGeom prst="rect">
            <a:avLst/>
          </a:prstGeom>
          <a:noFill/>
        </p:spPr>
        <p:txBody>
          <a:bodyPr wrap="square">
            <a:spAutoFit/>
          </a:bodyPr>
          <a:lstStyle/>
          <a:p>
            <a:pPr fontAlgn="base">
              <a:lnSpc>
                <a:spcPts val="1425"/>
              </a:lnSpc>
            </a:pPr>
            <a:r>
              <a:rPr lang="kk-KZ" sz="1200" b="1" kern="0" dirty="0">
                <a:solidFill>
                  <a:schemeClr val="accent1">
                    <a:lumMod val="75000"/>
                  </a:schemeClr>
                </a:solidFill>
                <a:latin typeface="Arial" panose="020B0604020202020204" pitchFamily="34" charset="0"/>
                <a:cs typeface="Arial" panose="020B0604020202020204" pitchFamily="34" charset="0"/>
              </a:rPr>
              <a:t>АЛҒАШҚЫ КӨМЕК КӨРСЕТУДІҢ НЕГІЗГІ ҚАҒИДАЛАРЫН ЕСТЕ САҚТАҢЫЗ:</a:t>
            </a:r>
          </a:p>
          <a:p>
            <a:pPr fontAlgn="base">
              <a:lnSpc>
                <a:spcPts val="1425"/>
              </a:lnSpc>
              <a:buFontTx/>
              <a:buAutoNum type="arabicPeriod"/>
            </a:pPr>
            <a:r>
              <a:rPr lang="kk-KZ" sz="1200" b="1" kern="0" dirty="0">
                <a:solidFill>
                  <a:srgbClr val="FF0000"/>
                </a:solidFill>
                <a:latin typeface="Arial" panose="020B0604020202020204" pitchFamily="34" charset="0"/>
                <a:cs typeface="Arial" panose="020B0604020202020204" pitchFamily="34" charset="0"/>
              </a:rPr>
              <a:t> ӨЗ ӨМІРІҢІЗ БЕН ДЕНСАУЛЫҒЫҢЫЗҒА ҚАУІП ТӨНДІРМЕҢІЗ!</a:t>
            </a:r>
          </a:p>
          <a:p>
            <a:pPr fontAlgn="base">
              <a:lnSpc>
                <a:spcPts val="1425"/>
              </a:lnSpc>
              <a:buFontTx/>
              <a:buAutoNum type="arabicPeriod"/>
            </a:pPr>
            <a:r>
              <a:rPr lang="kk-KZ" sz="1200" b="1" kern="0" dirty="0">
                <a:solidFill>
                  <a:srgbClr val="FF0000"/>
                </a:solidFill>
                <a:latin typeface="Arial" panose="020B0604020202020204" pitchFamily="34" charset="0"/>
                <a:cs typeface="Arial" panose="020B0604020202020204" pitchFamily="34" charset="0"/>
              </a:rPr>
              <a:t> ЗАРДАП ШЕГУШІГЕ ЗИЯН КЕЛТІРМЕҢІЗ!</a:t>
            </a:r>
          </a:p>
          <a:p>
            <a:pPr fontAlgn="base">
              <a:lnSpc>
                <a:spcPts val="1425"/>
              </a:lnSpc>
              <a:buFontTx/>
              <a:buAutoNum type="arabicPeriod"/>
            </a:pPr>
            <a:r>
              <a:rPr lang="kk-KZ" sz="1200" b="1" kern="0" dirty="0">
                <a:solidFill>
                  <a:srgbClr val="FF0000"/>
                </a:solidFill>
                <a:latin typeface="Arial" panose="020B0604020202020204" pitchFamily="34" charset="0"/>
                <a:cs typeface="Arial" panose="020B0604020202020204" pitchFamily="34" charset="0"/>
              </a:rPr>
              <a:t> АЙНАЛАДАҒЫ АДАМДАРҒА ЗИЯН КЕЛТІРМЕҢІЗ!</a:t>
            </a:r>
          </a:p>
        </p:txBody>
      </p:sp>
      <p:sp>
        <p:nvSpPr>
          <p:cNvPr id="8" name="TextBox 7">
            <a:extLst>
              <a:ext uri="{FF2B5EF4-FFF2-40B4-BE49-F238E27FC236}">
                <a16:creationId xmlns:a16="http://schemas.microsoft.com/office/drawing/2014/main" id="{32C8481A-911A-87DD-0C57-8D9FB540C59D}"/>
              </a:ext>
            </a:extLst>
          </p:cNvPr>
          <p:cNvSpPr txBox="1"/>
          <p:nvPr/>
        </p:nvSpPr>
        <p:spPr>
          <a:xfrm>
            <a:off x="277267" y="2490777"/>
            <a:ext cx="10059487" cy="3311163"/>
          </a:xfrm>
          <a:prstGeom prst="rect">
            <a:avLst/>
          </a:prstGeom>
          <a:noFill/>
        </p:spPr>
        <p:txBody>
          <a:bodyPr wrap="square">
            <a:spAutoFit/>
          </a:bodyPr>
          <a:lstStyle/>
          <a:p>
            <a:pPr fontAlgn="base">
              <a:lnSpc>
                <a:spcPts val="1950"/>
              </a:lnSpc>
              <a:spcBef>
                <a:spcPts val="1125"/>
              </a:spcBef>
              <a:spcAft>
                <a:spcPts val="675"/>
              </a:spcAft>
            </a:pPr>
            <a:r>
              <a:rPr lang="kk-KZ" sz="1600" dirty="0">
                <a:solidFill>
                  <a:srgbClr val="003F7E"/>
                </a:solidFill>
                <a:latin typeface="Arial Narrow" panose="020B0606020202030204" pitchFamily="34" charset="0"/>
              </a:rPr>
              <a:t>Алғашқы көмек көрсетілетін жай-күйлер тізбесі:</a:t>
            </a:r>
          </a:p>
          <a:p>
            <a:pPr fontAlgn="base">
              <a:lnSpc>
                <a:spcPts val="1425"/>
              </a:lnSpc>
            </a:pPr>
            <a:r>
              <a:rPr lang="kk-KZ" sz="1600" dirty="0">
                <a:solidFill>
                  <a:srgbClr val="003F7E"/>
                </a:solidFill>
                <a:latin typeface="Arial Narrow" panose="020B0606020202030204" pitchFamily="34" charset="0"/>
              </a:rPr>
              <a:t>      1. сананың болмауы;</a:t>
            </a:r>
          </a:p>
          <a:p>
            <a:pPr fontAlgn="base">
              <a:lnSpc>
                <a:spcPts val="1425"/>
              </a:lnSpc>
            </a:pPr>
            <a:r>
              <a:rPr lang="kk-KZ" sz="1600" dirty="0">
                <a:solidFill>
                  <a:srgbClr val="003F7E"/>
                </a:solidFill>
                <a:latin typeface="Arial Narrow" panose="020B0606020202030204" pitchFamily="34" charset="0"/>
              </a:rPr>
              <a:t>      2. тыныс алу мен қан айналымының тоқтауы;</a:t>
            </a:r>
          </a:p>
          <a:p>
            <a:pPr fontAlgn="base">
              <a:lnSpc>
                <a:spcPts val="1425"/>
              </a:lnSpc>
            </a:pPr>
            <a:r>
              <a:rPr lang="kk-KZ" sz="1600" dirty="0">
                <a:solidFill>
                  <a:srgbClr val="003F7E"/>
                </a:solidFill>
                <a:latin typeface="Arial Narrow" panose="020B0606020202030204" pitchFamily="34" charset="0"/>
              </a:rPr>
              <a:t>      3. сыртқы қан кетулер;</a:t>
            </a:r>
          </a:p>
          <a:p>
            <a:pPr fontAlgn="base">
              <a:lnSpc>
                <a:spcPts val="1425"/>
              </a:lnSpc>
            </a:pPr>
            <a:r>
              <a:rPr lang="kk-KZ" sz="1600" dirty="0">
                <a:solidFill>
                  <a:srgbClr val="003F7E"/>
                </a:solidFill>
                <a:latin typeface="Arial Narrow" panose="020B0606020202030204" pitchFamily="34" charset="0"/>
              </a:rPr>
              <a:t>      4. жоғарғы тыныс жолдарындағы бөгде заттар;</a:t>
            </a:r>
          </a:p>
          <a:p>
            <a:pPr fontAlgn="base">
              <a:lnSpc>
                <a:spcPts val="1425"/>
              </a:lnSpc>
            </a:pPr>
            <a:r>
              <a:rPr lang="kk-KZ" sz="1600" dirty="0">
                <a:solidFill>
                  <a:srgbClr val="003F7E"/>
                </a:solidFill>
                <a:latin typeface="Arial Narrow" panose="020B0606020202030204" pitchFamily="34" charset="0"/>
              </a:rPr>
              <a:t>      5. дененің әртүрлі бөліктерінің жарақаттары;</a:t>
            </a:r>
          </a:p>
          <a:p>
            <a:pPr fontAlgn="base">
              <a:lnSpc>
                <a:spcPts val="1425"/>
              </a:lnSpc>
            </a:pPr>
            <a:r>
              <a:rPr lang="kk-KZ" sz="1600" dirty="0">
                <a:solidFill>
                  <a:srgbClr val="003F7E"/>
                </a:solidFill>
                <a:latin typeface="Arial Narrow" panose="020B0606020202030204" pitchFamily="34" charset="0"/>
              </a:rPr>
              <a:t>      6. күйіктер, жоғары температура мен жылулық сәулеленудің әсерлері;</a:t>
            </a:r>
          </a:p>
          <a:p>
            <a:pPr fontAlgn="base">
              <a:lnSpc>
                <a:spcPts val="1425"/>
              </a:lnSpc>
            </a:pPr>
            <a:r>
              <a:rPr lang="kk-KZ" sz="1600" dirty="0">
                <a:solidFill>
                  <a:srgbClr val="003F7E"/>
                </a:solidFill>
                <a:latin typeface="Arial Narrow" panose="020B0606020202030204" pitchFamily="34" charset="0"/>
              </a:rPr>
              <a:t>      7. үсік және төмен температура әсерінің басқа салдарлары;</a:t>
            </a:r>
          </a:p>
          <a:p>
            <a:pPr fontAlgn="base">
              <a:lnSpc>
                <a:spcPts val="1425"/>
              </a:lnSpc>
            </a:pPr>
            <a:r>
              <a:rPr lang="kk-KZ" sz="1600" dirty="0">
                <a:solidFill>
                  <a:srgbClr val="003F7E"/>
                </a:solidFill>
                <a:latin typeface="Arial Narrow" panose="020B0606020202030204" pitchFamily="34" charset="0"/>
              </a:rPr>
              <a:t>      8. уланулар;</a:t>
            </a:r>
          </a:p>
          <a:p>
            <a:pPr fontAlgn="base">
              <a:lnSpc>
                <a:spcPts val="1425"/>
              </a:lnSpc>
            </a:pPr>
            <a:r>
              <a:rPr lang="kk-KZ" sz="1600" dirty="0">
                <a:solidFill>
                  <a:srgbClr val="003F7E"/>
                </a:solidFill>
                <a:latin typeface="Arial Narrow" panose="020B0606020202030204" pitchFamily="34" charset="0"/>
              </a:rPr>
              <a:t>      9. құрысулар;</a:t>
            </a:r>
          </a:p>
          <a:p>
            <a:pPr fontAlgn="base">
              <a:lnSpc>
                <a:spcPts val="1425"/>
              </a:lnSpc>
            </a:pPr>
            <a:r>
              <a:rPr lang="kk-KZ" sz="1600" dirty="0">
                <a:solidFill>
                  <a:srgbClr val="003F7E"/>
                </a:solidFill>
                <a:latin typeface="Arial Narrow" panose="020B0606020202030204" pitchFamily="34" charset="0"/>
              </a:rPr>
              <a:t>      10. шағулар.</a:t>
            </a:r>
          </a:p>
          <a:p>
            <a:pPr fontAlgn="base">
              <a:lnSpc>
                <a:spcPts val="1425"/>
              </a:lnSpc>
            </a:pPr>
            <a:endParaRPr lang="ru-RU" sz="1200" b="1" kern="0" dirty="0">
              <a:solidFill>
                <a:srgbClr val="00B050"/>
              </a:solidFill>
              <a:latin typeface="Arial" panose="020B0604020202020204" pitchFamily="34" charset="0"/>
              <a:cs typeface="Arial" panose="020B0604020202020204" pitchFamily="34" charset="0"/>
            </a:endParaRPr>
          </a:p>
          <a:p>
            <a:pPr fontAlgn="base">
              <a:lnSpc>
                <a:spcPts val="1425"/>
              </a:lnSpc>
            </a:pPr>
            <a:r>
              <a:rPr lang="kk-KZ" sz="1200" b="1" kern="0" dirty="0">
                <a:solidFill>
                  <a:schemeClr val="accent1">
                    <a:lumMod val="75000"/>
                  </a:schemeClr>
                </a:solidFill>
                <a:latin typeface="Arial" panose="020B0604020202020204" pitchFamily="34" charset="0"/>
                <a:cs typeface="Arial" panose="020B0604020202020204" pitchFamily="34" charset="0"/>
              </a:rPr>
              <a:t>Көрсетілген барлық жағдайларда 103 (112) нөмірі бойынша жедел жәрдем шақырып, мына деректерді хабарлау қажет:</a:t>
            </a:r>
          </a:p>
          <a:p>
            <a:pPr fontAlgn="base">
              <a:lnSpc>
                <a:spcPts val="1425"/>
              </a:lnSpc>
            </a:pPr>
            <a:r>
              <a:rPr lang="kk-KZ" sz="1200" b="1" kern="0" dirty="0">
                <a:solidFill>
                  <a:schemeClr val="accent1">
                    <a:lumMod val="75000"/>
                  </a:schemeClr>
                </a:solidFill>
                <a:latin typeface="Arial" panose="020B0604020202020204" pitchFamily="34" charset="0"/>
                <a:cs typeface="Arial" panose="020B0604020202020204" pitchFamily="34" charset="0"/>
              </a:rPr>
              <a:t>      1) зардап шегушінің тегі, аты, әкесінің аты, жасы және жынысы;</a:t>
            </a:r>
          </a:p>
          <a:p>
            <a:pPr fontAlgn="base">
              <a:lnSpc>
                <a:spcPts val="1425"/>
              </a:lnSpc>
            </a:pPr>
            <a:r>
              <a:rPr lang="kk-KZ" sz="1200" b="1" kern="0" dirty="0">
                <a:solidFill>
                  <a:schemeClr val="accent1">
                    <a:lumMod val="75000"/>
                  </a:schemeClr>
                </a:solidFill>
                <a:latin typeface="Arial" panose="020B0604020202020204" pitchFamily="34" charset="0"/>
                <a:cs typeface="Arial" panose="020B0604020202020204" pitchFamily="34" charset="0"/>
              </a:rPr>
              <a:t>      2) зардап шегушінің жай-күйі және жазатайым оқиғаның, жарақаттың немесе аурудың мән-жайлары туралы деректер;</a:t>
            </a:r>
          </a:p>
          <a:p>
            <a:pPr fontAlgn="base">
              <a:lnSpc>
                <a:spcPts val="1425"/>
              </a:lnSpc>
            </a:pPr>
            <a:r>
              <a:rPr lang="kk-KZ" sz="1200" b="1" kern="0" dirty="0">
                <a:solidFill>
                  <a:schemeClr val="accent1">
                    <a:lumMod val="75000"/>
                  </a:schemeClr>
                </a:solidFill>
                <a:latin typeface="Arial" panose="020B0604020202020204" pitchFamily="34" charset="0"/>
                <a:cs typeface="Arial" panose="020B0604020202020204" pitchFamily="34" charset="0"/>
              </a:rPr>
              <a:t>      3) мекенжайы мен телефоны, сондай-ақ зардап шегушінің орналасқан жеріне жету бойынша бағдарлық мәліметтер.</a:t>
            </a:r>
          </a:p>
          <a:p>
            <a:pPr indent="266700" fontAlgn="base">
              <a:lnSpc>
                <a:spcPts val="1425"/>
              </a:lnSpc>
            </a:pPr>
            <a:r>
              <a:rPr lang="kk-KZ" sz="1200" b="1" kern="0" dirty="0">
                <a:solidFill>
                  <a:schemeClr val="accent1">
                    <a:lumMod val="75000"/>
                  </a:schemeClr>
                </a:solidFill>
                <a:latin typeface="Arial" panose="020B0604020202020204" pitchFamily="34" charset="0"/>
                <a:cs typeface="Arial" panose="020B0604020202020204" pitchFamily="34" charset="0"/>
              </a:rPr>
              <a:t>4) оператордан дауыстық нұсқаулық сұраңыз, телефонды дауысзорайтқыш режиміне қойып, кеңеске сәйкес әрекет етіңіз.</a:t>
            </a:r>
          </a:p>
        </p:txBody>
      </p:sp>
    </p:spTree>
    <p:custDataLst>
      <p:tags r:id="rId1"/>
    </p:custDataLst>
    <p:extLst>
      <p:ext uri="{BB962C8B-B14F-4D97-AF65-F5344CB8AC3E}">
        <p14:creationId xmlns:p14="http://schemas.microsoft.com/office/powerpoint/2010/main" val="30371144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134F3D-8045-8729-C439-35CDE11787DB}"/>
            </a:ext>
          </a:extLst>
        </p:cNvPr>
        <p:cNvGrpSpPr/>
        <p:nvPr/>
      </p:nvGrpSpPr>
      <p:grpSpPr>
        <a:xfrm>
          <a:off x="0" y="0"/>
          <a:ext cx="0" cy="0"/>
          <a:chOff x="0" y="0"/>
          <a:chExt cx="0" cy="0"/>
        </a:xfrm>
      </p:grpSpPr>
      <p:sp>
        <p:nvSpPr>
          <p:cNvPr id="19" name="Google Shape;121;p3">
            <a:extLst>
              <a:ext uri="{FF2B5EF4-FFF2-40B4-BE49-F238E27FC236}">
                <a16:creationId xmlns:a16="http://schemas.microsoft.com/office/drawing/2014/main" id="{60E0B985-DDB3-3B3E-517B-3A43A8B43923}"/>
              </a:ext>
            </a:extLst>
          </p:cNvPr>
          <p:cNvSpPr/>
          <p:nvPr/>
        </p:nvSpPr>
        <p:spPr>
          <a:xfrm>
            <a:off x="95838" y="60332"/>
            <a:ext cx="1973107" cy="529533"/>
          </a:xfrm>
          <a:prstGeom prst="roundRect">
            <a:avLst>
              <a:gd name="adj" fmla="val 50000"/>
            </a:avLst>
          </a:prstGeom>
          <a:gradFill>
            <a:gsLst>
              <a:gs pos="0">
                <a:schemeClr val="dk2"/>
              </a:gs>
              <a:gs pos="100000">
                <a:srgbClr val="2AB0EF"/>
              </a:gs>
            </a:gsLst>
            <a:lin ang="27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Narrow" panose="020B0606020202030204" pitchFamily="34" charset="0"/>
              <a:ea typeface="Arial"/>
              <a:cs typeface="Arial"/>
              <a:sym typeface="Arial"/>
            </a:endParaRPr>
          </a:p>
        </p:txBody>
      </p:sp>
      <p:sp>
        <p:nvSpPr>
          <p:cNvPr id="3" name="Прямоугольник 2">
            <a:extLst>
              <a:ext uri="{FF2B5EF4-FFF2-40B4-BE49-F238E27FC236}">
                <a16:creationId xmlns:a16="http://schemas.microsoft.com/office/drawing/2014/main" id="{14CD7F32-A3A0-8F6D-F86A-8382C07D39CF}"/>
              </a:ext>
            </a:extLst>
          </p:cNvPr>
          <p:cNvSpPr/>
          <p:nvPr/>
        </p:nvSpPr>
        <p:spPr>
          <a:xfrm>
            <a:off x="2419927" y="169479"/>
            <a:ext cx="7499927" cy="646331"/>
          </a:xfrm>
          <a:prstGeom prst="rect">
            <a:avLst/>
          </a:prstGeom>
        </p:spPr>
        <p:txBody>
          <a:bodyPr wrap="square">
            <a:spAutoFit/>
          </a:bodyPr>
          <a:lstStyle/>
          <a:p>
            <a:pPr algn="ctr">
              <a:spcAft>
                <a:spcPts val="0"/>
              </a:spcAft>
            </a:pPr>
            <a:r>
              <a:rPr lang="kk-KZ" sz="1600" b="1" dirty="0">
                <a:solidFill>
                  <a:srgbClr val="547094"/>
                </a:solidFill>
                <a:latin typeface=" arial narrow"/>
                <a:cs typeface="Arial" panose="020B0604020202020204" pitchFamily="34" charset="0"/>
              </a:rPr>
              <a:t>Еңбек қауіпсіздігі және еңбекті қорғау мәселелері бойынша кәсіби құзыреттерді дамыту</a:t>
            </a:r>
          </a:p>
          <a:p>
            <a:pPr algn="ctr">
              <a:spcAft>
                <a:spcPts val="0"/>
              </a:spcAft>
            </a:pPr>
            <a:endParaRPr lang="ru-RU" sz="2000" b="1" dirty="0">
              <a:solidFill>
                <a:srgbClr val="547094"/>
              </a:solidFill>
              <a:latin typeface=" arial narrow"/>
              <a:cs typeface="Arial" panose="020B0604020202020204" pitchFamily="34" charset="0"/>
            </a:endParaRPr>
          </a:p>
        </p:txBody>
      </p:sp>
      <p:cxnSp>
        <p:nvCxnSpPr>
          <p:cNvPr id="20" name="Google Shape;123;p3">
            <a:extLst>
              <a:ext uri="{FF2B5EF4-FFF2-40B4-BE49-F238E27FC236}">
                <a16:creationId xmlns:a16="http://schemas.microsoft.com/office/drawing/2014/main" id="{6189CDAB-73B8-6D67-EB56-1FAFDFDFD594}"/>
              </a:ext>
            </a:extLst>
          </p:cNvPr>
          <p:cNvCxnSpPr>
            <a:cxnSpLocks/>
          </p:cNvCxnSpPr>
          <p:nvPr/>
        </p:nvCxnSpPr>
        <p:spPr>
          <a:xfrm>
            <a:off x="0" y="642116"/>
            <a:ext cx="12192000" cy="1"/>
          </a:xfrm>
          <a:prstGeom prst="straightConnector1">
            <a:avLst/>
          </a:prstGeom>
          <a:noFill/>
          <a:ln w="28575" cap="flat" cmpd="sng">
            <a:solidFill>
              <a:srgbClr val="2AB0EF"/>
            </a:solidFill>
            <a:prstDash val="solid"/>
            <a:round/>
            <a:headEnd type="none" w="sm" len="sm"/>
            <a:tailEnd type="none" w="sm" len="sm"/>
          </a:ln>
        </p:spPr>
      </p:cxnSp>
      <p:sp>
        <p:nvSpPr>
          <p:cNvPr id="11" name="TextBox 10">
            <a:extLst>
              <a:ext uri="{FF2B5EF4-FFF2-40B4-BE49-F238E27FC236}">
                <a16:creationId xmlns:a16="http://schemas.microsoft.com/office/drawing/2014/main" id="{05A15E3A-1829-DF99-6121-24483CA9EC88}"/>
              </a:ext>
            </a:extLst>
          </p:cNvPr>
          <p:cNvSpPr txBox="1"/>
          <p:nvPr/>
        </p:nvSpPr>
        <p:spPr>
          <a:xfrm>
            <a:off x="378931" y="66645"/>
            <a:ext cx="2244197" cy="523220"/>
          </a:xfrm>
          <a:prstGeom prst="rect">
            <a:avLst/>
          </a:prstGeom>
          <a:noFill/>
        </p:spPr>
        <p:txBody>
          <a:bodyPr wrap="square" rtlCol="0">
            <a:spAutoFit/>
          </a:bodyPr>
          <a:lstStyle/>
          <a:p>
            <a:r>
              <a:rPr lang="en-US" sz="1400" dirty="0">
                <a:solidFill>
                  <a:schemeClr val="bg1"/>
                </a:solidFill>
              </a:rPr>
              <a:t>HEALTH SAFETY ENVIRONMENT</a:t>
            </a:r>
            <a:endParaRPr lang="ru-RU" sz="1400" dirty="0">
              <a:solidFill>
                <a:schemeClr val="bg1"/>
              </a:solidFill>
            </a:endParaRPr>
          </a:p>
        </p:txBody>
      </p:sp>
      <p:pic>
        <p:nvPicPr>
          <p:cNvPr id="16" name="Рисунок 15">
            <a:extLst>
              <a:ext uri="{FF2B5EF4-FFF2-40B4-BE49-F238E27FC236}">
                <a16:creationId xmlns:a16="http://schemas.microsoft.com/office/drawing/2014/main" id="{A3686B5B-3E48-60D6-B549-0754902284AF}"/>
              </a:ext>
            </a:extLst>
          </p:cNvPr>
          <p:cNvPicPr>
            <a:picLocks noChangeAspect="1"/>
          </p:cNvPicPr>
          <p:nvPr/>
        </p:nvPicPr>
        <p:blipFill>
          <a:blip r:embed="rId3"/>
          <a:stretch>
            <a:fillRect/>
          </a:stretch>
        </p:blipFill>
        <p:spPr>
          <a:xfrm>
            <a:off x="11176706" y="50696"/>
            <a:ext cx="1015294" cy="883895"/>
          </a:xfrm>
          <a:prstGeom prst="rect">
            <a:avLst/>
          </a:prstGeom>
        </p:spPr>
      </p:pic>
      <p:pic>
        <p:nvPicPr>
          <p:cNvPr id="2" name="Рисунок 1">
            <a:extLst>
              <a:ext uri="{FF2B5EF4-FFF2-40B4-BE49-F238E27FC236}">
                <a16:creationId xmlns:a16="http://schemas.microsoft.com/office/drawing/2014/main" id="{A03F5894-4318-505E-7968-87A5F739F93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96098" y="942745"/>
            <a:ext cx="581583" cy="581583"/>
          </a:xfrm>
          <a:prstGeom prst="rect">
            <a:avLst/>
          </a:prstGeom>
        </p:spPr>
      </p:pic>
      <p:sp>
        <p:nvSpPr>
          <p:cNvPr id="9" name="Прямоугольник 8">
            <a:extLst>
              <a:ext uri="{FF2B5EF4-FFF2-40B4-BE49-F238E27FC236}">
                <a16:creationId xmlns:a16="http://schemas.microsoft.com/office/drawing/2014/main" id="{8F4D6D55-BF56-FEC7-5852-E3F59866876C}"/>
              </a:ext>
            </a:extLst>
          </p:cNvPr>
          <p:cNvSpPr/>
          <p:nvPr/>
        </p:nvSpPr>
        <p:spPr>
          <a:xfrm>
            <a:off x="151099" y="1084064"/>
            <a:ext cx="7499927" cy="338554"/>
          </a:xfrm>
          <a:prstGeom prst="rect">
            <a:avLst/>
          </a:prstGeom>
        </p:spPr>
        <p:txBody>
          <a:bodyPr wrap="square">
            <a:spAutoFit/>
          </a:bodyPr>
          <a:lstStyle/>
          <a:p>
            <a:pPr algn="ctr">
              <a:spcAft>
                <a:spcPts val="0"/>
              </a:spcAft>
            </a:pPr>
            <a:r>
              <a:rPr lang="kk-KZ" sz="1600" b="1" dirty="0">
                <a:solidFill>
                  <a:srgbClr val="547094"/>
                </a:solidFill>
                <a:latin typeface=" arial narrow"/>
                <a:cs typeface="Arial" panose="020B0604020202020204" pitchFamily="34" charset="0"/>
              </a:rPr>
              <a:t>РӘСІМДЕРДІ ҚҰЖАТТАУ</a:t>
            </a:r>
          </a:p>
        </p:txBody>
      </p:sp>
      <p:sp>
        <p:nvSpPr>
          <p:cNvPr id="12" name="TextBox 11">
            <a:extLst>
              <a:ext uri="{FF2B5EF4-FFF2-40B4-BE49-F238E27FC236}">
                <a16:creationId xmlns:a16="http://schemas.microsoft.com/office/drawing/2014/main" id="{BC7E361E-976C-089C-EDA0-C32C5D71E15F}"/>
              </a:ext>
            </a:extLst>
          </p:cNvPr>
          <p:cNvSpPr txBox="1"/>
          <p:nvPr/>
        </p:nvSpPr>
        <p:spPr>
          <a:xfrm>
            <a:off x="292116" y="1651263"/>
            <a:ext cx="11405479" cy="307777"/>
          </a:xfrm>
          <a:prstGeom prst="rect">
            <a:avLst/>
          </a:prstGeom>
          <a:noFill/>
        </p:spPr>
        <p:txBody>
          <a:bodyPr wrap="square">
            <a:spAutoFit/>
          </a:bodyPr>
          <a:lstStyle/>
          <a:p>
            <a:r>
              <a:rPr lang="kk-KZ" sz="1400" b="1" i="1" dirty="0">
                <a:solidFill>
                  <a:srgbClr val="547094"/>
                </a:solidFill>
                <a:latin typeface=" arial narrow"/>
                <a:cs typeface="Arial" panose="020B0604020202020204" pitchFamily="34" charset="0"/>
              </a:rPr>
              <a:t>Қазақстан Республикасы Денсаулық сақтау және әлеуметтік даму министрінің 2015 жылғы 30 қарашадағы № 927 бұйрығымен регламенттелген</a:t>
            </a:r>
            <a:endParaRPr lang="ru-KZ" sz="1400" b="1" i="1" dirty="0">
              <a:solidFill>
                <a:srgbClr val="547094"/>
              </a:solidFill>
              <a:latin typeface=" arial narrow"/>
              <a:cs typeface="Arial" panose="020B0604020202020204" pitchFamily="34" charset="0"/>
            </a:endParaRPr>
          </a:p>
        </p:txBody>
      </p:sp>
      <p:sp>
        <p:nvSpPr>
          <p:cNvPr id="15" name="TextBox 14">
            <a:extLst>
              <a:ext uri="{FF2B5EF4-FFF2-40B4-BE49-F238E27FC236}">
                <a16:creationId xmlns:a16="http://schemas.microsoft.com/office/drawing/2014/main" id="{A8B51E08-EC28-8F83-2382-E269AEDE3B12}"/>
              </a:ext>
            </a:extLst>
          </p:cNvPr>
          <p:cNvSpPr txBox="1"/>
          <p:nvPr/>
        </p:nvSpPr>
        <p:spPr>
          <a:xfrm>
            <a:off x="482302" y="2187685"/>
            <a:ext cx="10963195" cy="2862322"/>
          </a:xfrm>
          <a:prstGeom prst="rect">
            <a:avLst/>
          </a:prstGeom>
          <a:noFill/>
        </p:spPr>
        <p:txBody>
          <a:bodyPr wrap="square">
            <a:spAutoFit/>
          </a:bodyPr>
          <a:lstStyle/>
          <a:p>
            <a:pPr algn="just"/>
            <a:r>
              <a:rPr lang="kk-KZ" dirty="0">
                <a:solidFill>
                  <a:srgbClr val="547094"/>
                </a:solidFill>
                <a:latin typeface=" arial narrow"/>
                <a:cs typeface="Arial" panose="020B0604020202020204" pitchFamily="34" charset="0"/>
              </a:rPr>
              <a:t>Нұсқаулықты әзірлеуді жұмыс беруші учаскедегі, цехтағы, қызметтегі, зертханадағы және тұтастай ұйымдағы әрбір кәсіп үшін де, жекелеген жұмыс түрлері (биіктіктегі жұмыс, сынақтар) мен жұмыс орындары үшін де еңбек қауіпсіздігі және еңбекті қорғау қызметі немесе ЕҚжЕҚ маманы жұмыс берушінің мүдделі құрылымдық бөлімшелерінің басшылары мен жұмыскерлер өкілдерінің қатысуымен жасайтын тізбеге сәйкес жүзеге асырады.</a:t>
            </a:r>
          </a:p>
          <a:p>
            <a:pPr algn="just"/>
            <a:endParaRPr lang="ru-RU" dirty="0">
              <a:solidFill>
                <a:srgbClr val="547094"/>
              </a:solidFill>
              <a:latin typeface=" arial narrow"/>
              <a:cs typeface="Arial" panose="020B0604020202020204" pitchFamily="34" charset="0"/>
            </a:endParaRPr>
          </a:p>
          <a:p>
            <a:pPr algn="just"/>
            <a:r>
              <a:rPr lang="kk-KZ" dirty="0">
                <a:solidFill>
                  <a:srgbClr val="547094"/>
                </a:solidFill>
                <a:latin typeface=" arial narrow"/>
                <a:cs typeface="Arial" panose="020B0604020202020204" pitchFamily="34" charset="0"/>
              </a:rPr>
              <a:t>      Нұсқаулықты әзірлеуді жұмыс берушінің (ұйымның) өтінімі бойынша шарттық негізде еңбек қауіпсіздігі және еңбекті қорғау саласындағы ғылыми мекемелер мен оқу орталықтарының мамандары да жүзеге асырады.</a:t>
            </a:r>
          </a:p>
          <a:p>
            <a:pPr algn="just"/>
            <a:endParaRPr lang="ru-RU" dirty="0">
              <a:solidFill>
                <a:srgbClr val="547094"/>
              </a:solidFill>
              <a:latin typeface=" arial narrow"/>
              <a:cs typeface="Arial" panose="020B0604020202020204" pitchFamily="34" charset="0"/>
            </a:endParaRPr>
          </a:p>
          <a:p>
            <a:pPr algn="just"/>
            <a:r>
              <a:rPr lang="kk-KZ" dirty="0">
                <a:solidFill>
                  <a:srgbClr val="547094"/>
                </a:solidFill>
                <a:latin typeface=" arial narrow"/>
                <a:cs typeface="Arial" panose="020B0604020202020204" pitchFamily="34" charset="0"/>
              </a:rPr>
              <a:t>Кәсіптер немесе жұмыс түрлері бойынша Нұсқаулық кемінде 3 жылда бір рет қайта қаралады.</a:t>
            </a:r>
            <a:endParaRPr lang="ru-KZ" dirty="0">
              <a:solidFill>
                <a:srgbClr val="547094"/>
              </a:solidFill>
              <a:latin typeface=" arial narrow"/>
              <a:cs typeface="Arial" panose="020B0604020202020204" pitchFamily="34" charset="0"/>
            </a:endParaRPr>
          </a:p>
        </p:txBody>
      </p:sp>
    </p:spTree>
    <p:custDataLst>
      <p:tags r:id="rId1"/>
    </p:custDataLst>
    <p:extLst>
      <p:ext uri="{BB962C8B-B14F-4D97-AF65-F5344CB8AC3E}">
        <p14:creationId xmlns:p14="http://schemas.microsoft.com/office/powerpoint/2010/main" val="21558592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Google Shape;121;p3">
            <a:extLst>
              <a:ext uri="{FF2B5EF4-FFF2-40B4-BE49-F238E27FC236}">
                <a16:creationId xmlns:a16="http://schemas.microsoft.com/office/drawing/2014/main" id="{10FC2256-A40A-41FB-8BFE-EA51BEAAAAD8}"/>
              </a:ext>
            </a:extLst>
          </p:cNvPr>
          <p:cNvSpPr>
            <a:spLocks noGrp="1"/>
          </p:cNvSpPr>
          <p:nvPr/>
        </p:nvSpPr>
        <p:spPr>
          <a:xfrm>
            <a:off x="95838" y="60332"/>
            <a:ext cx="1973107" cy="529533"/>
          </a:xfrm>
          <a:prstGeom prst="roundRect">
            <a:avLst>
              <a:gd name="adj" fmla="val 50000"/>
            </a:avLst>
          </a:prstGeom>
          <a:gradFill>
            <a:gsLst>
              <a:gs pos="0">
                <a:schemeClr val="dk2"/>
              </a:gs>
              <a:gs pos="100000">
                <a:srgbClr val="2AB0EF"/>
              </a:gs>
            </a:gsLst>
            <a:lin ang="2700000" scaled="0"/>
          </a:gradFill>
          <a:ln>
            <a:noFill/>
          </a:ln>
        </p:spPr>
        <p:txBody>
          <a:bodyPr spcFirstLastPara="1" wrap="square" lIns="91425" tIns="45700" rIns="91425" bIns="45700" anchor="ctr">
            <a:noAutofit/>
          </a:bodyPr>
          <a:lstStyle/>
          <a:p>
            <a:pPr marL="0" marR="0" lvl="0" indent="0" algn="ctr">
              <a:lnSpc>
                <a:spcPct val="100000"/>
              </a:lnSpc>
              <a:spcBef>
                <a:spcPts val="0"/>
              </a:spcBef>
              <a:spcAft>
                <a:spcPts val="0"/>
              </a:spcAft>
              <a:buNone/>
            </a:pPr>
            <a:endParaRPr sz="1400" b="0" i="0" u="none" cap="none">
              <a:solidFill>
                <a:schemeClr val="lt1"/>
              </a:solidFill>
              <a:latin typeface="Arial Narrow"/>
              <a:ea typeface="Arial Narrow"/>
              <a:cs typeface="Arial Narrow"/>
            </a:endParaRPr>
          </a:p>
        </p:txBody>
      </p:sp>
      <p:sp>
        <p:nvSpPr>
          <p:cNvPr id="3" name="Прямоугольник 2">
            <a:extLst>
              <a:ext uri="{FF2B5EF4-FFF2-40B4-BE49-F238E27FC236}">
                <a16:creationId xmlns:a16="http://schemas.microsoft.com/office/drawing/2014/main" id="{3353705C-F4A3-4E1E-B86F-FC033C8BBF93}"/>
              </a:ext>
            </a:extLst>
          </p:cNvPr>
          <p:cNvSpPr>
            <a:spLocks noGrp="1"/>
          </p:cNvSpPr>
          <p:nvPr/>
        </p:nvSpPr>
        <p:spPr>
          <a:xfrm>
            <a:off x="2419927" y="169479"/>
            <a:ext cx="7499927" cy="646331"/>
          </a:xfrm>
          <a:prstGeom prst="rect">
            <a:avLst/>
          </a:prstGeom>
        </p:spPr>
        <p:txBody>
          <a:bodyPr wrap="square">
            <a:spAutoFit/>
          </a:bodyPr>
          <a:lstStyle/>
          <a:p>
            <a:pPr algn="ctr">
              <a:spcAft>
                <a:spcPts val="0"/>
              </a:spcAft>
              <a:buNone/>
            </a:pPr>
            <a:r>
              <a:rPr lang="kk-KZ" sz="1600" b="1">
                <a:solidFill>
                  <a:srgbClr val="547094"/>
                </a:solidFill>
                <a:latin typeface=" arial narrow"/>
                <a:ea typeface=" arial narrow"/>
                <a:cs typeface=" arial narrow"/>
              </a:rPr>
              <a:t>Еңбек қауіпсіздігі және еңбекті қорғау мәселелері бойынша кәсіби құзыреттерді дамыту</a:t>
            </a:r>
          </a:p>
          <a:p>
            <a:pPr algn="ctr">
              <a:spcAft>
                <a:spcPts val="0"/>
              </a:spcAft>
              <a:buNone/>
            </a:pPr>
            <a:endParaRPr sz="2000" b="1">
              <a:solidFill>
                <a:srgbClr val="547094"/>
              </a:solidFill>
              <a:latin typeface=" arial narrow"/>
              <a:ea typeface=" arial narrow"/>
              <a:cs typeface=" arial narrow"/>
            </a:endParaRPr>
          </a:p>
        </p:txBody>
      </p:sp>
      <p:cxnSp>
        <p:nvCxnSpPr>
          <p:cNvPr id="55" name="Google Shape;123;p3"/>
          <p:cNvCxnSpPr/>
          <p:nvPr/>
        </p:nvCxnSpPr>
        <p:spPr>
          <a:xfrm>
            <a:off x="0" y="642116"/>
            <a:ext cx="12192000" cy="1"/>
          </a:xfrm>
          <a:prstGeom prst="straightConnector1">
            <a:avLst/>
          </a:prstGeom>
          <a:ln w="28575" cap="flat">
            <a:solidFill>
              <a:srgbClr val="2AB0EF"/>
            </a:solidFill>
            <a:prstDash val="solid"/>
            <a:round/>
            <a:headEnd type="none" w="sm" len="sm"/>
            <a:tailEnd type="none" w="sm" len="sm"/>
          </a:ln>
        </p:spPr>
      </p:cxnSp>
      <p:sp>
        <p:nvSpPr>
          <p:cNvPr id="11" name="TextBox 10">
            <a:extLst>
              <a:ext uri="{FF2B5EF4-FFF2-40B4-BE49-F238E27FC236}">
                <a16:creationId xmlns:a16="http://schemas.microsoft.com/office/drawing/2014/main" id="{2F327ACF-10F3-4651-820D-8A700C42D091}"/>
              </a:ext>
            </a:extLst>
          </p:cNvPr>
          <p:cNvSpPr>
            <a:spLocks noGrp="1"/>
          </p:cNvSpPr>
          <p:nvPr/>
        </p:nvSpPr>
        <p:spPr>
          <a:xfrm>
            <a:off x="378931" y="66645"/>
            <a:ext cx="2244197" cy="523220"/>
          </a:xfrm>
          <a:prstGeom prst="rect">
            <a:avLst/>
          </a:prstGeom>
          <a:noFill/>
        </p:spPr>
        <p:txBody>
          <a:bodyPr wrap="square">
            <a:spAutoFit/>
          </a:bodyPr>
          <a:lstStyle/>
          <a:p>
            <a:r>
              <a:rPr sz="1400">
                <a:solidFill>
                  <a:schemeClr val="bg1"/>
                </a:solidFill>
              </a:rPr>
              <a:t>HEALTH SAFETY ENVIRONMENT</a:t>
            </a:r>
          </a:p>
        </p:txBody>
      </p:sp>
      <p:sp>
        <p:nvSpPr>
          <p:cNvPr id="22" name="Прямоугольник 21">
            <a:extLst>
              <a:ext uri="{FF2B5EF4-FFF2-40B4-BE49-F238E27FC236}">
                <a16:creationId xmlns:a16="http://schemas.microsoft.com/office/drawing/2014/main" id="{7E838FD1-F143-4F58-BFCE-3F3974B3F029}"/>
              </a:ext>
            </a:extLst>
          </p:cNvPr>
          <p:cNvSpPr>
            <a:spLocks noGrp="1"/>
          </p:cNvSpPr>
          <p:nvPr/>
        </p:nvSpPr>
        <p:spPr>
          <a:xfrm>
            <a:off x="495300" y="914400"/>
            <a:ext cx="10744200" cy="762000"/>
          </a:xfrm>
          <a:prstGeom prst="rect">
            <a:avLst/>
          </a:prstGeom>
          <a:noFill/>
          <a:ln w="22193">
            <a:solidFill>
              <a:srgbClr val="00B05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4" name="Прямоугольник 3">
            <a:extLst>
              <a:ext uri="{FF2B5EF4-FFF2-40B4-BE49-F238E27FC236}">
                <a16:creationId xmlns:a16="http://schemas.microsoft.com/office/drawing/2014/main" id="{4134793A-547D-40E5-91BA-60AB3917A49B}"/>
              </a:ext>
            </a:extLst>
          </p:cNvPr>
          <p:cNvSpPr>
            <a:spLocks noGrp="1"/>
          </p:cNvSpPr>
          <p:nvPr/>
        </p:nvSpPr>
        <p:spPr>
          <a:xfrm>
            <a:off x="628650" y="1028700"/>
            <a:ext cx="10477500" cy="514350"/>
          </a:xfrm>
          <a:prstGeom prst="rect">
            <a:avLst/>
          </a:prstGeom>
        </p:spPr>
        <p:txBody>
          <a:bodyPr wrap="none" lIns="76200" tIns="38100" rIns="76200" bIns="38100" anchor="ctr">
            <a:noAutofit/>
          </a:bodyPr>
          <a:lstStyle/>
          <a:p>
            <a:pPr algn="ctr">
              <a:spcAft>
                <a:spcPts val="0"/>
              </a:spcAft>
              <a:buNone/>
              <a:defRPr sz="1800" b="1">
                <a:solidFill>
                  <a:srgbClr val="003F7E"/>
                </a:solidFill>
                <a:latin typeface="Arial Narrow"/>
                <a:ea typeface="Arial Narrow"/>
                <a:cs typeface="Arial Narrow"/>
              </a:defRPr>
            </a:pPr>
            <a:r>
              <a:rPr lang="kk-KZ" sz="1800" b="1" u="sng">
                <a:solidFill>
                  <a:srgbClr val="003F7E"/>
                </a:solidFill>
                <a:latin typeface="Arial Narrow"/>
                <a:ea typeface="Arial Narrow"/>
                <a:cs typeface="Arial Narrow"/>
              </a:rPr>
              <a:t>ЕҚжЕҚ ЖӨНІНДЕГІ НҰСҚАУЛЫҚ — ЖҰМЫС БЕРУШІНІҢ ЖЕРГІЛІКТІ АКТІСІ</a:t>
            </a:r>
          </a:p>
        </p:txBody>
      </p:sp>
      <p:pic>
        <p:nvPicPr>
          <p:cNvPr id="59" name="Рисунок 4"/>
          <p:cNvPicPr>
            <a:picLocks noChangeAspect="1"/>
          </p:cNvPicPr>
          <p:nvPr/>
        </p:nvPicPr>
        <p:blipFill>
          <a:blip r:embed="rId3"/>
          <a:stretch>
            <a:fillRect/>
          </a:stretch>
        </p:blipFill>
        <p:spPr>
          <a:xfrm>
            <a:off x="11176706" y="50696"/>
            <a:ext cx="1015294" cy="883895"/>
          </a:xfrm>
          <a:prstGeom prst="rect">
            <a:avLst/>
          </a:prstGeom>
        </p:spPr>
      </p:pic>
      <p:sp>
        <p:nvSpPr>
          <p:cNvPr id="30" name="definition-surface">
            <a:extLst>
              <a:ext uri="{FF2B5EF4-FFF2-40B4-BE49-F238E27FC236}">
                <a16:creationId xmlns:a16="http://schemas.microsoft.com/office/drawing/2014/main" id="{5A2BABD4-D37D-4561-9A9B-D8D0F571E935}"/>
              </a:ext>
            </a:extLst>
          </p:cNvPr>
          <p:cNvSpPr>
            <a:spLocks noGrp="1"/>
          </p:cNvSpPr>
          <p:nvPr/>
        </p:nvSpPr>
        <p:spPr>
          <a:xfrm>
            <a:off x="666750" y="1885950"/>
            <a:ext cx="10858500" cy="1143000"/>
          </a:xfrm>
          <a:prstGeom prst="roundRect">
            <a:avLst>
              <a:gd name="adj" fmla="val 8333"/>
            </a:avLst>
          </a:prstGeom>
          <a:noFill/>
          <a:ln w="19050">
            <a:solidFill>
              <a:srgbClr val="00B050"/>
            </a:solidFill>
            <a:prstDash val="solid"/>
          </a:ln>
        </p:spPr>
        <p:txBody>
          <a:bodyPr/>
          <a:lstStyle/>
          <a:p>
            <a:endParaRPr/>
          </a:p>
        </p:txBody>
      </p:sp>
      <p:sp>
        <p:nvSpPr>
          <p:cNvPr id="31" name="definition-copy">
            <a:extLst>
              <a:ext uri="{FF2B5EF4-FFF2-40B4-BE49-F238E27FC236}">
                <a16:creationId xmlns:a16="http://schemas.microsoft.com/office/drawing/2014/main" id="{DDAAFD8D-53D1-454F-BAF1-54876590AF61}"/>
              </a:ext>
            </a:extLst>
          </p:cNvPr>
          <p:cNvSpPr>
            <a:spLocks noGrp="1"/>
          </p:cNvSpPr>
          <p:nvPr/>
        </p:nvSpPr>
        <p:spPr>
          <a:xfrm>
            <a:off x="876300" y="2047875"/>
            <a:ext cx="10439400" cy="819150"/>
          </a:xfrm>
          <a:prstGeom prst="rect">
            <a:avLst/>
          </a:prstGeom>
          <a:noFill/>
          <a:ln w="0">
            <a:noFill/>
            <a:prstDash val="solid"/>
          </a:ln>
        </p:spPr>
        <p:txBody>
          <a:bodyPr wrap="square" lIns="66675" tIns="47625" rIns="66675" bIns="47625" anchor="ctr">
            <a:noAutofit/>
          </a:bodyPr>
          <a:lstStyle/>
          <a:p>
            <a:pPr algn="ctr">
              <a:lnSpc>
                <a:spcPct val="98000"/>
              </a:lnSpc>
              <a:buNone/>
              <a:defRPr sz="1800" b="1" i="0">
                <a:solidFill>
                  <a:srgbClr val="14365D"/>
                </a:solidFill>
                <a:latin typeface="Arial Narrow"/>
                <a:ea typeface="Arial Narrow"/>
                <a:cs typeface="Arial Narrow"/>
              </a:defRPr>
            </a:pPr>
            <a:r>
              <a:rPr lang="kk-KZ" sz="1800" b="1" i="0">
                <a:solidFill>
                  <a:srgbClr val="14365D"/>
                </a:solidFill>
                <a:latin typeface="Arial Narrow"/>
                <a:ea typeface="Arial Narrow"/>
                <a:cs typeface="Arial Narrow"/>
              </a:rPr>
              <a:t>Нұсқаулық еңбек қауіпсіздігі және еңбекті қорғау жөніндегі заңнама талаптарын нақты кәсіпке, жұмыс түріне және жұмыскер қызметтік міндеттерін орындайтын жағдайларға қатысты нақтылайды.</a:t>
            </a:r>
          </a:p>
        </p:txBody>
      </p:sp>
      <p:sp>
        <p:nvSpPr>
          <p:cNvPr id="32" name="def-left-0-accent">
            <a:extLst>
              <a:ext uri="{FF2B5EF4-FFF2-40B4-BE49-F238E27FC236}">
                <a16:creationId xmlns:a16="http://schemas.microsoft.com/office/drawing/2014/main" id="{F530EF5E-3966-4742-9374-0B1796D675F7}"/>
              </a:ext>
            </a:extLst>
          </p:cNvPr>
          <p:cNvSpPr>
            <a:spLocks noGrp="1"/>
          </p:cNvSpPr>
          <p:nvPr/>
        </p:nvSpPr>
        <p:spPr>
          <a:xfrm>
            <a:off x="857250" y="3286125"/>
            <a:ext cx="76200" cy="428625"/>
          </a:xfrm>
          <a:prstGeom prst="rect">
            <a:avLst/>
          </a:prstGeom>
          <a:solidFill>
            <a:srgbClr val="00B050"/>
          </a:solidFill>
          <a:ln w="0">
            <a:solidFill>
              <a:srgbClr val="00B050"/>
            </a:solidFill>
            <a:prstDash val="solid"/>
          </a:ln>
        </p:spPr>
        <p:txBody>
          <a:bodyPr/>
          <a:lstStyle/>
          <a:p>
            <a:endParaRPr/>
          </a:p>
        </p:txBody>
      </p:sp>
      <p:sp>
        <p:nvSpPr>
          <p:cNvPr id="33" name="def-left-0">
            <a:extLst>
              <a:ext uri="{FF2B5EF4-FFF2-40B4-BE49-F238E27FC236}">
                <a16:creationId xmlns:a16="http://schemas.microsoft.com/office/drawing/2014/main" id="{9CE229BA-6F9C-41C6-9670-AFA53FDBBDE5}"/>
              </a:ext>
            </a:extLst>
          </p:cNvPr>
          <p:cNvSpPr>
            <a:spLocks noGrp="1"/>
          </p:cNvSpPr>
          <p:nvPr/>
        </p:nvSpPr>
        <p:spPr>
          <a:xfrm>
            <a:off x="1047750" y="3238500"/>
            <a:ext cx="4667250" cy="552450"/>
          </a:xfrm>
          <a:prstGeom prst="rect">
            <a:avLst/>
          </a:prstGeom>
          <a:noFill/>
          <a:ln w="0">
            <a:noFill/>
            <a:prstDash val="solid"/>
          </a:ln>
        </p:spPr>
        <p:txBody>
          <a:bodyPr wrap="square" lIns="66675" tIns="47625" rIns="66675" bIns="47625" anchor="ctr">
            <a:noAutofit/>
          </a:bodyPr>
          <a:lstStyle/>
          <a:p>
            <a:pPr algn="l">
              <a:lnSpc>
                <a:spcPct val="103000"/>
              </a:lnSpc>
              <a:buNone/>
              <a:defRPr sz="1500" b="0" i="0">
                <a:solidFill>
                  <a:srgbClr val="17324D"/>
                </a:solidFill>
                <a:latin typeface="Arial Narrow"/>
                <a:ea typeface="Arial Narrow"/>
                <a:cs typeface="Arial Narrow"/>
              </a:defRPr>
            </a:pPr>
            <a:r>
              <a:rPr lang="kk-KZ" sz="1500" b="0" i="0">
                <a:solidFill>
                  <a:srgbClr val="17324D"/>
                </a:solidFill>
                <a:latin typeface="Arial Narrow"/>
                <a:ea typeface="Arial Narrow"/>
                <a:cs typeface="Arial Narrow"/>
              </a:rPr>
              <a:t>әрбір кәсіп, жұмыс түрі және жұмыс орны үшін әзірленеді</a:t>
            </a:r>
          </a:p>
        </p:txBody>
      </p:sp>
      <p:sp>
        <p:nvSpPr>
          <p:cNvPr id="34" name="def-left-1-accent">
            <a:extLst>
              <a:ext uri="{FF2B5EF4-FFF2-40B4-BE49-F238E27FC236}">
                <a16:creationId xmlns:a16="http://schemas.microsoft.com/office/drawing/2014/main" id="{6222B387-A8D8-417F-A59E-E2C53A9D896A}"/>
              </a:ext>
            </a:extLst>
          </p:cNvPr>
          <p:cNvSpPr>
            <a:spLocks noGrp="1"/>
          </p:cNvSpPr>
          <p:nvPr/>
        </p:nvSpPr>
        <p:spPr>
          <a:xfrm>
            <a:off x="857250" y="4010025"/>
            <a:ext cx="76200" cy="428625"/>
          </a:xfrm>
          <a:prstGeom prst="rect">
            <a:avLst/>
          </a:prstGeom>
          <a:solidFill>
            <a:srgbClr val="00B050"/>
          </a:solidFill>
          <a:ln w="0">
            <a:solidFill>
              <a:srgbClr val="00B050"/>
            </a:solidFill>
            <a:prstDash val="solid"/>
          </a:ln>
        </p:spPr>
        <p:txBody>
          <a:bodyPr/>
          <a:lstStyle/>
          <a:p>
            <a:endParaRPr/>
          </a:p>
        </p:txBody>
      </p:sp>
      <p:sp>
        <p:nvSpPr>
          <p:cNvPr id="35" name="def-left-1">
            <a:extLst>
              <a:ext uri="{FF2B5EF4-FFF2-40B4-BE49-F238E27FC236}">
                <a16:creationId xmlns:a16="http://schemas.microsoft.com/office/drawing/2014/main" id="{811DB95F-8F6A-4E14-BA2A-8939DBEC3250}"/>
              </a:ext>
            </a:extLst>
          </p:cNvPr>
          <p:cNvSpPr>
            <a:spLocks noGrp="1"/>
          </p:cNvSpPr>
          <p:nvPr/>
        </p:nvSpPr>
        <p:spPr>
          <a:xfrm>
            <a:off x="1047750" y="3962400"/>
            <a:ext cx="4667250" cy="552450"/>
          </a:xfrm>
          <a:prstGeom prst="rect">
            <a:avLst/>
          </a:prstGeom>
          <a:noFill/>
          <a:ln w="0">
            <a:noFill/>
            <a:prstDash val="solid"/>
          </a:ln>
        </p:spPr>
        <p:txBody>
          <a:bodyPr wrap="square" lIns="66675" tIns="47625" rIns="66675" bIns="47625" anchor="ctr">
            <a:noAutofit/>
          </a:bodyPr>
          <a:lstStyle/>
          <a:p>
            <a:pPr algn="l">
              <a:lnSpc>
                <a:spcPct val="103000"/>
              </a:lnSpc>
              <a:buNone/>
              <a:defRPr sz="1500" b="0" i="0">
                <a:solidFill>
                  <a:srgbClr val="17324D"/>
                </a:solidFill>
                <a:latin typeface="Arial Narrow"/>
                <a:ea typeface="Arial Narrow"/>
                <a:cs typeface="Arial Narrow"/>
              </a:defRPr>
            </a:pPr>
            <a:r>
              <a:rPr lang="kk-KZ" sz="1500" b="0" i="0">
                <a:solidFill>
                  <a:srgbClr val="17324D"/>
                </a:solidFill>
                <a:latin typeface="Arial Narrow"/>
                <a:ea typeface="Arial Narrow"/>
                <a:cs typeface="Arial Narrow"/>
              </a:rPr>
              <a:t>үй-жайларда, аумақта, құрылыс алаңдарында және көлікте қолданылады</a:t>
            </a:r>
          </a:p>
        </p:txBody>
      </p:sp>
      <p:sp>
        <p:nvSpPr>
          <p:cNvPr id="36" name="def-left-2-accent">
            <a:extLst>
              <a:ext uri="{FF2B5EF4-FFF2-40B4-BE49-F238E27FC236}">
                <a16:creationId xmlns:a16="http://schemas.microsoft.com/office/drawing/2014/main" id="{14BEDE16-156C-4E06-B24E-EAB8AD7B6A32}"/>
              </a:ext>
            </a:extLst>
          </p:cNvPr>
          <p:cNvSpPr>
            <a:spLocks noGrp="1"/>
          </p:cNvSpPr>
          <p:nvPr/>
        </p:nvSpPr>
        <p:spPr>
          <a:xfrm>
            <a:off x="857250" y="4733925"/>
            <a:ext cx="76200" cy="428625"/>
          </a:xfrm>
          <a:prstGeom prst="rect">
            <a:avLst/>
          </a:prstGeom>
          <a:solidFill>
            <a:srgbClr val="00B050"/>
          </a:solidFill>
          <a:ln w="0">
            <a:solidFill>
              <a:srgbClr val="00B050"/>
            </a:solidFill>
            <a:prstDash val="solid"/>
          </a:ln>
        </p:spPr>
        <p:txBody>
          <a:bodyPr/>
          <a:lstStyle/>
          <a:p>
            <a:endParaRPr/>
          </a:p>
        </p:txBody>
      </p:sp>
      <p:sp>
        <p:nvSpPr>
          <p:cNvPr id="37" name="def-left-2">
            <a:extLst>
              <a:ext uri="{FF2B5EF4-FFF2-40B4-BE49-F238E27FC236}">
                <a16:creationId xmlns:a16="http://schemas.microsoft.com/office/drawing/2014/main" id="{17ABD10B-6ECB-48AF-9BC1-936B9F893EC1}"/>
              </a:ext>
            </a:extLst>
          </p:cNvPr>
          <p:cNvSpPr>
            <a:spLocks noGrp="1"/>
          </p:cNvSpPr>
          <p:nvPr/>
        </p:nvSpPr>
        <p:spPr>
          <a:xfrm>
            <a:off x="1047750" y="4686300"/>
            <a:ext cx="4667250" cy="552450"/>
          </a:xfrm>
          <a:prstGeom prst="rect">
            <a:avLst/>
          </a:prstGeom>
          <a:noFill/>
          <a:ln w="0">
            <a:noFill/>
            <a:prstDash val="solid"/>
          </a:ln>
        </p:spPr>
        <p:txBody>
          <a:bodyPr wrap="square" lIns="66675" tIns="47625" rIns="66675" bIns="47625" anchor="ctr">
            <a:noAutofit/>
          </a:bodyPr>
          <a:lstStyle/>
          <a:p>
            <a:pPr algn="l">
              <a:lnSpc>
                <a:spcPct val="103000"/>
              </a:lnSpc>
              <a:buNone/>
              <a:defRPr sz="1500" b="0" i="0">
                <a:solidFill>
                  <a:srgbClr val="17324D"/>
                </a:solidFill>
                <a:latin typeface="Arial Narrow"/>
                <a:ea typeface="Arial Narrow"/>
                <a:cs typeface="Arial Narrow"/>
              </a:defRPr>
            </a:pPr>
            <a:r>
              <a:rPr lang="kk-KZ" sz="1500" b="0" i="0">
                <a:solidFill>
                  <a:srgbClr val="17324D"/>
                </a:solidFill>
                <a:latin typeface="Arial Narrow"/>
                <a:ea typeface="Arial Narrow"/>
                <a:cs typeface="Arial Narrow"/>
              </a:rPr>
              <a:t>заңнама талаптарын нақты жұмысқа қатысты нақтылайды</a:t>
            </a:r>
          </a:p>
        </p:txBody>
      </p:sp>
      <p:sp>
        <p:nvSpPr>
          <p:cNvPr id="38" name="def-right-0-accent">
            <a:extLst>
              <a:ext uri="{FF2B5EF4-FFF2-40B4-BE49-F238E27FC236}">
                <a16:creationId xmlns:a16="http://schemas.microsoft.com/office/drawing/2014/main" id="{A16DAE21-F6CE-4F1A-A653-CCA23C40BE3F}"/>
              </a:ext>
            </a:extLst>
          </p:cNvPr>
          <p:cNvSpPr>
            <a:spLocks noGrp="1"/>
          </p:cNvSpPr>
          <p:nvPr/>
        </p:nvSpPr>
        <p:spPr>
          <a:xfrm>
            <a:off x="6191250" y="3286125"/>
            <a:ext cx="76200" cy="428625"/>
          </a:xfrm>
          <a:prstGeom prst="rect">
            <a:avLst/>
          </a:prstGeom>
          <a:solidFill>
            <a:srgbClr val="EA963A"/>
          </a:solidFill>
          <a:ln w="0">
            <a:solidFill>
              <a:srgbClr val="EA963A"/>
            </a:solidFill>
            <a:prstDash val="solid"/>
          </a:ln>
        </p:spPr>
        <p:txBody>
          <a:bodyPr/>
          <a:lstStyle/>
          <a:p>
            <a:endParaRPr/>
          </a:p>
        </p:txBody>
      </p:sp>
      <p:sp>
        <p:nvSpPr>
          <p:cNvPr id="39" name="def-right-0">
            <a:extLst>
              <a:ext uri="{FF2B5EF4-FFF2-40B4-BE49-F238E27FC236}">
                <a16:creationId xmlns:a16="http://schemas.microsoft.com/office/drawing/2014/main" id="{62D97121-321A-4922-B873-4561DA3C9A6A}"/>
              </a:ext>
            </a:extLst>
          </p:cNvPr>
          <p:cNvSpPr>
            <a:spLocks noGrp="1"/>
          </p:cNvSpPr>
          <p:nvPr/>
        </p:nvSpPr>
        <p:spPr>
          <a:xfrm>
            <a:off x="6381750" y="3238500"/>
            <a:ext cx="4762500" cy="552450"/>
          </a:xfrm>
          <a:prstGeom prst="rect">
            <a:avLst/>
          </a:prstGeom>
          <a:noFill/>
          <a:ln w="0">
            <a:noFill/>
            <a:prstDash val="solid"/>
          </a:ln>
        </p:spPr>
        <p:txBody>
          <a:bodyPr wrap="square" lIns="66675" tIns="47625" rIns="66675" bIns="47625" anchor="ctr">
            <a:noAutofit/>
          </a:bodyPr>
          <a:lstStyle/>
          <a:p>
            <a:pPr algn="l">
              <a:lnSpc>
                <a:spcPct val="103000"/>
              </a:lnSpc>
              <a:buNone/>
              <a:defRPr sz="1500" b="0" i="0">
                <a:solidFill>
                  <a:srgbClr val="17324D"/>
                </a:solidFill>
                <a:latin typeface="Arial Narrow"/>
                <a:ea typeface="Arial Narrow"/>
                <a:cs typeface="Arial Narrow"/>
              </a:defRPr>
            </a:pPr>
            <a:r>
              <a:rPr lang="kk-KZ" sz="1500" b="0" i="0">
                <a:solidFill>
                  <a:srgbClr val="17324D"/>
                </a:solidFill>
                <a:latin typeface="Arial Narrow"/>
                <a:ea typeface="Arial Narrow"/>
                <a:cs typeface="Arial Narrow"/>
              </a:rPr>
              <a:t>нұсқаулықтар тізбесін жұмыс беруші бекітеді және бөлімшелерге таратады</a:t>
            </a:r>
          </a:p>
        </p:txBody>
      </p:sp>
      <p:sp>
        <p:nvSpPr>
          <p:cNvPr id="40" name="def-right-1-accent">
            <a:extLst>
              <a:ext uri="{FF2B5EF4-FFF2-40B4-BE49-F238E27FC236}">
                <a16:creationId xmlns:a16="http://schemas.microsoft.com/office/drawing/2014/main" id="{3F031492-3CCB-474A-9690-A3CBCF479C59}"/>
              </a:ext>
            </a:extLst>
          </p:cNvPr>
          <p:cNvSpPr>
            <a:spLocks noGrp="1"/>
          </p:cNvSpPr>
          <p:nvPr/>
        </p:nvSpPr>
        <p:spPr>
          <a:xfrm>
            <a:off x="6191250" y="4010025"/>
            <a:ext cx="76200" cy="428625"/>
          </a:xfrm>
          <a:prstGeom prst="rect">
            <a:avLst/>
          </a:prstGeom>
          <a:solidFill>
            <a:srgbClr val="EA963A"/>
          </a:solidFill>
          <a:ln w="0">
            <a:solidFill>
              <a:srgbClr val="EA963A"/>
            </a:solidFill>
            <a:prstDash val="solid"/>
          </a:ln>
        </p:spPr>
        <p:txBody>
          <a:bodyPr/>
          <a:lstStyle/>
          <a:p>
            <a:endParaRPr/>
          </a:p>
        </p:txBody>
      </p:sp>
      <p:sp>
        <p:nvSpPr>
          <p:cNvPr id="41" name="def-right-1">
            <a:extLst>
              <a:ext uri="{FF2B5EF4-FFF2-40B4-BE49-F238E27FC236}">
                <a16:creationId xmlns:a16="http://schemas.microsoft.com/office/drawing/2014/main" id="{BA1EFC5E-8690-4437-86EE-422F15477721}"/>
              </a:ext>
            </a:extLst>
          </p:cNvPr>
          <p:cNvSpPr>
            <a:spLocks noGrp="1"/>
          </p:cNvSpPr>
          <p:nvPr/>
        </p:nvSpPr>
        <p:spPr>
          <a:xfrm>
            <a:off x="6381750" y="3962400"/>
            <a:ext cx="4762500" cy="552450"/>
          </a:xfrm>
          <a:prstGeom prst="rect">
            <a:avLst/>
          </a:prstGeom>
          <a:noFill/>
          <a:ln w="0">
            <a:noFill/>
            <a:prstDash val="solid"/>
          </a:ln>
        </p:spPr>
        <p:txBody>
          <a:bodyPr wrap="square" lIns="66675" tIns="47625" rIns="66675" bIns="47625" anchor="ctr">
            <a:noAutofit/>
          </a:bodyPr>
          <a:lstStyle/>
          <a:p>
            <a:pPr algn="l">
              <a:lnSpc>
                <a:spcPct val="103000"/>
              </a:lnSpc>
              <a:buNone/>
              <a:defRPr sz="1500" b="0" i="0">
                <a:solidFill>
                  <a:srgbClr val="17324D"/>
                </a:solidFill>
                <a:latin typeface="Arial Narrow"/>
                <a:ea typeface="Arial Narrow"/>
                <a:cs typeface="Arial Narrow"/>
              </a:defRPr>
            </a:pPr>
            <a:r>
              <a:rPr lang="kk-KZ" sz="1500" b="0" i="0">
                <a:solidFill>
                  <a:srgbClr val="17324D"/>
                </a:solidFill>
                <a:latin typeface="Arial Narrow"/>
                <a:ea typeface="Arial Narrow"/>
                <a:cs typeface="Arial Narrow"/>
              </a:rPr>
              <a:t>әзірлеуді ЕҚжЕҚ қызметі басшылармен және жұмыскерлер өкілдерімен бірлесіп жүргізеді</a:t>
            </a:r>
          </a:p>
        </p:txBody>
      </p:sp>
      <p:sp>
        <p:nvSpPr>
          <p:cNvPr id="42" name="def-right-2-accent">
            <a:extLst>
              <a:ext uri="{FF2B5EF4-FFF2-40B4-BE49-F238E27FC236}">
                <a16:creationId xmlns:a16="http://schemas.microsoft.com/office/drawing/2014/main" id="{27E01937-6656-4D27-A8DC-47790FF681FA}"/>
              </a:ext>
            </a:extLst>
          </p:cNvPr>
          <p:cNvSpPr>
            <a:spLocks noGrp="1"/>
          </p:cNvSpPr>
          <p:nvPr/>
        </p:nvSpPr>
        <p:spPr>
          <a:xfrm>
            <a:off x="6191250" y="4733925"/>
            <a:ext cx="76200" cy="428625"/>
          </a:xfrm>
          <a:prstGeom prst="rect">
            <a:avLst/>
          </a:prstGeom>
          <a:solidFill>
            <a:srgbClr val="EA963A"/>
          </a:solidFill>
          <a:ln w="0">
            <a:solidFill>
              <a:srgbClr val="EA963A"/>
            </a:solidFill>
            <a:prstDash val="solid"/>
          </a:ln>
        </p:spPr>
        <p:txBody>
          <a:bodyPr/>
          <a:lstStyle/>
          <a:p>
            <a:endParaRPr/>
          </a:p>
        </p:txBody>
      </p:sp>
      <p:sp>
        <p:nvSpPr>
          <p:cNvPr id="43" name="def-right-2">
            <a:extLst>
              <a:ext uri="{FF2B5EF4-FFF2-40B4-BE49-F238E27FC236}">
                <a16:creationId xmlns:a16="http://schemas.microsoft.com/office/drawing/2014/main" id="{0B1C51C7-CEF4-496B-89A2-5B0AED499209}"/>
              </a:ext>
            </a:extLst>
          </p:cNvPr>
          <p:cNvSpPr>
            <a:spLocks noGrp="1"/>
          </p:cNvSpPr>
          <p:nvPr/>
        </p:nvSpPr>
        <p:spPr>
          <a:xfrm>
            <a:off x="6381750" y="4686300"/>
            <a:ext cx="4762500" cy="552450"/>
          </a:xfrm>
          <a:prstGeom prst="rect">
            <a:avLst/>
          </a:prstGeom>
          <a:noFill/>
          <a:ln w="0">
            <a:noFill/>
            <a:prstDash val="solid"/>
          </a:ln>
        </p:spPr>
        <p:txBody>
          <a:bodyPr wrap="square" lIns="66675" tIns="47625" rIns="66675" bIns="47625" anchor="ctr">
            <a:noAutofit/>
          </a:bodyPr>
          <a:lstStyle/>
          <a:p>
            <a:pPr algn="l">
              <a:lnSpc>
                <a:spcPct val="103000"/>
              </a:lnSpc>
              <a:buNone/>
              <a:defRPr sz="1500" b="0" i="0">
                <a:solidFill>
                  <a:srgbClr val="17324D"/>
                </a:solidFill>
                <a:latin typeface="Arial Narrow"/>
                <a:ea typeface="Arial Narrow"/>
                <a:cs typeface="Arial Narrow"/>
              </a:defRPr>
            </a:pPr>
            <a:r>
              <a:rPr lang="kk-KZ" sz="1500" b="0" i="0">
                <a:solidFill>
                  <a:srgbClr val="17324D"/>
                </a:solidFill>
                <a:latin typeface="Arial Narrow"/>
                <a:ea typeface="Arial Narrow"/>
                <a:cs typeface="Arial Narrow"/>
              </a:rPr>
              <a:t>бейінді ұйымдарды шарттық негізде тартуға жол беріледі</a:t>
            </a:r>
          </a:p>
        </p:txBody>
      </p:sp>
      <p:sp>
        <p:nvSpPr>
          <p:cNvPr id="44" name="source-2">
            <a:extLst>
              <a:ext uri="{FF2B5EF4-FFF2-40B4-BE49-F238E27FC236}">
                <a16:creationId xmlns:a16="http://schemas.microsoft.com/office/drawing/2014/main" id="{75B91303-513A-4323-B2A4-707D47BC941E}"/>
              </a:ext>
            </a:extLst>
          </p:cNvPr>
          <p:cNvSpPr>
            <a:spLocks noGrp="1"/>
          </p:cNvSpPr>
          <p:nvPr/>
        </p:nvSpPr>
        <p:spPr>
          <a:xfrm>
            <a:off x="857250" y="6210300"/>
            <a:ext cx="9906000" cy="228600"/>
          </a:xfrm>
          <a:prstGeom prst="rect">
            <a:avLst/>
          </a:prstGeom>
          <a:noFill/>
          <a:ln w="0">
            <a:noFill/>
            <a:prstDash val="solid"/>
          </a:ln>
        </p:spPr>
        <p:txBody>
          <a:bodyPr wrap="square" lIns="0" tIns="0" rIns="0" bIns="0" anchor="ctr">
            <a:noAutofit/>
          </a:bodyPr>
          <a:lstStyle/>
          <a:p>
            <a:pPr algn="r">
              <a:lnSpc>
                <a:spcPct val="103000"/>
              </a:lnSpc>
              <a:buNone/>
              <a:defRPr sz="1425" b="0" i="1">
                <a:solidFill>
                  <a:srgbClr val="547094"/>
                </a:solidFill>
                <a:latin typeface="Arial Narrow"/>
                <a:ea typeface="Arial Narrow"/>
                <a:cs typeface="Arial Narrow"/>
              </a:defRPr>
            </a:pPr>
            <a:r>
              <a:rPr lang="kk-KZ" sz="1425" b="0" i="1">
                <a:solidFill>
                  <a:srgbClr val="547094"/>
                </a:solidFill>
                <a:latin typeface="Arial Narrow"/>
                <a:ea typeface="Arial Narrow"/>
                <a:cs typeface="Arial Narrow"/>
              </a:rPr>
              <a:t>ҚР ДӘДМ-нің 30.11.2015 ж. № 927 бұйрығы: 1–4-тт.</a:t>
            </a:r>
          </a:p>
        </p:txBody>
      </p:sp>
    </p:spTree>
    <p:extLst>
      <p:ext uri="{BB962C8B-B14F-4D97-AF65-F5344CB8AC3E}">
        <p14:creationId xmlns:p14="http://schemas.microsoft.com/office/powerpoint/2010/main" val="37897457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Google Shape;121;p3">
            <a:extLst>
              <a:ext uri="{FF2B5EF4-FFF2-40B4-BE49-F238E27FC236}">
                <a16:creationId xmlns:a16="http://schemas.microsoft.com/office/drawing/2014/main" id="{581F2B10-D79D-6DBA-A775-423442BA25A8}"/>
              </a:ext>
            </a:extLst>
          </p:cNvPr>
          <p:cNvSpPr>
            <a:spLocks noGrp="1"/>
          </p:cNvSpPr>
          <p:nvPr/>
        </p:nvSpPr>
        <p:spPr>
          <a:xfrm>
            <a:off x="95838" y="60332"/>
            <a:ext cx="1973107" cy="529533"/>
          </a:xfrm>
          <a:prstGeom prst="roundRect">
            <a:avLst>
              <a:gd name="adj" fmla="val 50000"/>
            </a:avLst>
          </a:prstGeom>
          <a:gradFill>
            <a:gsLst>
              <a:gs pos="0">
                <a:schemeClr val="dk2"/>
              </a:gs>
              <a:gs pos="100000">
                <a:srgbClr val="2AB0EF"/>
              </a:gs>
            </a:gsLst>
            <a:lin ang="2700000" scaled="0"/>
          </a:gradFill>
          <a:ln>
            <a:noFill/>
          </a:ln>
        </p:spPr>
        <p:txBody>
          <a:bodyPr spcFirstLastPara="1" wrap="square" lIns="91425" tIns="45700" rIns="91425" bIns="45700" anchor="ctr">
            <a:noAutofit/>
          </a:bodyPr>
          <a:lstStyle/>
          <a:p>
            <a:pPr marL="0" marR="0" lvl="0" indent="0" algn="ctr">
              <a:lnSpc>
                <a:spcPct val="100000"/>
              </a:lnSpc>
              <a:spcBef>
                <a:spcPts val="0"/>
              </a:spcBef>
              <a:spcAft>
                <a:spcPts val="0"/>
              </a:spcAft>
              <a:buNone/>
            </a:pPr>
            <a:endParaRPr sz="1400" b="0" i="0" u="none" cap="none">
              <a:solidFill>
                <a:schemeClr val="lt1"/>
              </a:solidFill>
              <a:latin typeface="Arial Narrow"/>
              <a:ea typeface="Arial Narrow"/>
              <a:cs typeface="Arial Narrow"/>
            </a:endParaRPr>
          </a:p>
        </p:txBody>
      </p:sp>
      <p:sp>
        <p:nvSpPr>
          <p:cNvPr id="3" name="Прямоугольник 2">
            <a:extLst>
              <a:ext uri="{FF2B5EF4-FFF2-40B4-BE49-F238E27FC236}">
                <a16:creationId xmlns:a16="http://schemas.microsoft.com/office/drawing/2014/main" id="{DC45C30A-4083-325A-1BAC-DA907597D086}"/>
              </a:ext>
            </a:extLst>
          </p:cNvPr>
          <p:cNvSpPr>
            <a:spLocks noGrp="1"/>
          </p:cNvSpPr>
          <p:nvPr/>
        </p:nvSpPr>
        <p:spPr>
          <a:xfrm>
            <a:off x="2419927" y="169479"/>
            <a:ext cx="7499927" cy="646331"/>
          </a:xfrm>
          <a:prstGeom prst="rect">
            <a:avLst/>
          </a:prstGeom>
        </p:spPr>
        <p:txBody>
          <a:bodyPr wrap="square">
            <a:spAutoFit/>
          </a:bodyPr>
          <a:lstStyle/>
          <a:p>
            <a:pPr algn="ctr">
              <a:spcAft>
                <a:spcPts val="0"/>
              </a:spcAft>
              <a:buNone/>
            </a:pPr>
            <a:r>
              <a:rPr lang="kk-KZ" sz="1600" b="1">
                <a:solidFill>
                  <a:srgbClr val="547094"/>
                </a:solidFill>
                <a:latin typeface=" arial narrow"/>
                <a:ea typeface=" arial narrow"/>
                <a:cs typeface=" arial narrow"/>
              </a:rPr>
              <a:t>Еңбек қауіпсіздігі және еңбекті қорғау мәселелері бойынша кәсіби құзыреттерді дамыту</a:t>
            </a:r>
          </a:p>
          <a:p>
            <a:pPr algn="ctr">
              <a:spcAft>
                <a:spcPts val="0"/>
              </a:spcAft>
              <a:buNone/>
            </a:pPr>
            <a:endParaRPr sz="2000" b="1">
              <a:solidFill>
                <a:srgbClr val="547094"/>
              </a:solidFill>
              <a:latin typeface=" arial narrow"/>
              <a:ea typeface=" arial narrow"/>
              <a:cs typeface=" arial narrow"/>
            </a:endParaRPr>
          </a:p>
        </p:txBody>
      </p:sp>
      <p:cxnSp>
        <p:nvCxnSpPr>
          <p:cNvPr id="74" name="Google Shape;123;p3"/>
          <p:cNvCxnSpPr/>
          <p:nvPr/>
        </p:nvCxnSpPr>
        <p:spPr>
          <a:xfrm>
            <a:off x="0" y="642116"/>
            <a:ext cx="12192000" cy="1"/>
          </a:xfrm>
          <a:prstGeom prst="straightConnector1">
            <a:avLst/>
          </a:prstGeom>
          <a:ln w="28575" cap="flat">
            <a:solidFill>
              <a:srgbClr val="2AB0EF"/>
            </a:solidFill>
            <a:prstDash val="solid"/>
            <a:round/>
            <a:headEnd type="none" w="sm" len="sm"/>
            <a:tailEnd type="none" w="sm" len="sm"/>
          </a:ln>
        </p:spPr>
      </p:cxnSp>
      <p:sp>
        <p:nvSpPr>
          <p:cNvPr id="24" name="Прямоугольник 23">
            <a:extLst>
              <a:ext uri="{FF2B5EF4-FFF2-40B4-BE49-F238E27FC236}">
                <a16:creationId xmlns:a16="http://schemas.microsoft.com/office/drawing/2014/main" id="{354CAC30-474C-C3EA-9D21-E0E0E9F2F083}"/>
              </a:ext>
            </a:extLst>
          </p:cNvPr>
          <p:cNvSpPr>
            <a:spLocks noGrp="1"/>
          </p:cNvSpPr>
          <p:nvPr/>
        </p:nvSpPr>
        <p:spPr>
          <a:xfrm>
            <a:off x="3277912" y="1103781"/>
            <a:ext cx="5941050" cy="369332"/>
          </a:xfrm>
          <a:prstGeom prst="rect">
            <a:avLst/>
          </a:prstGeom>
        </p:spPr>
        <p:txBody>
          <a:bodyPr wrap="none" lIns="76200" tIns="38100" rIns="76200" bIns="38100" anchor="ctr">
            <a:noAutofit/>
          </a:bodyPr>
          <a:lstStyle/>
          <a:p>
            <a:pPr algn="ctr">
              <a:buNone/>
              <a:defRPr sz="1800" b="1">
                <a:solidFill>
                  <a:srgbClr val="003F7E"/>
                </a:solidFill>
                <a:latin typeface="Arial Narrow"/>
                <a:ea typeface="Arial Narrow"/>
                <a:cs typeface="Arial Narrow"/>
              </a:defRPr>
            </a:pPr>
            <a:r>
              <a:rPr lang="kk-KZ" sz="1800" b="1">
                <a:solidFill>
                  <a:srgbClr val="003F7E"/>
                </a:solidFill>
                <a:latin typeface="Arial Narrow"/>
                <a:ea typeface="Arial Narrow"/>
                <a:cs typeface="Arial Narrow"/>
              </a:rPr>
              <a:t>ӘЗІРЛЕУ НАҚТЫ ПРОЦЕСТЕН ЖӘНЕ ОНЫҢ ТӘУЕКЕЛДЕРІНЕН БАСТАЛАДЫ</a:t>
            </a:r>
          </a:p>
        </p:txBody>
      </p:sp>
      <p:sp>
        <p:nvSpPr>
          <p:cNvPr id="11" name="TextBox 10">
            <a:extLst>
              <a:ext uri="{FF2B5EF4-FFF2-40B4-BE49-F238E27FC236}">
                <a16:creationId xmlns:a16="http://schemas.microsoft.com/office/drawing/2014/main" id="{1A4D529A-402C-76CB-B38E-5943C7F84249}"/>
              </a:ext>
            </a:extLst>
          </p:cNvPr>
          <p:cNvSpPr>
            <a:spLocks noGrp="1"/>
          </p:cNvSpPr>
          <p:nvPr/>
        </p:nvSpPr>
        <p:spPr>
          <a:xfrm>
            <a:off x="378931" y="66645"/>
            <a:ext cx="2244197" cy="523220"/>
          </a:xfrm>
          <a:prstGeom prst="rect">
            <a:avLst/>
          </a:prstGeom>
          <a:noFill/>
        </p:spPr>
        <p:txBody>
          <a:bodyPr wrap="square">
            <a:spAutoFit/>
          </a:bodyPr>
          <a:lstStyle/>
          <a:p>
            <a:r>
              <a:rPr sz="1400">
                <a:solidFill>
                  <a:schemeClr val="bg1"/>
                </a:solidFill>
              </a:rPr>
              <a:t>HEALTH SAFETY ENVIRONMENT</a:t>
            </a:r>
          </a:p>
        </p:txBody>
      </p:sp>
      <p:sp>
        <p:nvSpPr>
          <p:cNvPr id="21" name="Прямоугольник 20">
            <a:extLst>
              <a:ext uri="{FF2B5EF4-FFF2-40B4-BE49-F238E27FC236}">
                <a16:creationId xmlns:a16="http://schemas.microsoft.com/office/drawing/2014/main" id="{CB796F6B-F211-D018-B87A-BDD5668586AF}"/>
              </a:ext>
            </a:extLst>
          </p:cNvPr>
          <p:cNvSpPr>
            <a:spLocks noGrp="1"/>
          </p:cNvSpPr>
          <p:nvPr/>
        </p:nvSpPr>
        <p:spPr>
          <a:xfrm>
            <a:off x="2472743" y="900317"/>
            <a:ext cx="7373155" cy="809624"/>
          </a:xfrm>
          <a:prstGeom prst="rect">
            <a:avLst/>
          </a:prstGeom>
          <a:noFill/>
          <a:ln w="2222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pic>
        <p:nvPicPr>
          <p:cNvPr id="78" name="Рисунок 1"/>
          <p:cNvPicPr>
            <a:picLocks noChangeAspect="1"/>
          </p:cNvPicPr>
          <p:nvPr/>
        </p:nvPicPr>
        <p:blipFill>
          <a:blip r:embed="rId3"/>
          <a:stretch>
            <a:fillRect/>
          </a:stretch>
        </p:blipFill>
        <p:spPr>
          <a:xfrm>
            <a:off x="11176706" y="50696"/>
            <a:ext cx="1015294" cy="883895"/>
          </a:xfrm>
          <a:prstGeom prst="rect">
            <a:avLst/>
          </a:prstGeom>
        </p:spPr>
      </p:pic>
      <p:sp>
        <p:nvSpPr>
          <p:cNvPr id="40" name="role-arrow-0">
            <a:extLst>
              <a:ext uri="{FF2B5EF4-FFF2-40B4-BE49-F238E27FC236}">
                <a16:creationId xmlns:a16="http://schemas.microsoft.com/office/drawing/2014/main" id="{B10D0805-1F7E-4E75-ABEE-A27408186109}"/>
              </a:ext>
            </a:extLst>
          </p:cNvPr>
          <p:cNvSpPr>
            <a:spLocks noGrp="1"/>
          </p:cNvSpPr>
          <p:nvPr/>
        </p:nvSpPr>
        <p:spPr>
          <a:xfrm>
            <a:off x="2971800" y="3190875"/>
            <a:ext cx="381000" cy="304800"/>
          </a:xfrm>
          <a:prstGeom prst="rightArrow">
            <a:avLst/>
          </a:prstGeom>
          <a:solidFill>
            <a:srgbClr val="EA963A"/>
          </a:solidFill>
          <a:ln w="0">
            <a:solidFill>
              <a:srgbClr val="EA963A"/>
            </a:solidFill>
            <a:prstDash val="solid"/>
          </a:ln>
        </p:spPr>
        <p:txBody>
          <a:bodyPr/>
          <a:lstStyle/>
          <a:p>
            <a:endParaRPr/>
          </a:p>
        </p:txBody>
      </p:sp>
      <p:sp>
        <p:nvSpPr>
          <p:cNvPr id="41" name="role-arrow-1">
            <a:extLst>
              <a:ext uri="{FF2B5EF4-FFF2-40B4-BE49-F238E27FC236}">
                <a16:creationId xmlns:a16="http://schemas.microsoft.com/office/drawing/2014/main" id="{2DCC7392-4AE5-4330-8853-8348CA22D9FF}"/>
              </a:ext>
            </a:extLst>
          </p:cNvPr>
          <p:cNvSpPr>
            <a:spLocks noGrp="1"/>
          </p:cNvSpPr>
          <p:nvPr/>
        </p:nvSpPr>
        <p:spPr>
          <a:xfrm>
            <a:off x="5638800" y="3190875"/>
            <a:ext cx="381000" cy="304800"/>
          </a:xfrm>
          <a:prstGeom prst="rightArrow">
            <a:avLst/>
          </a:prstGeom>
          <a:solidFill>
            <a:srgbClr val="EA963A"/>
          </a:solidFill>
          <a:ln w="0">
            <a:solidFill>
              <a:srgbClr val="EA963A"/>
            </a:solidFill>
            <a:prstDash val="solid"/>
          </a:ln>
        </p:spPr>
        <p:txBody>
          <a:bodyPr/>
          <a:lstStyle/>
          <a:p>
            <a:endParaRPr/>
          </a:p>
        </p:txBody>
      </p:sp>
      <p:sp>
        <p:nvSpPr>
          <p:cNvPr id="42" name="role-arrow-2">
            <a:extLst>
              <a:ext uri="{FF2B5EF4-FFF2-40B4-BE49-F238E27FC236}">
                <a16:creationId xmlns:a16="http://schemas.microsoft.com/office/drawing/2014/main" id="{EF414350-84FB-4FCD-A76E-CEDC8E4834CD}"/>
              </a:ext>
            </a:extLst>
          </p:cNvPr>
          <p:cNvSpPr>
            <a:spLocks noGrp="1"/>
          </p:cNvSpPr>
          <p:nvPr/>
        </p:nvSpPr>
        <p:spPr>
          <a:xfrm>
            <a:off x="8305800" y="3190875"/>
            <a:ext cx="381000" cy="304800"/>
          </a:xfrm>
          <a:prstGeom prst="rightArrow">
            <a:avLst/>
          </a:prstGeom>
          <a:solidFill>
            <a:srgbClr val="EA963A"/>
          </a:solidFill>
          <a:ln w="0">
            <a:solidFill>
              <a:srgbClr val="EA963A"/>
            </a:solidFill>
            <a:prstDash val="solid"/>
          </a:ln>
        </p:spPr>
        <p:txBody>
          <a:bodyPr/>
          <a:lstStyle/>
          <a:p>
            <a:endParaRPr/>
          </a:p>
        </p:txBody>
      </p:sp>
      <p:sp>
        <p:nvSpPr>
          <p:cNvPr id="43" name="role-card-0">
            <a:extLst>
              <a:ext uri="{FF2B5EF4-FFF2-40B4-BE49-F238E27FC236}">
                <a16:creationId xmlns:a16="http://schemas.microsoft.com/office/drawing/2014/main" id="{5E4E79A4-4A86-4B85-8D24-B14D22058CAB}"/>
              </a:ext>
            </a:extLst>
          </p:cNvPr>
          <p:cNvSpPr>
            <a:spLocks noGrp="1"/>
          </p:cNvSpPr>
          <p:nvPr/>
        </p:nvSpPr>
        <p:spPr>
          <a:xfrm>
            <a:off x="666750" y="2143125"/>
            <a:ext cx="2286000" cy="3333750"/>
          </a:xfrm>
          <a:prstGeom prst="roundRect">
            <a:avLst>
              <a:gd name="adj" fmla="val 5000"/>
            </a:avLst>
          </a:prstGeom>
          <a:noFill/>
          <a:ln w="19050">
            <a:solidFill>
              <a:srgbClr val="2AB0EF"/>
            </a:solidFill>
            <a:prstDash val="solid"/>
          </a:ln>
        </p:spPr>
        <p:txBody>
          <a:bodyPr/>
          <a:lstStyle/>
          <a:p>
            <a:endParaRPr/>
          </a:p>
        </p:txBody>
      </p:sp>
      <p:sp>
        <p:nvSpPr>
          <p:cNvPr id="44" name="role-num-bg-0">
            <a:extLst>
              <a:ext uri="{FF2B5EF4-FFF2-40B4-BE49-F238E27FC236}">
                <a16:creationId xmlns:a16="http://schemas.microsoft.com/office/drawing/2014/main" id="{584A416E-05D1-4D46-87C4-15BA054F4758}"/>
              </a:ext>
            </a:extLst>
          </p:cNvPr>
          <p:cNvSpPr>
            <a:spLocks noGrp="1"/>
          </p:cNvSpPr>
          <p:nvPr/>
        </p:nvSpPr>
        <p:spPr>
          <a:xfrm>
            <a:off x="1504950" y="1952625"/>
            <a:ext cx="609600" cy="609600"/>
          </a:xfrm>
          <a:prstGeom prst="ellipse">
            <a:avLst/>
          </a:prstGeom>
          <a:solidFill>
            <a:srgbClr val="003F7E"/>
          </a:solidFill>
          <a:ln w="28575">
            <a:solidFill>
              <a:srgbClr val="FFFFFF"/>
            </a:solidFill>
            <a:prstDash val="solid"/>
          </a:ln>
        </p:spPr>
        <p:txBody>
          <a:bodyPr/>
          <a:lstStyle/>
          <a:p>
            <a:endParaRPr/>
          </a:p>
        </p:txBody>
      </p:sp>
      <p:sp>
        <p:nvSpPr>
          <p:cNvPr id="45" name="role-num-0">
            <a:extLst>
              <a:ext uri="{FF2B5EF4-FFF2-40B4-BE49-F238E27FC236}">
                <a16:creationId xmlns:a16="http://schemas.microsoft.com/office/drawing/2014/main" id="{41FC90C1-8BB6-42C7-8C72-D1E173D32D85}"/>
              </a:ext>
            </a:extLst>
          </p:cNvPr>
          <p:cNvSpPr>
            <a:spLocks noGrp="1"/>
          </p:cNvSpPr>
          <p:nvPr/>
        </p:nvSpPr>
        <p:spPr>
          <a:xfrm>
            <a:off x="1504950" y="1952625"/>
            <a:ext cx="609600" cy="609600"/>
          </a:xfrm>
          <a:prstGeom prst="rect">
            <a:avLst/>
          </a:prstGeom>
          <a:noFill/>
          <a:ln w="0">
            <a:noFill/>
            <a:prstDash val="solid"/>
          </a:ln>
        </p:spPr>
        <p:txBody>
          <a:bodyPr wrap="square" lIns="66675" tIns="47625" rIns="66675" bIns="47625" anchor="ctr">
            <a:noAutofit/>
          </a:bodyPr>
          <a:lstStyle/>
          <a:p>
            <a:pPr algn="ctr">
              <a:lnSpc>
                <a:spcPct val="103000"/>
              </a:lnSpc>
              <a:buNone/>
              <a:defRPr sz="1950" b="1" i="0">
                <a:solidFill>
                  <a:srgbClr val="FFFFFF"/>
                </a:solidFill>
                <a:latin typeface="Arial Narrow"/>
                <a:ea typeface="Arial Narrow"/>
                <a:cs typeface="Arial Narrow"/>
              </a:defRPr>
            </a:pPr>
            <a:r>
              <a:rPr sz="1950" b="1" i="0">
                <a:solidFill>
                  <a:srgbClr val="FFFFFF"/>
                </a:solidFill>
                <a:latin typeface="Arial Narrow"/>
                <a:ea typeface="Arial Narrow"/>
                <a:cs typeface="Arial Narrow"/>
              </a:rPr>
              <a:t>1</a:t>
            </a:r>
          </a:p>
        </p:txBody>
      </p:sp>
      <p:sp>
        <p:nvSpPr>
          <p:cNvPr id="46" name="role-title-0">
            <a:extLst>
              <a:ext uri="{FF2B5EF4-FFF2-40B4-BE49-F238E27FC236}">
                <a16:creationId xmlns:a16="http://schemas.microsoft.com/office/drawing/2014/main" id="{9ACE49AC-14C1-4666-9ED9-4736A59F4103}"/>
              </a:ext>
            </a:extLst>
          </p:cNvPr>
          <p:cNvSpPr>
            <a:spLocks noGrp="1"/>
          </p:cNvSpPr>
          <p:nvPr/>
        </p:nvSpPr>
        <p:spPr>
          <a:xfrm>
            <a:off x="781050" y="2667000"/>
            <a:ext cx="2057400" cy="723900"/>
          </a:xfrm>
          <a:prstGeom prst="rect">
            <a:avLst/>
          </a:prstGeom>
          <a:noFill/>
          <a:ln w="0">
            <a:noFill/>
            <a:prstDash val="solid"/>
          </a:ln>
        </p:spPr>
        <p:txBody>
          <a:bodyPr wrap="square" lIns="66675" tIns="47625" rIns="66675" bIns="47625" anchor="ctr">
            <a:noAutofit/>
          </a:bodyPr>
          <a:lstStyle/>
          <a:p>
            <a:pPr algn="ctr">
              <a:lnSpc>
                <a:spcPct val="92000"/>
              </a:lnSpc>
              <a:buNone/>
              <a:defRPr sz="1650" b="1" i="0">
                <a:solidFill>
                  <a:srgbClr val="003F7E"/>
                </a:solidFill>
                <a:latin typeface="Arial Narrow"/>
                <a:ea typeface="Arial Narrow"/>
                <a:cs typeface="Arial Narrow"/>
              </a:defRPr>
            </a:pPr>
            <a:r>
              <a:rPr lang="kk-KZ" sz="1650" b="1" i="0">
                <a:solidFill>
                  <a:srgbClr val="003F7E"/>
                </a:solidFill>
                <a:latin typeface="Arial Narrow"/>
                <a:ea typeface="Arial Narrow"/>
                <a:cs typeface="Arial Narrow"/>
              </a:rPr>
              <a:t>ТІЗБЕ</a:t>
            </a:r>
          </a:p>
        </p:txBody>
      </p:sp>
      <p:sp>
        <p:nvSpPr>
          <p:cNvPr id="47" name="role-body-0">
            <a:extLst>
              <a:ext uri="{FF2B5EF4-FFF2-40B4-BE49-F238E27FC236}">
                <a16:creationId xmlns:a16="http://schemas.microsoft.com/office/drawing/2014/main" id="{AF898400-527A-46BF-982B-F543778DE450}"/>
              </a:ext>
            </a:extLst>
          </p:cNvPr>
          <p:cNvSpPr>
            <a:spLocks noGrp="1"/>
          </p:cNvSpPr>
          <p:nvPr/>
        </p:nvSpPr>
        <p:spPr>
          <a:xfrm>
            <a:off x="838200" y="3429000"/>
            <a:ext cx="1943100" cy="1828800"/>
          </a:xfrm>
          <a:prstGeom prst="rect">
            <a:avLst/>
          </a:prstGeom>
          <a:noFill/>
          <a:ln w="0">
            <a:noFill/>
            <a:prstDash val="solid"/>
          </a:ln>
        </p:spPr>
        <p:txBody>
          <a:bodyPr wrap="square" lIns="66675" tIns="47625" rIns="66675" bIns="47625" anchor="ctr">
            <a:noAutofit/>
          </a:bodyPr>
          <a:lstStyle/>
          <a:p>
            <a:pPr algn="ctr">
              <a:lnSpc>
                <a:spcPct val="98000"/>
              </a:lnSpc>
              <a:buNone/>
              <a:defRPr sz="1425" b="0" i="0">
                <a:solidFill>
                  <a:srgbClr val="17324D"/>
                </a:solidFill>
                <a:latin typeface="Arial Narrow"/>
                <a:ea typeface="Arial Narrow"/>
                <a:cs typeface="Arial Narrow"/>
              </a:defRPr>
            </a:pPr>
            <a:r>
              <a:rPr lang="kk-KZ" sz="1425" b="0" i="0">
                <a:solidFill>
                  <a:srgbClr val="17324D"/>
                </a:solidFill>
                <a:latin typeface="Arial Narrow"/>
                <a:ea typeface="Arial Narrow"/>
                <a:cs typeface="Arial Narrow"/>
              </a:rPr>
              <a:t>Жеке нұсқаулықтар талап етілетін кәсіптерді, жұмыс түрлерін және жұмыс орындарын айқындау.</a:t>
            </a:r>
          </a:p>
        </p:txBody>
      </p:sp>
      <p:sp>
        <p:nvSpPr>
          <p:cNvPr id="48" name="role-card-1">
            <a:extLst>
              <a:ext uri="{FF2B5EF4-FFF2-40B4-BE49-F238E27FC236}">
                <a16:creationId xmlns:a16="http://schemas.microsoft.com/office/drawing/2014/main" id="{DE53CA11-979E-4260-8782-B1701AE7869C}"/>
              </a:ext>
            </a:extLst>
          </p:cNvPr>
          <p:cNvSpPr>
            <a:spLocks noGrp="1"/>
          </p:cNvSpPr>
          <p:nvPr/>
        </p:nvSpPr>
        <p:spPr>
          <a:xfrm>
            <a:off x="3333750" y="2143125"/>
            <a:ext cx="2286000" cy="3333750"/>
          </a:xfrm>
          <a:prstGeom prst="roundRect">
            <a:avLst>
              <a:gd name="adj" fmla="val 5000"/>
            </a:avLst>
          </a:prstGeom>
          <a:noFill/>
          <a:ln w="19050">
            <a:solidFill>
              <a:srgbClr val="2AB0EF"/>
            </a:solidFill>
            <a:prstDash val="solid"/>
          </a:ln>
        </p:spPr>
        <p:txBody>
          <a:bodyPr/>
          <a:lstStyle/>
          <a:p>
            <a:endParaRPr/>
          </a:p>
        </p:txBody>
      </p:sp>
      <p:sp>
        <p:nvSpPr>
          <p:cNvPr id="49" name="role-num-bg-1">
            <a:extLst>
              <a:ext uri="{FF2B5EF4-FFF2-40B4-BE49-F238E27FC236}">
                <a16:creationId xmlns:a16="http://schemas.microsoft.com/office/drawing/2014/main" id="{0167F670-2FFC-4BF5-B186-DCDE2E7410BC}"/>
              </a:ext>
            </a:extLst>
          </p:cNvPr>
          <p:cNvSpPr>
            <a:spLocks noGrp="1"/>
          </p:cNvSpPr>
          <p:nvPr/>
        </p:nvSpPr>
        <p:spPr>
          <a:xfrm>
            <a:off x="4171950" y="1952625"/>
            <a:ext cx="609600" cy="609600"/>
          </a:xfrm>
          <a:prstGeom prst="ellipse">
            <a:avLst/>
          </a:prstGeom>
          <a:solidFill>
            <a:srgbClr val="003F7E"/>
          </a:solidFill>
          <a:ln w="28575">
            <a:solidFill>
              <a:srgbClr val="FFFFFF"/>
            </a:solidFill>
            <a:prstDash val="solid"/>
          </a:ln>
        </p:spPr>
        <p:txBody>
          <a:bodyPr/>
          <a:lstStyle/>
          <a:p>
            <a:endParaRPr/>
          </a:p>
        </p:txBody>
      </p:sp>
      <p:sp>
        <p:nvSpPr>
          <p:cNvPr id="50" name="role-num-1">
            <a:extLst>
              <a:ext uri="{FF2B5EF4-FFF2-40B4-BE49-F238E27FC236}">
                <a16:creationId xmlns:a16="http://schemas.microsoft.com/office/drawing/2014/main" id="{5F2BF0E7-5208-4104-A6C5-C70186037CF6}"/>
              </a:ext>
            </a:extLst>
          </p:cNvPr>
          <p:cNvSpPr>
            <a:spLocks noGrp="1"/>
          </p:cNvSpPr>
          <p:nvPr/>
        </p:nvSpPr>
        <p:spPr>
          <a:xfrm>
            <a:off x="4171950" y="1952625"/>
            <a:ext cx="609600" cy="609600"/>
          </a:xfrm>
          <a:prstGeom prst="rect">
            <a:avLst/>
          </a:prstGeom>
          <a:noFill/>
          <a:ln w="0">
            <a:noFill/>
            <a:prstDash val="solid"/>
          </a:ln>
        </p:spPr>
        <p:txBody>
          <a:bodyPr wrap="square" lIns="66675" tIns="47625" rIns="66675" bIns="47625" anchor="ctr">
            <a:noAutofit/>
          </a:bodyPr>
          <a:lstStyle/>
          <a:p>
            <a:pPr algn="ctr">
              <a:lnSpc>
                <a:spcPct val="103000"/>
              </a:lnSpc>
              <a:buNone/>
              <a:defRPr sz="1950" b="1" i="0">
                <a:solidFill>
                  <a:srgbClr val="FFFFFF"/>
                </a:solidFill>
                <a:latin typeface="Arial Narrow"/>
                <a:ea typeface="Arial Narrow"/>
                <a:cs typeface="Arial Narrow"/>
              </a:defRPr>
            </a:pPr>
            <a:r>
              <a:rPr sz="1950" b="1" i="0">
                <a:solidFill>
                  <a:srgbClr val="FFFFFF"/>
                </a:solidFill>
                <a:latin typeface="Arial Narrow"/>
                <a:ea typeface="Arial Narrow"/>
                <a:cs typeface="Arial Narrow"/>
              </a:rPr>
              <a:t>2</a:t>
            </a:r>
          </a:p>
        </p:txBody>
      </p:sp>
      <p:sp>
        <p:nvSpPr>
          <p:cNvPr id="51" name="role-title-1">
            <a:extLst>
              <a:ext uri="{FF2B5EF4-FFF2-40B4-BE49-F238E27FC236}">
                <a16:creationId xmlns:a16="http://schemas.microsoft.com/office/drawing/2014/main" id="{B19CB1CE-5BA2-4E08-9FA6-77710338C32C}"/>
              </a:ext>
            </a:extLst>
          </p:cNvPr>
          <p:cNvSpPr>
            <a:spLocks noGrp="1"/>
          </p:cNvSpPr>
          <p:nvPr/>
        </p:nvSpPr>
        <p:spPr>
          <a:xfrm>
            <a:off x="3448050" y="2667000"/>
            <a:ext cx="2057400" cy="723900"/>
          </a:xfrm>
          <a:prstGeom prst="rect">
            <a:avLst/>
          </a:prstGeom>
          <a:noFill/>
          <a:ln w="0">
            <a:noFill/>
            <a:prstDash val="solid"/>
          </a:ln>
        </p:spPr>
        <p:txBody>
          <a:bodyPr wrap="square" lIns="66675" tIns="47625" rIns="66675" bIns="47625" anchor="ctr">
            <a:noAutofit/>
          </a:bodyPr>
          <a:lstStyle/>
          <a:p>
            <a:pPr algn="ctr">
              <a:lnSpc>
                <a:spcPct val="92000"/>
              </a:lnSpc>
              <a:buNone/>
              <a:defRPr sz="1650" b="1" i="0">
                <a:solidFill>
                  <a:srgbClr val="003F7E"/>
                </a:solidFill>
                <a:latin typeface="Arial Narrow"/>
                <a:ea typeface="Arial Narrow"/>
                <a:cs typeface="Arial Narrow"/>
              </a:defRPr>
            </a:pPr>
            <a:r>
              <a:rPr lang="kk-KZ" sz="1650" b="1" i="0">
                <a:solidFill>
                  <a:srgbClr val="003F7E"/>
                </a:solidFill>
                <a:latin typeface="Arial Narrow"/>
                <a:ea typeface="Arial Narrow"/>
                <a:cs typeface="Arial Narrow"/>
              </a:rPr>
              <a:t>ТАЛДАУ</a:t>
            </a:r>
          </a:p>
          <a:p>
            <a:pPr algn="ctr">
              <a:lnSpc>
                <a:spcPct val="92000"/>
              </a:lnSpc>
              <a:buNone/>
              <a:defRPr sz="1650" b="1" i="0">
                <a:solidFill>
                  <a:srgbClr val="003F7E"/>
                </a:solidFill>
                <a:latin typeface="Arial Narrow"/>
                <a:ea typeface="Arial Narrow"/>
                <a:cs typeface="Arial Narrow"/>
              </a:defRPr>
            </a:pPr>
            <a:r>
              <a:rPr lang="kk-KZ" sz="1650" b="1" i="0">
                <a:solidFill>
                  <a:srgbClr val="003F7E"/>
                </a:solidFill>
                <a:latin typeface="Arial Narrow"/>
                <a:ea typeface="Arial Narrow"/>
                <a:cs typeface="Arial Narrow"/>
              </a:rPr>
              <a:t>ТӘУЕКЕЛДЕРДІ</a:t>
            </a:r>
          </a:p>
        </p:txBody>
      </p:sp>
      <p:sp>
        <p:nvSpPr>
          <p:cNvPr id="52" name="role-body-1">
            <a:extLst>
              <a:ext uri="{FF2B5EF4-FFF2-40B4-BE49-F238E27FC236}">
                <a16:creationId xmlns:a16="http://schemas.microsoft.com/office/drawing/2014/main" id="{8893D271-9440-4104-BCE0-925788CAD4BD}"/>
              </a:ext>
            </a:extLst>
          </p:cNvPr>
          <p:cNvSpPr>
            <a:spLocks noGrp="1"/>
          </p:cNvSpPr>
          <p:nvPr/>
        </p:nvSpPr>
        <p:spPr>
          <a:xfrm>
            <a:off x="3505200" y="3429000"/>
            <a:ext cx="1943100" cy="1828800"/>
          </a:xfrm>
          <a:prstGeom prst="rect">
            <a:avLst/>
          </a:prstGeom>
          <a:noFill/>
          <a:ln w="0">
            <a:noFill/>
            <a:prstDash val="solid"/>
          </a:ln>
        </p:spPr>
        <p:txBody>
          <a:bodyPr wrap="square" lIns="66675" tIns="47625" rIns="66675" bIns="47625" anchor="ctr">
            <a:noAutofit/>
          </a:bodyPr>
          <a:lstStyle/>
          <a:p>
            <a:pPr algn="ctr">
              <a:lnSpc>
                <a:spcPct val="98000"/>
              </a:lnSpc>
              <a:buNone/>
              <a:defRPr sz="1425" b="0" i="0">
                <a:solidFill>
                  <a:srgbClr val="17324D"/>
                </a:solidFill>
                <a:latin typeface="Arial Narrow"/>
                <a:ea typeface="Arial Narrow"/>
                <a:cs typeface="Arial Narrow"/>
              </a:defRPr>
            </a:pPr>
            <a:r>
              <a:rPr lang="kk-KZ" sz="1425" b="0" i="0">
                <a:solidFill>
                  <a:srgbClr val="17324D"/>
                </a:solidFill>
                <a:latin typeface="Arial Narrow"/>
                <a:ea typeface="Arial Narrow"/>
                <a:cs typeface="Arial Narrow"/>
              </a:rPr>
              <a:t>Процесті, қауіпті және зиянды факторларды, жарақаттар, авариялар және кәсіптік аурулардың себептерін зерделеу.</a:t>
            </a:r>
          </a:p>
        </p:txBody>
      </p:sp>
      <p:sp>
        <p:nvSpPr>
          <p:cNvPr id="53" name="role-card-2">
            <a:extLst>
              <a:ext uri="{FF2B5EF4-FFF2-40B4-BE49-F238E27FC236}">
                <a16:creationId xmlns:a16="http://schemas.microsoft.com/office/drawing/2014/main" id="{187554E9-2030-4412-887F-03636BB243E2}"/>
              </a:ext>
            </a:extLst>
          </p:cNvPr>
          <p:cNvSpPr>
            <a:spLocks noGrp="1"/>
          </p:cNvSpPr>
          <p:nvPr/>
        </p:nvSpPr>
        <p:spPr>
          <a:xfrm>
            <a:off x="6000750" y="2143125"/>
            <a:ext cx="2286000" cy="3333750"/>
          </a:xfrm>
          <a:prstGeom prst="roundRect">
            <a:avLst>
              <a:gd name="adj" fmla="val 5000"/>
            </a:avLst>
          </a:prstGeom>
          <a:noFill/>
          <a:ln w="19050">
            <a:solidFill>
              <a:srgbClr val="00B050"/>
            </a:solidFill>
            <a:prstDash val="solid"/>
          </a:ln>
        </p:spPr>
        <p:txBody>
          <a:bodyPr/>
          <a:lstStyle/>
          <a:p>
            <a:endParaRPr/>
          </a:p>
        </p:txBody>
      </p:sp>
      <p:sp>
        <p:nvSpPr>
          <p:cNvPr id="54" name="role-num-bg-2">
            <a:extLst>
              <a:ext uri="{FF2B5EF4-FFF2-40B4-BE49-F238E27FC236}">
                <a16:creationId xmlns:a16="http://schemas.microsoft.com/office/drawing/2014/main" id="{3AA69E3D-91B2-4A95-964C-E7AB72651A07}"/>
              </a:ext>
            </a:extLst>
          </p:cNvPr>
          <p:cNvSpPr>
            <a:spLocks noGrp="1"/>
          </p:cNvSpPr>
          <p:nvPr/>
        </p:nvSpPr>
        <p:spPr>
          <a:xfrm>
            <a:off x="6838950" y="1952625"/>
            <a:ext cx="609600" cy="609600"/>
          </a:xfrm>
          <a:prstGeom prst="ellipse">
            <a:avLst/>
          </a:prstGeom>
          <a:solidFill>
            <a:srgbClr val="00B050"/>
          </a:solidFill>
          <a:ln w="28575">
            <a:solidFill>
              <a:srgbClr val="FFFFFF"/>
            </a:solidFill>
            <a:prstDash val="solid"/>
          </a:ln>
        </p:spPr>
        <p:txBody>
          <a:bodyPr/>
          <a:lstStyle/>
          <a:p>
            <a:endParaRPr/>
          </a:p>
        </p:txBody>
      </p:sp>
      <p:sp>
        <p:nvSpPr>
          <p:cNvPr id="55" name="role-num-2">
            <a:extLst>
              <a:ext uri="{FF2B5EF4-FFF2-40B4-BE49-F238E27FC236}">
                <a16:creationId xmlns:a16="http://schemas.microsoft.com/office/drawing/2014/main" id="{D7B58291-A659-4627-A8DA-3549AFEE81BE}"/>
              </a:ext>
            </a:extLst>
          </p:cNvPr>
          <p:cNvSpPr>
            <a:spLocks noGrp="1"/>
          </p:cNvSpPr>
          <p:nvPr/>
        </p:nvSpPr>
        <p:spPr>
          <a:xfrm>
            <a:off x="6838950" y="1952625"/>
            <a:ext cx="609600" cy="609600"/>
          </a:xfrm>
          <a:prstGeom prst="rect">
            <a:avLst/>
          </a:prstGeom>
          <a:noFill/>
          <a:ln w="0">
            <a:noFill/>
            <a:prstDash val="solid"/>
          </a:ln>
        </p:spPr>
        <p:txBody>
          <a:bodyPr wrap="square" lIns="66675" tIns="47625" rIns="66675" bIns="47625" anchor="ctr">
            <a:noAutofit/>
          </a:bodyPr>
          <a:lstStyle/>
          <a:p>
            <a:pPr algn="ctr">
              <a:lnSpc>
                <a:spcPct val="103000"/>
              </a:lnSpc>
              <a:buNone/>
              <a:defRPr sz="1950" b="1" i="0">
                <a:solidFill>
                  <a:srgbClr val="FFFFFF"/>
                </a:solidFill>
                <a:latin typeface="Arial Narrow"/>
                <a:ea typeface="Arial Narrow"/>
                <a:cs typeface="Arial Narrow"/>
              </a:defRPr>
            </a:pPr>
            <a:r>
              <a:rPr sz="1950" b="1" i="0">
                <a:solidFill>
                  <a:srgbClr val="FFFFFF"/>
                </a:solidFill>
                <a:latin typeface="Arial Narrow"/>
                <a:ea typeface="Arial Narrow"/>
                <a:cs typeface="Arial Narrow"/>
              </a:rPr>
              <a:t>3</a:t>
            </a:r>
          </a:p>
        </p:txBody>
      </p:sp>
      <p:sp>
        <p:nvSpPr>
          <p:cNvPr id="56" name="role-title-2">
            <a:extLst>
              <a:ext uri="{FF2B5EF4-FFF2-40B4-BE49-F238E27FC236}">
                <a16:creationId xmlns:a16="http://schemas.microsoft.com/office/drawing/2014/main" id="{19077D3A-82CA-47EC-9C70-D7597890B45D}"/>
              </a:ext>
            </a:extLst>
          </p:cNvPr>
          <p:cNvSpPr>
            <a:spLocks noGrp="1"/>
          </p:cNvSpPr>
          <p:nvPr/>
        </p:nvSpPr>
        <p:spPr>
          <a:xfrm>
            <a:off x="6115050" y="2667000"/>
            <a:ext cx="2057400" cy="723900"/>
          </a:xfrm>
          <a:prstGeom prst="rect">
            <a:avLst/>
          </a:prstGeom>
          <a:noFill/>
          <a:ln w="0">
            <a:noFill/>
            <a:prstDash val="solid"/>
          </a:ln>
        </p:spPr>
        <p:txBody>
          <a:bodyPr wrap="square" lIns="66675" tIns="47625" rIns="66675" bIns="47625" anchor="ctr">
            <a:noAutofit/>
          </a:bodyPr>
          <a:lstStyle/>
          <a:p>
            <a:pPr algn="ctr">
              <a:lnSpc>
                <a:spcPct val="92000"/>
              </a:lnSpc>
              <a:buNone/>
              <a:defRPr sz="1650" b="1" i="0">
                <a:solidFill>
                  <a:srgbClr val="003F7E"/>
                </a:solidFill>
                <a:latin typeface="Arial Narrow"/>
                <a:ea typeface="Arial Narrow"/>
                <a:cs typeface="Arial Narrow"/>
              </a:defRPr>
            </a:pPr>
            <a:r>
              <a:rPr lang="kk-KZ" sz="1650" b="1" i="0">
                <a:solidFill>
                  <a:srgbClr val="003F7E"/>
                </a:solidFill>
                <a:latin typeface="Arial Narrow"/>
                <a:ea typeface="Arial Narrow"/>
                <a:cs typeface="Arial Narrow"/>
              </a:rPr>
              <a:t>БАСТАПҚЫ</a:t>
            </a:r>
          </a:p>
          <a:p>
            <a:pPr algn="ctr">
              <a:lnSpc>
                <a:spcPct val="92000"/>
              </a:lnSpc>
              <a:buNone/>
              <a:defRPr sz="1650" b="1" i="0">
                <a:solidFill>
                  <a:srgbClr val="003F7E"/>
                </a:solidFill>
                <a:latin typeface="Arial Narrow"/>
                <a:ea typeface="Arial Narrow"/>
                <a:cs typeface="Arial Narrow"/>
              </a:defRPr>
            </a:pPr>
            <a:r>
              <a:rPr lang="kk-KZ" sz="1650" b="1" i="0">
                <a:solidFill>
                  <a:srgbClr val="003F7E"/>
                </a:solidFill>
                <a:latin typeface="Arial Narrow"/>
                <a:ea typeface="Arial Narrow"/>
                <a:cs typeface="Arial Narrow"/>
              </a:rPr>
              <a:t>ТАЛАПТАР</a:t>
            </a:r>
          </a:p>
        </p:txBody>
      </p:sp>
      <p:sp>
        <p:nvSpPr>
          <p:cNvPr id="57" name="role-body-2">
            <a:extLst>
              <a:ext uri="{FF2B5EF4-FFF2-40B4-BE49-F238E27FC236}">
                <a16:creationId xmlns:a16="http://schemas.microsoft.com/office/drawing/2014/main" id="{4852B3CC-C837-496E-BE6C-2DF672B983CE}"/>
              </a:ext>
            </a:extLst>
          </p:cNvPr>
          <p:cNvSpPr>
            <a:spLocks noGrp="1"/>
          </p:cNvSpPr>
          <p:nvPr/>
        </p:nvSpPr>
        <p:spPr>
          <a:xfrm>
            <a:off x="6172200" y="3429000"/>
            <a:ext cx="1943100" cy="1828800"/>
          </a:xfrm>
          <a:prstGeom prst="rect">
            <a:avLst/>
          </a:prstGeom>
          <a:noFill/>
          <a:ln w="0">
            <a:noFill/>
            <a:prstDash val="solid"/>
          </a:ln>
        </p:spPr>
        <p:txBody>
          <a:bodyPr wrap="square" lIns="66675" tIns="47625" rIns="66675" bIns="47625" anchor="ctr">
            <a:noAutofit/>
          </a:bodyPr>
          <a:lstStyle/>
          <a:p>
            <a:pPr algn="ctr">
              <a:lnSpc>
                <a:spcPct val="98000"/>
              </a:lnSpc>
              <a:buNone/>
              <a:defRPr sz="1425" b="0" i="0">
                <a:solidFill>
                  <a:srgbClr val="17324D"/>
                </a:solidFill>
                <a:latin typeface="Arial Narrow"/>
                <a:ea typeface="Arial Narrow"/>
                <a:cs typeface="Arial Narrow"/>
              </a:defRPr>
            </a:pPr>
            <a:r>
              <a:rPr lang="kk-KZ" sz="1425" b="0" i="0">
                <a:solidFill>
                  <a:srgbClr val="17324D"/>
                </a:solidFill>
                <a:latin typeface="Arial Narrow"/>
                <a:ea typeface="Arial Narrow"/>
                <a:cs typeface="Arial Narrow"/>
              </a:rPr>
              <a:t>НҚА-ны, дайындаушылардың құжаттамасын, технологиялық құжаттарды және қолданылатын қорғаныш құралдарын салыстырып тексеру.</a:t>
            </a:r>
          </a:p>
        </p:txBody>
      </p:sp>
      <p:sp>
        <p:nvSpPr>
          <p:cNvPr id="58" name="role-card-3">
            <a:extLst>
              <a:ext uri="{FF2B5EF4-FFF2-40B4-BE49-F238E27FC236}">
                <a16:creationId xmlns:a16="http://schemas.microsoft.com/office/drawing/2014/main" id="{2147AD0B-CE98-4C80-8258-FA765DE7D993}"/>
              </a:ext>
            </a:extLst>
          </p:cNvPr>
          <p:cNvSpPr>
            <a:spLocks noGrp="1"/>
          </p:cNvSpPr>
          <p:nvPr/>
        </p:nvSpPr>
        <p:spPr>
          <a:xfrm>
            <a:off x="8667750" y="2143125"/>
            <a:ext cx="2286000" cy="3333750"/>
          </a:xfrm>
          <a:prstGeom prst="roundRect">
            <a:avLst>
              <a:gd name="adj" fmla="val 5000"/>
            </a:avLst>
          </a:prstGeom>
          <a:noFill/>
          <a:ln w="19050">
            <a:solidFill>
              <a:srgbClr val="2AB0EF"/>
            </a:solidFill>
            <a:prstDash val="solid"/>
          </a:ln>
        </p:spPr>
        <p:txBody>
          <a:bodyPr/>
          <a:lstStyle/>
          <a:p>
            <a:endParaRPr/>
          </a:p>
        </p:txBody>
      </p:sp>
      <p:sp>
        <p:nvSpPr>
          <p:cNvPr id="59" name="role-num-bg-3">
            <a:extLst>
              <a:ext uri="{FF2B5EF4-FFF2-40B4-BE49-F238E27FC236}">
                <a16:creationId xmlns:a16="http://schemas.microsoft.com/office/drawing/2014/main" id="{17F96F60-8BB4-415A-B326-E2B82736612A}"/>
              </a:ext>
            </a:extLst>
          </p:cNvPr>
          <p:cNvSpPr>
            <a:spLocks noGrp="1"/>
          </p:cNvSpPr>
          <p:nvPr/>
        </p:nvSpPr>
        <p:spPr>
          <a:xfrm>
            <a:off x="9505950" y="1952625"/>
            <a:ext cx="609600" cy="609600"/>
          </a:xfrm>
          <a:prstGeom prst="ellipse">
            <a:avLst/>
          </a:prstGeom>
          <a:solidFill>
            <a:srgbClr val="003F7E"/>
          </a:solidFill>
          <a:ln w="28575">
            <a:solidFill>
              <a:srgbClr val="FFFFFF"/>
            </a:solidFill>
            <a:prstDash val="solid"/>
          </a:ln>
        </p:spPr>
        <p:txBody>
          <a:bodyPr/>
          <a:lstStyle/>
          <a:p>
            <a:endParaRPr/>
          </a:p>
        </p:txBody>
      </p:sp>
      <p:sp>
        <p:nvSpPr>
          <p:cNvPr id="60" name="role-num-3">
            <a:extLst>
              <a:ext uri="{FF2B5EF4-FFF2-40B4-BE49-F238E27FC236}">
                <a16:creationId xmlns:a16="http://schemas.microsoft.com/office/drawing/2014/main" id="{59713323-5E04-4325-905A-B5C9555D98F2}"/>
              </a:ext>
            </a:extLst>
          </p:cNvPr>
          <p:cNvSpPr>
            <a:spLocks noGrp="1"/>
          </p:cNvSpPr>
          <p:nvPr/>
        </p:nvSpPr>
        <p:spPr>
          <a:xfrm>
            <a:off x="9505950" y="1952625"/>
            <a:ext cx="609600" cy="609600"/>
          </a:xfrm>
          <a:prstGeom prst="rect">
            <a:avLst/>
          </a:prstGeom>
          <a:noFill/>
          <a:ln w="0">
            <a:noFill/>
            <a:prstDash val="solid"/>
          </a:ln>
        </p:spPr>
        <p:txBody>
          <a:bodyPr wrap="square" lIns="66675" tIns="47625" rIns="66675" bIns="47625" anchor="ctr">
            <a:noAutofit/>
          </a:bodyPr>
          <a:lstStyle/>
          <a:p>
            <a:pPr algn="ctr">
              <a:lnSpc>
                <a:spcPct val="103000"/>
              </a:lnSpc>
              <a:buNone/>
              <a:defRPr sz="1950" b="1" i="0">
                <a:solidFill>
                  <a:srgbClr val="FFFFFF"/>
                </a:solidFill>
                <a:latin typeface="Arial Narrow"/>
                <a:ea typeface="Arial Narrow"/>
                <a:cs typeface="Arial Narrow"/>
              </a:defRPr>
            </a:pPr>
            <a:r>
              <a:rPr sz="1950" b="1" i="0">
                <a:solidFill>
                  <a:srgbClr val="FFFFFF"/>
                </a:solidFill>
                <a:latin typeface="Arial Narrow"/>
                <a:ea typeface="Arial Narrow"/>
                <a:cs typeface="Arial Narrow"/>
              </a:rPr>
              <a:t>4</a:t>
            </a:r>
          </a:p>
        </p:txBody>
      </p:sp>
      <p:sp>
        <p:nvSpPr>
          <p:cNvPr id="61" name="role-title-3">
            <a:extLst>
              <a:ext uri="{FF2B5EF4-FFF2-40B4-BE49-F238E27FC236}">
                <a16:creationId xmlns:a16="http://schemas.microsoft.com/office/drawing/2014/main" id="{1D85C991-4EAE-42A0-86E9-1D353AA664A1}"/>
              </a:ext>
            </a:extLst>
          </p:cNvPr>
          <p:cNvSpPr>
            <a:spLocks noGrp="1"/>
          </p:cNvSpPr>
          <p:nvPr/>
        </p:nvSpPr>
        <p:spPr>
          <a:xfrm>
            <a:off x="8782050" y="2667000"/>
            <a:ext cx="2057400" cy="723900"/>
          </a:xfrm>
          <a:prstGeom prst="rect">
            <a:avLst/>
          </a:prstGeom>
          <a:noFill/>
          <a:ln w="0">
            <a:noFill/>
            <a:prstDash val="solid"/>
          </a:ln>
        </p:spPr>
        <p:txBody>
          <a:bodyPr wrap="square" lIns="66675" tIns="47625" rIns="66675" bIns="47625" anchor="ctr">
            <a:noAutofit/>
          </a:bodyPr>
          <a:lstStyle/>
          <a:p>
            <a:pPr algn="ctr">
              <a:lnSpc>
                <a:spcPct val="92000"/>
              </a:lnSpc>
              <a:buNone/>
              <a:defRPr sz="1650" b="1" i="0">
                <a:solidFill>
                  <a:srgbClr val="003F7E"/>
                </a:solidFill>
                <a:latin typeface="Arial Narrow"/>
                <a:ea typeface="Arial Narrow"/>
                <a:cs typeface="Arial Narrow"/>
              </a:defRPr>
            </a:pPr>
            <a:r>
              <a:rPr lang="kk-KZ" sz="1650" b="1" i="0">
                <a:solidFill>
                  <a:srgbClr val="003F7E"/>
                </a:solidFill>
                <a:latin typeface="Arial Narrow"/>
                <a:ea typeface="Arial Narrow"/>
                <a:cs typeface="Arial Narrow"/>
              </a:rPr>
              <a:t>ЖОБА</a:t>
            </a:r>
          </a:p>
          <a:p>
            <a:pPr algn="ctr">
              <a:lnSpc>
                <a:spcPct val="92000"/>
              </a:lnSpc>
              <a:buNone/>
              <a:defRPr sz="1650" b="1" i="0">
                <a:solidFill>
                  <a:srgbClr val="003F7E"/>
                </a:solidFill>
                <a:latin typeface="Arial Narrow"/>
                <a:ea typeface="Arial Narrow"/>
                <a:cs typeface="Arial Narrow"/>
              </a:defRPr>
            </a:pPr>
            <a:r>
              <a:rPr lang="kk-KZ" sz="1650" b="1" i="0">
                <a:solidFill>
                  <a:srgbClr val="003F7E"/>
                </a:solidFill>
                <a:latin typeface="Arial Narrow"/>
                <a:ea typeface="Arial Narrow"/>
                <a:cs typeface="Arial Narrow"/>
              </a:rPr>
              <a:t>НҰСҚАУЛЫҚТЫҢ</a:t>
            </a:r>
          </a:p>
        </p:txBody>
      </p:sp>
      <p:sp>
        <p:nvSpPr>
          <p:cNvPr id="62" name="role-body-3">
            <a:extLst>
              <a:ext uri="{FF2B5EF4-FFF2-40B4-BE49-F238E27FC236}">
                <a16:creationId xmlns:a16="http://schemas.microsoft.com/office/drawing/2014/main" id="{7250FC48-9210-4303-A224-6B7C62A6041C}"/>
              </a:ext>
            </a:extLst>
          </p:cNvPr>
          <p:cNvSpPr>
            <a:spLocks noGrp="1"/>
          </p:cNvSpPr>
          <p:nvPr/>
        </p:nvSpPr>
        <p:spPr>
          <a:xfrm>
            <a:off x="8839200" y="3429000"/>
            <a:ext cx="1943100" cy="1828800"/>
          </a:xfrm>
          <a:prstGeom prst="rect">
            <a:avLst/>
          </a:prstGeom>
          <a:noFill/>
          <a:ln w="0">
            <a:noFill/>
            <a:prstDash val="solid"/>
          </a:ln>
        </p:spPr>
        <p:txBody>
          <a:bodyPr wrap="square" lIns="66675" tIns="47625" rIns="66675" bIns="47625" anchor="ctr">
            <a:noAutofit/>
          </a:bodyPr>
          <a:lstStyle/>
          <a:p>
            <a:pPr algn="ctr">
              <a:lnSpc>
                <a:spcPct val="98000"/>
              </a:lnSpc>
              <a:buNone/>
              <a:defRPr sz="1425" b="0" i="0">
                <a:solidFill>
                  <a:srgbClr val="17324D"/>
                </a:solidFill>
                <a:latin typeface="Arial Narrow"/>
                <a:ea typeface="Arial Narrow"/>
                <a:cs typeface="Arial Narrow"/>
              </a:defRPr>
            </a:pPr>
            <a:r>
              <a:rPr lang="kk-KZ" sz="1425" b="0" i="0">
                <a:solidFill>
                  <a:srgbClr val="17324D"/>
                </a:solidFill>
                <a:latin typeface="Arial Narrow"/>
                <a:ea typeface="Arial Narrow"/>
                <a:cs typeface="Arial Narrow"/>
              </a:rPr>
              <a:t>Қауіпсіз тәсілдерді, іс-қимылдардың реттілігін, еңбек режимін және ұйымдастырушылық шараларды белгілеу.</a:t>
            </a:r>
          </a:p>
        </p:txBody>
      </p:sp>
      <p:sp>
        <p:nvSpPr>
          <p:cNvPr id="63" name="source-3">
            <a:extLst>
              <a:ext uri="{FF2B5EF4-FFF2-40B4-BE49-F238E27FC236}">
                <a16:creationId xmlns:a16="http://schemas.microsoft.com/office/drawing/2014/main" id="{75811D91-14DE-4957-BF56-884E7F7A021C}"/>
              </a:ext>
            </a:extLst>
          </p:cNvPr>
          <p:cNvSpPr>
            <a:spLocks noGrp="1"/>
          </p:cNvSpPr>
          <p:nvPr/>
        </p:nvSpPr>
        <p:spPr>
          <a:xfrm>
            <a:off x="857250" y="6210300"/>
            <a:ext cx="9906000" cy="228600"/>
          </a:xfrm>
          <a:prstGeom prst="rect">
            <a:avLst/>
          </a:prstGeom>
          <a:noFill/>
          <a:ln w="0">
            <a:noFill/>
            <a:prstDash val="solid"/>
          </a:ln>
        </p:spPr>
        <p:txBody>
          <a:bodyPr wrap="square" lIns="0" tIns="0" rIns="0" bIns="0" anchor="ctr">
            <a:noAutofit/>
          </a:bodyPr>
          <a:lstStyle/>
          <a:p>
            <a:pPr algn="r">
              <a:lnSpc>
                <a:spcPct val="103000"/>
              </a:lnSpc>
              <a:buNone/>
              <a:defRPr sz="1425" b="0" i="1">
                <a:solidFill>
                  <a:srgbClr val="547094"/>
                </a:solidFill>
                <a:latin typeface="Arial Narrow"/>
                <a:ea typeface="Arial Narrow"/>
                <a:cs typeface="Arial Narrow"/>
              </a:defRPr>
            </a:pPr>
            <a:r>
              <a:rPr lang="kk-KZ" sz="1425" b="0" i="1">
                <a:solidFill>
                  <a:srgbClr val="547094"/>
                </a:solidFill>
                <a:latin typeface="Arial Narrow"/>
                <a:ea typeface="Arial Narrow"/>
                <a:cs typeface="Arial Narrow"/>
              </a:rPr>
              <a:t>НҚА: 3–7-тт.</a:t>
            </a:r>
          </a:p>
        </p:txBody>
      </p:sp>
    </p:spTree>
    <p:extLst>
      <p:ext uri="{BB962C8B-B14F-4D97-AF65-F5344CB8AC3E}">
        <p14:creationId xmlns:p14="http://schemas.microsoft.com/office/powerpoint/2010/main" val="4147904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Google Shape;121;p3">
            <a:extLst>
              <a:ext uri="{FF2B5EF4-FFF2-40B4-BE49-F238E27FC236}">
                <a16:creationId xmlns:a16="http://schemas.microsoft.com/office/drawing/2014/main" id="{581F2B10-D79D-6DBA-A775-423442BA25A8}"/>
              </a:ext>
            </a:extLst>
          </p:cNvPr>
          <p:cNvSpPr>
            <a:spLocks noGrp="1"/>
          </p:cNvSpPr>
          <p:nvPr/>
        </p:nvSpPr>
        <p:spPr>
          <a:xfrm>
            <a:off x="95838" y="60332"/>
            <a:ext cx="1973107" cy="529533"/>
          </a:xfrm>
          <a:prstGeom prst="roundRect">
            <a:avLst>
              <a:gd name="adj" fmla="val 50000"/>
            </a:avLst>
          </a:prstGeom>
          <a:gradFill>
            <a:gsLst>
              <a:gs pos="0">
                <a:schemeClr val="dk2"/>
              </a:gs>
              <a:gs pos="100000">
                <a:srgbClr val="2AB0EF"/>
              </a:gs>
            </a:gsLst>
            <a:lin ang="2700000" scaled="0"/>
          </a:gradFill>
          <a:ln>
            <a:noFill/>
          </a:ln>
        </p:spPr>
        <p:txBody>
          <a:bodyPr spcFirstLastPara="1" wrap="square" lIns="91425" tIns="45700" rIns="91425" bIns="45700" anchor="ctr">
            <a:noAutofit/>
          </a:bodyPr>
          <a:lstStyle/>
          <a:p>
            <a:pPr marL="0" marR="0" lvl="0" indent="0" algn="ctr">
              <a:lnSpc>
                <a:spcPct val="100000"/>
              </a:lnSpc>
              <a:spcBef>
                <a:spcPts val="0"/>
              </a:spcBef>
              <a:spcAft>
                <a:spcPts val="0"/>
              </a:spcAft>
              <a:buNone/>
            </a:pPr>
            <a:endParaRPr sz="1400" b="0" i="0" u="none" cap="none">
              <a:solidFill>
                <a:schemeClr val="lt1"/>
              </a:solidFill>
              <a:latin typeface="Arial Narrow"/>
              <a:ea typeface="Arial Narrow"/>
              <a:cs typeface="Arial Narrow"/>
            </a:endParaRPr>
          </a:p>
        </p:txBody>
      </p:sp>
      <p:sp>
        <p:nvSpPr>
          <p:cNvPr id="3" name="Прямоугольник 2">
            <a:extLst>
              <a:ext uri="{FF2B5EF4-FFF2-40B4-BE49-F238E27FC236}">
                <a16:creationId xmlns:a16="http://schemas.microsoft.com/office/drawing/2014/main" id="{DC45C30A-4083-325A-1BAC-DA907597D086}"/>
              </a:ext>
            </a:extLst>
          </p:cNvPr>
          <p:cNvSpPr>
            <a:spLocks noGrp="1"/>
          </p:cNvSpPr>
          <p:nvPr/>
        </p:nvSpPr>
        <p:spPr>
          <a:xfrm>
            <a:off x="2419927" y="169479"/>
            <a:ext cx="7499927" cy="646331"/>
          </a:xfrm>
          <a:prstGeom prst="rect">
            <a:avLst/>
          </a:prstGeom>
        </p:spPr>
        <p:txBody>
          <a:bodyPr wrap="square">
            <a:spAutoFit/>
          </a:bodyPr>
          <a:lstStyle/>
          <a:p>
            <a:pPr algn="ctr">
              <a:spcAft>
                <a:spcPts val="0"/>
              </a:spcAft>
              <a:buNone/>
            </a:pPr>
            <a:r>
              <a:rPr lang="kk-KZ" sz="1600" b="1">
                <a:solidFill>
                  <a:srgbClr val="547094"/>
                </a:solidFill>
                <a:latin typeface=" arial narrow"/>
                <a:ea typeface=" arial narrow"/>
                <a:cs typeface=" arial narrow"/>
              </a:rPr>
              <a:t>Еңбек қауіпсіздігі және еңбекті қорғау мәселелері бойынша кәсіби құзыреттерді дамыту</a:t>
            </a:r>
          </a:p>
          <a:p>
            <a:pPr algn="ctr">
              <a:spcAft>
                <a:spcPts val="0"/>
              </a:spcAft>
              <a:buNone/>
            </a:pPr>
            <a:endParaRPr sz="2000" b="1">
              <a:solidFill>
                <a:srgbClr val="547094"/>
              </a:solidFill>
              <a:latin typeface=" arial narrow"/>
              <a:ea typeface=" arial narrow"/>
              <a:cs typeface=" arial narrow"/>
            </a:endParaRPr>
          </a:p>
        </p:txBody>
      </p:sp>
      <p:cxnSp>
        <p:nvCxnSpPr>
          <p:cNvPr id="85" name="Google Shape;123;p3"/>
          <p:cNvCxnSpPr/>
          <p:nvPr/>
        </p:nvCxnSpPr>
        <p:spPr>
          <a:xfrm>
            <a:off x="0" y="642116"/>
            <a:ext cx="12192000" cy="1"/>
          </a:xfrm>
          <a:prstGeom prst="straightConnector1">
            <a:avLst/>
          </a:prstGeom>
          <a:ln w="28575" cap="flat">
            <a:solidFill>
              <a:srgbClr val="2AB0EF"/>
            </a:solidFill>
            <a:prstDash val="solid"/>
            <a:round/>
            <a:headEnd type="none" w="sm" len="sm"/>
            <a:tailEnd type="none" w="sm" len="sm"/>
          </a:ln>
        </p:spPr>
      </p:cxnSp>
      <p:sp>
        <p:nvSpPr>
          <p:cNvPr id="24" name="Прямоугольник 23">
            <a:extLst>
              <a:ext uri="{FF2B5EF4-FFF2-40B4-BE49-F238E27FC236}">
                <a16:creationId xmlns:a16="http://schemas.microsoft.com/office/drawing/2014/main" id="{354CAC30-474C-C3EA-9D21-E0E0E9F2F083}"/>
              </a:ext>
            </a:extLst>
          </p:cNvPr>
          <p:cNvSpPr>
            <a:spLocks noGrp="1"/>
          </p:cNvSpPr>
          <p:nvPr/>
        </p:nvSpPr>
        <p:spPr>
          <a:xfrm>
            <a:off x="3277912" y="1103781"/>
            <a:ext cx="5941050" cy="369332"/>
          </a:xfrm>
          <a:prstGeom prst="rect">
            <a:avLst/>
          </a:prstGeom>
        </p:spPr>
        <p:txBody>
          <a:bodyPr wrap="none" lIns="76200" tIns="38100" rIns="76200" bIns="38100" anchor="ctr">
            <a:noAutofit/>
          </a:bodyPr>
          <a:lstStyle/>
          <a:p>
            <a:pPr algn="ctr">
              <a:buNone/>
              <a:defRPr sz="1800" b="1">
                <a:solidFill>
                  <a:srgbClr val="003F7E"/>
                </a:solidFill>
                <a:latin typeface="Arial Narrow"/>
                <a:ea typeface="Arial Narrow"/>
                <a:cs typeface="Arial Narrow"/>
              </a:defRPr>
            </a:pPr>
            <a:r>
              <a:rPr lang="kk-KZ" sz="1800" b="1" dirty="0">
                <a:solidFill>
                  <a:srgbClr val="003F7E"/>
                </a:solidFill>
                <a:latin typeface="Arial Narrow"/>
                <a:ea typeface="Arial Narrow"/>
                <a:cs typeface="Arial Narrow"/>
              </a:rPr>
              <a:t>НҰСҚАУЛЫҚ ҚҰРЫЛЫМЫ</a:t>
            </a:r>
          </a:p>
        </p:txBody>
      </p:sp>
      <p:sp>
        <p:nvSpPr>
          <p:cNvPr id="11" name="TextBox 10">
            <a:extLst>
              <a:ext uri="{FF2B5EF4-FFF2-40B4-BE49-F238E27FC236}">
                <a16:creationId xmlns:a16="http://schemas.microsoft.com/office/drawing/2014/main" id="{1A4D529A-402C-76CB-B38E-5943C7F84249}"/>
              </a:ext>
            </a:extLst>
          </p:cNvPr>
          <p:cNvSpPr>
            <a:spLocks noGrp="1"/>
          </p:cNvSpPr>
          <p:nvPr/>
        </p:nvSpPr>
        <p:spPr>
          <a:xfrm>
            <a:off x="378931" y="66645"/>
            <a:ext cx="2244197" cy="523220"/>
          </a:xfrm>
          <a:prstGeom prst="rect">
            <a:avLst/>
          </a:prstGeom>
          <a:noFill/>
        </p:spPr>
        <p:txBody>
          <a:bodyPr wrap="square">
            <a:spAutoFit/>
          </a:bodyPr>
          <a:lstStyle/>
          <a:p>
            <a:r>
              <a:rPr sz="1400">
                <a:solidFill>
                  <a:schemeClr val="bg1"/>
                </a:solidFill>
              </a:rPr>
              <a:t>HEALTH SAFETY ENVIRONMENT</a:t>
            </a:r>
          </a:p>
        </p:txBody>
      </p:sp>
      <p:sp>
        <p:nvSpPr>
          <p:cNvPr id="21" name="Прямоугольник 20">
            <a:extLst>
              <a:ext uri="{FF2B5EF4-FFF2-40B4-BE49-F238E27FC236}">
                <a16:creationId xmlns:a16="http://schemas.microsoft.com/office/drawing/2014/main" id="{CB796F6B-F211-D018-B87A-BDD5668586AF}"/>
              </a:ext>
            </a:extLst>
          </p:cNvPr>
          <p:cNvSpPr>
            <a:spLocks noGrp="1"/>
          </p:cNvSpPr>
          <p:nvPr/>
        </p:nvSpPr>
        <p:spPr>
          <a:xfrm>
            <a:off x="3169920" y="900317"/>
            <a:ext cx="6049042" cy="809624"/>
          </a:xfrm>
          <a:prstGeom prst="rect">
            <a:avLst/>
          </a:prstGeom>
          <a:noFill/>
          <a:ln w="19050">
            <a:solidFill>
              <a:srgbClr val="2AB0EF"/>
            </a:solidFill>
            <a:prstDash val="solid"/>
          </a:ln>
        </p:spPr>
        <p:txBody>
          <a:bodyPr/>
          <a:lstStyle/>
          <a:p>
            <a:endParaRPr>
              <a:solidFill>
                <a:schemeClr val="tx1"/>
              </a:solidFill>
            </a:endParaRPr>
          </a:p>
        </p:txBody>
      </p:sp>
      <p:pic>
        <p:nvPicPr>
          <p:cNvPr id="89" name="Рисунок 1"/>
          <p:cNvPicPr>
            <a:picLocks noChangeAspect="1"/>
          </p:cNvPicPr>
          <p:nvPr/>
        </p:nvPicPr>
        <p:blipFill>
          <a:blip r:embed="rId3"/>
          <a:stretch>
            <a:fillRect/>
          </a:stretch>
        </p:blipFill>
        <p:spPr>
          <a:xfrm>
            <a:off x="11176706" y="50696"/>
            <a:ext cx="1015294" cy="883895"/>
          </a:xfrm>
          <a:prstGeom prst="rect">
            <a:avLst/>
          </a:prstGeom>
        </p:spPr>
      </p:pic>
      <p:sp>
        <p:nvSpPr>
          <p:cNvPr id="40" name="seq-arrow-top-0">
            <a:extLst>
              <a:ext uri="{FF2B5EF4-FFF2-40B4-BE49-F238E27FC236}">
                <a16:creationId xmlns:a16="http://schemas.microsoft.com/office/drawing/2014/main" id="{32E0B308-7875-48E8-9527-C45B7C78FDA4}"/>
              </a:ext>
            </a:extLst>
          </p:cNvPr>
          <p:cNvSpPr>
            <a:spLocks noGrp="1"/>
          </p:cNvSpPr>
          <p:nvPr/>
        </p:nvSpPr>
        <p:spPr>
          <a:xfrm>
            <a:off x="3000375" y="2686050"/>
            <a:ext cx="323850" cy="247650"/>
          </a:xfrm>
          <a:prstGeom prst="rightArrow">
            <a:avLst/>
          </a:prstGeom>
          <a:solidFill>
            <a:srgbClr val="EA963A"/>
          </a:solidFill>
          <a:ln w="0">
            <a:solidFill>
              <a:srgbClr val="EA963A"/>
            </a:solidFill>
            <a:prstDash val="solid"/>
          </a:ln>
        </p:spPr>
        <p:txBody>
          <a:bodyPr/>
          <a:lstStyle/>
          <a:p>
            <a:endParaRPr/>
          </a:p>
        </p:txBody>
      </p:sp>
      <p:sp>
        <p:nvSpPr>
          <p:cNvPr id="42" name="seq-arrow-top-2">
            <a:extLst>
              <a:ext uri="{FF2B5EF4-FFF2-40B4-BE49-F238E27FC236}">
                <a16:creationId xmlns:a16="http://schemas.microsoft.com/office/drawing/2014/main" id="{890D4F6C-04C4-48E9-8EE5-5FFF7D614C81}"/>
              </a:ext>
            </a:extLst>
          </p:cNvPr>
          <p:cNvSpPr>
            <a:spLocks noGrp="1"/>
          </p:cNvSpPr>
          <p:nvPr/>
        </p:nvSpPr>
        <p:spPr>
          <a:xfrm>
            <a:off x="5626189" y="2668219"/>
            <a:ext cx="323850" cy="247650"/>
          </a:xfrm>
          <a:prstGeom prst="rightArrow">
            <a:avLst/>
          </a:prstGeom>
          <a:solidFill>
            <a:srgbClr val="EA963A"/>
          </a:solidFill>
          <a:ln w="0">
            <a:solidFill>
              <a:srgbClr val="EA963A"/>
            </a:solidFill>
            <a:prstDash val="solid"/>
          </a:ln>
        </p:spPr>
        <p:txBody>
          <a:bodyPr/>
          <a:lstStyle/>
          <a:p>
            <a:endParaRPr/>
          </a:p>
        </p:txBody>
      </p:sp>
      <p:sp>
        <p:nvSpPr>
          <p:cNvPr id="43" name="seq-arrow-bottom-0">
            <a:extLst>
              <a:ext uri="{FF2B5EF4-FFF2-40B4-BE49-F238E27FC236}">
                <a16:creationId xmlns:a16="http://schemas.microsoft.com/office/drawing/2014/main" id="{4D028DE0-5C5D-4048-B258-33AE88473AAF}"/>
              </a:ext>
            </a:extLst>
          </p:cNvPr>
          <p:cNvSpPr>
            <a:spLocks noGrp="1"/>
          </p:cNvSpPr>
          <p:nvPr/>
        </p:nvSpPr>
        <p:spPr>
          <a:xfrm>
            <a:off x="8283664" y="2690812"/>
            <a:ext cx="323850" cy="247650"/>
          </a:xfrm>
          <a:prstGeom prst="rightArrow">
            <a:avLst/>
          </a:prstGeom>
          <a:solidFill>
            <a:srgbClr val="EA963A"/>
          </a:solidFill>
          <a:ln w="0">
            <a:solidFill>
              <a:srgbClr val="EA963A"/>
            </a:solidFill>
            <a:prstDash val="solid"/>
          </a:ln>
        </p:spPr>
        <p:txBody>
          <a:bodyPr/>
          <a:lstStyle/>
          <a:p>
            <a:endParaRPr/>
          </a:p>
        </p:txBody>
      </p:sp>
      <p:sp>
        <p:nvSpPr>
          <p:cNvPr id="44" name="seq-arrow-bottom-1">
            <a:extLst>
              <a:ext uri="{FF2B5EF4-FFF2-40B4-BE49-F238E27FC236}">
                <a16:creationId xmlns:a16="http://schemas.microsoft.com/office/drawing/2014/main" id="{BC2C21DC-9E5E-4A8E-9E23-8A0772D34E95}"/>
              </a:ext>
            </a:extLst>
          </p:cNvPr>
          <p:cNvSpPr>
            <a:spLocks noGrp="1"/>
          </p:cNvSpPr>
          <p:nvPr/>
        </p:nvSpPr>
        <p:spPr>
          <a:xfrm rot="5400000">
            <a:off x="9881754" y="3477730"/>
            <a:ext cx="323850" cy="247650"/>
          </a:xfrm>
          <a:prstGeom prst="rightArrow">
            <a:avLst/>
          </a:prstGeom>
          <a:solidFill>
            <a:srgbClr val="EA963A"/>
          </a:solidFill>
          <a:ln w="0">
            <a:solidFill>
              <a:srgbClr val="EA963A"/>
            </a:solidFill>
            <a:prstDash val="solid"/>
          </a:ln>
        </p:spPr>
        <p:txBody>
          <a:bodyPr/>
          <a:lstStyle/>
          <a:p>
            <a:endParaRPr/>
          </a:p>
        </p:txBody>
      </p:sp>
      <p:sp>
        <p:nvSpPr>
          <p:cNvPr id="54" name="seq-card-2">
            <a:extLst>
              <a:ext uri="{FF2B5EF4-FFF2-40B4-BE49-F238E27FC236}">
                <a16:creationId xmlns:a16="http://schemas.microsoft.com/office/drawing/2014/main" id="{5DFB3F67-1587-43BB-A0BD-E6DC4E349531}"/>
              </a:ext>
            </a:extLst>
          </p:cNvPr>
          <p:cNvSpPr>
            <a:spLocks noGrp="1"/>
          </p:cNvSpPr>
          <p:nvPr/>
        </p:nvSpPr>
        <p:spPr>
          <a:xfrm>
            <a:off x="666750" y="2051749"/>
            <a:ext cx="2333625" cy="1285875"/>
          </a:xfrm>
          <a:prstGeom prst="roundRect">
            <a:avLst>
              <a:gd name="adj" fmla="val 7407"/>
            </a:avLst>
          </a:prstGeom>
          <a:noFill/>
          <a:ln w="19050">
            <a:solidFill>
              <a:srgbClr val="2AB0EF"/>
            </a:solidFill>
            <a:prstDash val="solid"/>
          </a:ln>
        </p:spPr>
        <p:txBody>
          <a:bodyPr/>
          <a:lstStyle/>
          <a:p>
            <a:endParaRPr/>
          </a:p>
        </p:txBody>
      </p:sp>
      <p:sp>
        <p:nvSpPr>
          <p:cNvPr id="55" name="seq-num-2">
            <a:extLst>
              <a:ext uri="{FF2B5EF4-FFF2-40B4-BE49-F238E27FC236}">
                <a16:creationId xmlns:a16="http://schemas.microsoft.com/office/drawing/2014/main" id="{E423EE7C-5426-4AC1-98B2-49D060C2B55B}"/>
              </a:ext>
            </a:extLst>
          </p:cNvPr>
          <p:cNvSpPr>
            <a:spLocks noGrp="1"/>
          </p:cNvSpPr>
          <p:nvPr/>
        </p:nvSpPr>
        <p:spPr>
          <a:xfrm>
            <a:off x="742950" y="2127949"/>
            <a:ext cx="361950" cy="361950"/>
          </a:xfrm>
          <a:prstGeom prst="roundRect">
            <a:avLst>
              <a:gd name="adj" fmla="val 50000"/>
            </a:avLst>
          </a:prstGeom>
          <a:solidFill>
            <a:srgbClr val="003F7E"/>
          </a:solidFill>
          <a:ln w="0">
            <a:noFill/>
            <a:prstDash val="solid"/>
          </a:ln>
        </p:spPr>
        <p:txBody>
          <a:bodyPr wrap="square" lIns="66675" tIns="47625" rIns="66675" bIns="47625" anchor="ctr">
            <a:noAutofit/>
          </a:bodyPr>
          <a:lstStyle/>
          <a:p>
            <a:pPr algn="ctr">
              <a:lnSpc>
                <a:spcPct val="103000"/>
              </a:lnSpc>
              <a:buNone/>
              <a:defRPr sz="1800" b="1" i="0">
                <a:solidFill>
                  <a:srgbClr val="FFFFFF"/>
                </a:solidFill>
                <a:latin typeface="Arial Narrow"/>
                <a:ea typeface="Arial Narrow"/>
                <a:cs typeface="Arial Narrow"/>
              </a:defRPr>
            </a:pPr>
            <a:r>
              <a:rPr lang="en-US" b="1" dirty="0">
                <a:solidFill>
                  <a:srgbClr val="FFFFFF"/>
                </a:solidFill>
                <a:latin typeface="Arial Narrow"/>
                <a:ea typeface="Arial Narrow"/>
                <a:cs typeface="Arial Narrow"/>
              </a:rPr>
              <a:t>1</a:t>
            </a:r>
            <a:endParaRPr sz="1800" b="1" i="0" dirty="0">
              <a:solidFill>
                <a:srgbClr val="FFFFFF"/>
              </a:solidFill>
              <a:latin typeface="Arial Narrow"/>
              <a:ea typeface="Arial Narrow"/>
              <a:cs typeface="Arial Narrow"/>
            </a:endParaRPr>
          </a:p>
        </p:txBody>
      </p:sp>
      <p:sp>
        <p:nvSpPr>
          <p:cNvPr id="56" name="seq-role-2">
            <a:extLst>
              <a:ext uri="{FF2B5EF4-FFF2-40B4-BE49-F238E27FC236}">
                <a16:creationId xmlns:a16="http://schemas.microsoft.com/office/drawing/2014/main" id="{1C1B928F-5D6E-40C5-A7EC-829DFF8B339D}"/>
              </a:ext>
            </a:extLst>
          </p:cNvPr>
          <p:cNvSpPr>
            <a:spLocks noGrp="1"/>
          </p:cNvSpPr>
          <p:nvPr/>
        </p:nvSpPr>
        <p:spPr>
          <a:xfrm>
            <a:off x="1095375" y="2166049"/>
            <a:ext cx="1752600" cy="323850"/>
          </a:xfrm>
          <a:prstGeom prst="rect">
            <a:avLst/>
          </a:prstGeom>
          <a:noFill/>
          <a:ln w="0">
            <a:noFill/>
            <a:prstDash val="solid"/>
          </a:ln>
        </p:spPr>
        <p:txBody>
          <a:bodyPr wrap="square" lIns="66675" tIns="47625" rIns="66675" bIns="47625" anchor="ctr">
            <a:noAutofit/>
          </a:bodyPr>
          <a:lstStyle/>
          <a:p>
            <a:pPr algn="l">
              <a:lnSpc>
                <a:spcPct val="103000"/>
              </a:lnSpc>
              <a:buNone/>
              <a:defRPr sz="1575" b="1" i="0">
                <a:solidFill>
                  <a:srgbClr val="003F7E"/>
                </a:solidFill>
                <a:latin typeface="Arial Narrow"/>
                <a:ea typeface="Arial Narrow"/>
                <a:cs typeface="Arial Narrow"/>
              </a:defRPr>
            </a:pPr>
            <a:r>
              <a:rPr lang="kk-KZ" sz="1575" b="1" i="0">
                <a:solidFill>
                  <a:srgbClr val="003F7E"/>
                </a:solidFill>
                <a:latin typeface="Arial Narrow"/>
                <a:ea typeface="Arial Narrow"/>
                <a:cs typeface="Arial Narrow"/>
              </a:rPr>
              <a:t>Жалпы талаптар</a:t>
            </a:r>
          </a:p>
        </p:txBody>
      </p:sp>
      <p:sp>
        <p:nvSpPr>
          <p:cNvPr id="57" name="seq-copy-2">
            <a:extLst>
              <a:ext uri="{FF2B5EF4-FFF2-40B4-BE49-F238E27FC236}">
                <a16:creationId xmlns:a16="http://schemas.microsoft.com/office/drawing/2014/main" id="{2ED45381-CB12-4EC3-9C09-2D91D5E46F74}"/>
              </a:ext>
            </a:extLst>
          </p:cNvPr>
          <p:cNvSpPr>
            <a:spLocks noGrp="1"/>
          </p:cNvSpPr>
          <p:nvPr/>
        </p:nvSpPr>
        <p:spPr>
          <a:xfrm>
            <a:off x="781050" y="2508949"/>
            <a:ext cx="2105025" cy="723900"/>
          </a:xfrm>
          <a:prstGeom prst="rect">
            <a:avLst/>
          </a:prstGeom>
          <a:noFill/>
          <a:ln w="0">
            <a:noFill/>
            <a:prstDash val="solid"/>
          </a:ln>
        </p:spPr>
        <p:txBody>
          <a:bodyPr wrap="square" lIns="66675" tIns="47625" rIns="66675" bIns="47625" anchor="ctr">
            <a:noAutofit/>
          </a:bodyPr>
          <a:lstStyle/>
          <a:p>
            <a:pPr algn="ctr">
              <a:lnSpc>
                <a:spcPct val="96000"/>
              </a:lnSpc>
              <a:buNone/>
              <a:defRPr sz="1425" b="0" i="0">
                <a:solidFill>
                  <a:srgbClr val="17324D"/>
                </a:solidFill>
                <a:latin typeface="Arial Narrow"/>
                <a:ea typeface="Arial Narrow"/>
                <a:cs typeface="Arial Narrow"/>
              </a:defRPr>
            </a:pPr>
            <a:r>
              <a:rPr lang="kk-KZ" sz="1425" b="0" i="0">
                <a:solidFill>
                  <a:srgbClr val="17324D"/>
                </a:solidFill>
                <a:latin typeface="Arial Narrow"/>
                <a:ea typeface="Arial Narrow"/>
                <a:cs typeface="Arial Narrow"/>
              </a:rPr>
              <a:t>рұқсат, режим, қауіптер, ЖҚҚ, гигиена</a:t>
            </a:r>
          </a:p>
        </p:txBody>
      </p:sp>
      <p:sp>
        <p:nvSpPr>
          <p:cNvPr id="58" name="seq-card-3">
            <a:extLst>
              <a:ext uri="{FF2B5EF4-FFF2-40B4-BE49-F238E27FC236}">
                <a16:creationId xmlns:a16="http://schemas.microsoft.com/office/drawing/2014/main" id="{2F5F4065-DFB2-4250-8D05-95B6BC1D2232}"/>
              </a:ext>
            </a:extLst>
          </p:cNvPr>
          <p:cNvSpPr>
            <a:spLocks noGrp="1"/>
          </p:cNvSpPr>
          <p:nvPr/>
        </p:nvSpPr>
        <p:spPr>
          <a:xfrm>
            <a:off x="3286125" y="2051749"/>
            <a:ext cx="2333625" cy="1285875"/>
          </a:xfrm>
          <a:prstGeom prst="roundRect">
            <a:avLst>
              <a:gd name="adj" fmla="val 7407"/>
            </a:avLst>
          </a:prstGeom>
          <a:noFill/>
          <a:ln w="19050">
            <a:solidFill>
              <a:srgbClr val="2AB0EF"/>
            </a:solidFill>
            <a:prstDash val="solid"/>
          </a:ln>
        </p:spPr>
        <p:txBody>
          <a:bodyPr/>
          <a:lstStyle/>
          <a:p>
            <a:endParaRPr/>
          </a:p>
        </p:txBody>
      </p:sp>
      <p:sp>
        <p:nvSpPr>
          <p:cNvPr id="59" name="seq-num-3">
            <a:extLst>
              <a:ext uri="{FF2B5EF4-FFF2-40B4-BE49-F238E27FC236}">
                <a16:creationId xmlns:a16="http://schemas.microsoft.com/office/drawing/2014/main" id="{0EF6EC18-0314-471D-B3E2-BE03A4F66FF0}"/>
              </a:ext>
            </a:extLst>
          </p:cNvPr>
          <p:cNvSpPr>
            <a:spLocks noGrp="1"/>
          </p:cNvSpPr>
          <p:nvPr/>
        </p:nvSpPr>
        <p:spPr>
          <a:xfrm>
            <a:off x="3362325" y="2127949"/>
            <a:ext cx="361950" cy="361950"/>
          </a:xfrm>
          <a:prstGeom prst="roundRect">
            <a:avLst>
              <a:gd name="adj" fmla="val 50000"/>
            </a:avLst>
          </a:prstGeom>
          <a:solidFill>
            <a:srgbClr val="003F7E"/>
          </a:solidFill>
          <a:ln w="0">
            <a:noFill/>
            <a:prstDash val="solid"/>
          </a:ln>
        </p:spPr>
        <p:txBody>
          <a:bodyPr wrap="square" lIns="66675" tIns="47625" rIns="66675" bIns="47625" anchor="ctr">
            <a:noAutofit/>
          </a:bodyPr>
          <a:lstStyle/>
          <a:p>
            <a:pPr algn="ctr">
              <a:lnSpc>
                <a:spcPct val="103000"/>
              </a:lnSpc>
              <a:buNone/>
              <a:defRPr sz="1800" b="1" i="0">
                <a:solidFill>
                  <a:srgbClr val="FFFFFF"/>
                </a:solidFill>
                <a:latin typeface="Arial Narrow"/>
                <a:ea typeface="Arial Narrow"/>
                <a:cs typeface="Arial Narrow"/>
              </a:defRPr>
            </a:pPr>
            <a:r>
              <a:rPr lang="en-US" b="1" dirty="0">
                <a:solidFill>
                  <a:srgbClr val="FFFFFF"/>
                </a:solidFill>
                <a:latin typeface="Arial Narrow"/>
                <a:ea typeface="Arial Narrow"/>
                <a:cs typeface="Arial Narrow"/>
              </a:rPr>
              <a:t>2</a:t>
            </a:r>
            <a:endParaRPr sz="1800" b="1" i="0" dirty="0">
              <a:solidFill>
                <a:srgbClr val="FFFFFF"/>
              </a:solidFill>
              <a:latin typeface="Arial Narrow"/>
              <a:ea typeface="Arial Narrow"/>
              <a:cs typeface="Arial Narrow"/>
            </a:endParaRPr>
          </a:p>
        </p:txBody>
      </p:sp>
      <p:sp>
        <p:nvSpPr>
          <p:cNvPr id="60" name="seq-role-3">
            <a:extLst>
              <a:ext uri="{FF2B5EF4-FFF2-40B4-BE49-F238E27FC236}">
                <a16:creationId xmlns:a16="http://schemas.microsoft.com/office/drawing/2014/main" id="{4251B562-5CEB-4FE3-95B3-C2CDA02AC576}"/>
              </a:ext>
            </a:extLst>
          </p:cNvPr>
          <p:cNvSpPr>
            <a:spLocks noGrp="1"/>
          </p:cNvSpPr>
          <p:nvPr/>
        </p:nvSpPr>
        <p:spPr>
          <a:xfrm>
            <a:off x="3762375" y="2127949"/>
            <a:ext cx="1752600" cy="323850"/>
          </a:xfrm>
          <a:prstGeom prst="rect">
            <a:avLst/>
          </a:prstGeom>
          <a:noFill/>
          <a:ln w="0">
            <a:noFill/>
            <a:prstDash val="solid"/>
          </a:ln>
        </p:spPr>
        <p:txBody>
          <a:bodyPr wrap="square" lIns="66675" tIns="47625" rIns="66675" bIns="47625" anchor="ctr">
            <a:noAutofit/>
          </a:bodyPr>
          <a:lstStyle/>
          <a:p>
            <a:pPr algn="l">
              <a:lnSpc>
                <a:spcPct val="103000"/>
              </a:lnSpc>
              <a:buNone/>
              <a:defRPr sz="1575" b="1" i="0">
                <a:solidFill>
                  <a:srgbClr val="003F7E"/>
                </a:solidFill>
                <a:latin typeface="Arial Narrow"/>
                <a:ea typeface="Arial Narrow"/>
                <a:cs typeface="Arial Narrow"/>
              </a:defRPr>
            </a:pPr>
            <a:r>
              <a:rPr lang="kk-KZ" sz="1575" b="1" i="0">
                <a:solidFill>
                  <a:srgbClr val="003F7E"/>
                </a:solidFill>
                <a:latin typeface="Arial Narrow"/>
                <a:ea typeface="Arial Narrow"/>
                <a:cs typeface="Arial Narrow"/>
              </a:rPr>
              <a:t>Басталғанға дейін</a:t>
            </a:r>
          </a:p>
        </p:txBody>
      </p:sp>
      <p:sp>
        <p:nvSpPr>
          <p:cNvPr id="61" name="seq-copy-3">
            <a:extLst>
              <a:ext uri="{FF2B5EF4-FFF2-40B4-BE49-F238E27FC236}">
                <a16:creationId xmlns:a16="http://schemas.microsoft.com/office/drawing/2014/main" id="{1D482505-C9A2-4DAC-A369-40C91E0DE158}"/>
              </a:ext>
            </a:extLst>
          </p:cNvPr>
          <p:cNvSpPr>
            <a:spLocks noGrp="1"/>
          </p:cNvSpPr>
          <p:nvPr/>
        </p:nvSpPr>
        <p:spPr>
          <a:xfrm>
            <a:off x="3400425" y="2508949"/>
            <a:ext cx="2105025" cy="723900"/>
          </a:xfrm>
          <a:prstGeom prst="rect">
            <a:avLst/>
          </a:prstGeom>
          <a:noFill/>
          <a:ln w="0">
            <a:noFill/>
            <a:prstDash val="solid"/>
          </a:ln>
        </p:spPr>
        <p:txBody>
          <a:bodyPr wrap="square" lIns="66675" tIns="47625" rIns="66675" bIns="47625" anchor="ctr">
            <a:noAutofit/>
          </a:bodyPr>
          <a:lstStyle/>
          <a:p>
            <a:pPr algn="ctr">
              <a:lnSpc>
                <a:spcPct val="96000"/>
              </a:lnSpc>
              <a:buNone/>
              <a:defRPr sz="1425" b="0" i="0">
                <a:solidFill>
                  <a:srgbClr val="17324D"/>
                </a:solidFill>
                <a:latin typeface="Arial Narrow"/>
                <a:ea typeface="Arial Narrow"/>
                <a:cs typeface="Arial Narrow"/>
              </a:defRPr>
            </a:pPr>
            <a:r>
              <a:rPr lang="kk-KZ" sz="1425" b="0" i="0">
                <a:solidFill>
                  <a:srgbClr val="17324D"/>
                </a:solidFill>
                <a:latin typeface="Arial Narrow"/>
                <a:ea typeface="Arial Narrow"/>
                <a:cs typeface="Arial Narrow"/>
              </a:rPr>
              <a:t>орын, жабдық, материалдар, ауысымды қабылдау</a:t>
            </a:r>
          </a:p>
        </p:txBody>
      </p:sp>
      <p:sp>
        <p:nvSpPr>
          <p:cNvPr id="62" name="seq-card-4">
            <a:extLst>
              <a:ext uri="{FF2B5EF4-FFF2-40B4-BE49-F238E27FC236}">
                <a16:creationId xmlns:a16="http://schemas.microsoft.com/office/drawing/2014/main" id="{F509F733-AB48-4094-8EEA-27737C02EDDD}"/>
              </a:ext>
            </a:extLst>
          </p:cNvPr>
          <p:cNvSpPr>
            <a:spLocks noGrp="1"/>
          </p:cNvSpPr>
          <p:nvPr/>
        </p:nvSpPr>
        <p:spPr>
          <a:xfrm>
            <a:off x="5950039" y="2043112"/>
            <a:ext cx="2333625" cy="1285875"/>
          </a:xfrm>
          <a:prstGeom prst="roundRect">
            <a:avLst>
              <a:gd name="adj" fmla="val 7407"/>
            </a:avLst>
          </a:prstGeom>
          <a:noFill/>
          <a:ln w="19050">
            <a:solidFill>
              <a:srgbClr val="2AB0EF"/>
            </a:solidFill>
            <a:prstDash val="solid"/>
          </a:ln>
        </p:spPr>
        <p:txBody>
          <a:bodyPr/>
          <a:lstStyle/>
          <a:p>
            <a:endParaRPr/>
          </a:p>
        </p:txBody>
      </p:sp>
      <p:sp>
        <p:nvSpPr>
          <p:cNvPr id="63" name="seq-num-4">
            <a:extLst>
              <a:ext uri="{FF2B5EF4-FFF2-40B4-BE49-F238E27FC236}">
                <a16:creationId xmlns:a16="http://schemas.microsoft.com/office/drawing/2014/main" id="{5C6148C7-66D5-493E-B151-CDE6A5651E2E}"/>
              </a:ext>
            </a:extLst>
          </p:cNvPr>
          <p:cNvSpPr>
            <a:spLocks noGrp="1"/>
          </p:cNvSpPr>
          <p:nvPr/>
        </p:nvSpPr>
        <p:spPr>
          <a:xfrm>
            <a:off x="6026239" y="2119312"/>
            <a:ext cx="361950" cy="361950"/>
          </a:xfrm>
          <a:prstGeom prst="roundRect">
            <a:avLst>
              <a:gd name="adj" fmla="val 50000"/>
            </a:avLst>
          </a:prstGeom>
          <a:solidFill>
            <a:srgbClr val="003F7E"/>
          </a:solidFill>
          <a:ln w="0">
            <a:noFill/>
            <a:prstDash val="solid"/>
          </a:ln>
        </p:spPr>
        <p:txBody>
          <a:bodyPr wrap="square" lIns="66675" tIns="47625" rIns="66675" bIns="47625" anchor="ctr">
            <a:noAutofit/>
          </a:bodyPr>
          <a:lstStyle/>
          <a:p>
            <a:pPr algn="ctr">
              <a:lnSpc>
                <a:spcPct val="103000"/>
              </a:lnSpc>
            </a:pPr>
            <a:r>
              <a:rPr lang="en-US" b="1" dirty="0">
                <a:solidFill>
                  <a:srgbClr val="FFFFFF"/>
                </a:solidFill>
                <a:latin typeface="Arial Narrow"/>
              </a:rPr>
              <a:t>3</a:t>
            </a:r>
            <a:endParaRPr b="1" dirty="0">
              <a:solidFill>
                <a:srgbClr val="FFFFFF"/>
              </a:solidFill>
              <a:latin typeface="Arial Narrow"/>
            </a:endParaRPr>
          </a:p>
        </p:txBody>
      </p:sp>
      <p:sp>
        <p:nvSpPr>
          <p:cNvPr id="64" name="seq-role-4">
            <a:extLst>
              <a:ext uri="{FF2B5EF4-FFF2-40B4-BE49-F238E27FC236}">
                <a16:creationId xmlns:a16="http://schemas.microsoft.com/office/drawing/2014/main" id="{E9F04569-7632-48B0-B591-684B89289AFF}"/>
              </a:ext>
            </a:extLst>
          </p:cNvPr>
          <p:cNvSpPr>
            <a:spLocks noGrp="1"/>
          </p:cNvSpPr>
          <p:nvPr/>
        </p:nvSpPr>
        <p:spPr>
          <a:xfrm>
            <a:off x="6426289" y="2119312"/>
            <a:ext cx="1752600" cy="323850"/>
          </a:xfrm>
          <a:prstGeom prst="rect">
            <a:avLst/>
          </a:prstGeom>
          <a:noFill/>
          <a:ln w="0">
            <a:noFill/>
            <a:prstDash val="solid"/>
          </a:ln>
        </p:spPr>
        <p:txBody>
          <a:bodyPr wrap="square" lIns="66675" tIns="47625" rIns="66675" bIns="47625" anchor="ctr">
            <a:noAutofit/>
          </a:bodyPr>
          <a:lstStyle/>
          <a:p>
            <a:pPr algn="l">
              <a:lnSpc>
                <a:spcPct val="103000"/>
              </a:lnSpc>
              <a:buNone/>
              <a:defRPr sz="1575" b="1" i="0">
                <a:solidFill>
                  <a:srgbClr val="003F7E"/>
                </a:solidFill>
                <a:latin typeface="Arial Narrow"/>
                <a:ea typeface="Arial Narrow"/>
                <a:cs typeface="Arial Narrow"/>
              </a:defRPr>
            </a:pPr>
            <a:r>
              <a:rPr lang="kk-KZ" sz="1575" b="1" i="0">
                <a:solidFill>
                  <a:srgbClr val="003F7E"/>
                </a:solidFill>
                <a:latin typeface="Arial Narrow"/>
                <a:ea typeface="Arial Narrow"/>
                <a:cs typeface="Arial Narrow"/>
              </a:rPr>
              <a:t>Жұмыс кезінде</a:t>
            </a:r>
          </a:p>
        </p:txBody>
      </p:sp>
      <p:sp>
        <p:nvSpPr>
          <p:cNvPr id="65" name="seq-copy-4">
            <a:extLst>
              <a:ext uri="{FF2B5EF4-FFF2-40B4-BE49-F238E27FC236}">
                <a16:creationId xmlns:a16="http://schemas.microsoft.com/office/drawing/2014/main" id="{5637A016-58DF-4ACC-BDCA-56DD3C3237D0}"/>
              </a:ext>
            </a:extLst>
          </p:cNvPr>
          <p:cNvSpPr>
            <a:spLocks noGrp="1"/>
          </p:cNvSpPr>
          <p:nvPr/>
        </p:nvSpPr>
        <p:spPr>
          <a:xfrm>
            <a:off x="6064339" y="2500312"/>
            <a:ext cx="2105025" cy="723900"/>
          </a:xfrm>
          <a:prstGeom prst="rect">
            <a:avLst/>
          </a:prstGeom>
          <a:noFill/>
          <a:ln w="0">
            <a:noFill/>
            <a:prstDash val="solid"/>
          </a:ln>
        </p:spPr>
        <p:txBody>
          <a:bodyPr wrap="square" lIns="66675" tIns="47625" rIns="66675" bIns="47625" anchor="ctr">
            <a:noAutofit/>
          </a:bodyPr>
          <a:lstStyle/>
          <a:p>
            <a:pPr algn="ctr">
              <a:lnSpc>
                <a:spcPct val="96000"/>
              </a:lnSpc>
              <a:buNone/>
              <a:defRPr sz="1425" b="0" i="0">
                <a:solidFill>
                  <a:srgbClr val="17324D"/>
                </a:solidFill>
                <a:latin typeface="Arial Narrow"/>
                <a:ea typeface="Arial Narrow"/>
                <a:cs typeface="Arial Narrow"/>
              </a:defRPr>
            </a:pPr>
            <a:r>
              <a:rPr lang="kk-KZ" sz="1425" b="0" i="0">
                <a:solidFill>
                  <a:srgbClr val="17324D"/>
                </a:solidFill>
                <a:latin typeface="Arial Narrow"/>
                <a:ea typeface="Arial Narrow"/>
                <a:cs typeface="Arial Narrow"/>
              </a:rPr>
              <a:t>қауіпсіз тәсілдер, ауытқулар және қорғаныш</a:t>
            </a:r>
          </a:p>
        </p:txBody>
      </p:sp>
      <p:sp>
        <p:nvSpPr>
          <p:cNvPr id="66" name="seq-card-5">
            <a:extLst>
              <a:ext uri="{FF2B5EF4-FFF2-40B4-BE49-F238E27FC236}">
                <a16:creationId xmlns:a16="http://schemas.microsoft.com/office/drawing/2014/main" id="{569B650B-6237-4CF4-BED3-6FAA5C2D0BF6}"/>
              </a:ext>
            </a:extLst>
          </p:cNvPr>
          <p:cNvSpPr>
            <a:spLocks noGrp="1"/>
          </p:cNvSpPr>
          <p:nvPr/>
        </p:nvSpPr>
        <p:spPr>
          <a:xfrm>
            <a:off x="8569414" y="2043112"/>
            <a:ext cx="2333625" cy="1285875"/>
          </a:xfrm>
          <a:prstGeom prst="roundRect">
            <a:avLst>
              <a:gd name="adj" fmla="val 7407"/>
            </a:avLst>
          </a:prstGeom>
          <a:noFill/>
          <a:ln w="19050">
            <a:solidFill>
              <a:srgbClr val="2AB0EF"/>
            </a:solidFill>
            <a:prstDash val="solid"/>
          </a:ln>
        </p:spPr>
        <p:txBody>
          <a:bodyPr/>
          <a:lstStyle/>
          <a:p>
            <a:endParaRPr/>
          </a:p>
        </p:txBody>
      </p:sp>
      <p:sp>
        <p:nvSpPr>
          <p:cNvPr id="67" name="seq-num-5">
            <a:extLst>
              <a:ext uri="{FF2B5EF4-FFF2-40B4-BE49-F238E27FC236}">
                <a16:creationId xmlns:a16="http://schemas.microsoft.com/office/drawing/2014/main" id="{6D773BF8-CBC7-4224-8F71-B9A1131727E5}"/>
              </a:ext>
            </a:extLst>
          </p:cNvPr>
          <p:cNvSpPr>
            <a:spLocks noGrp="1"/>
          </p:cNvSpPr>
          <p:nvPr/>
        </p:nvSpPr>
        <p:spPr>
          <a:xfrm>
            <a:off x="8645614" y="2119312"/>
            <a:ext cx="361950" cy="361950"/>
          </a:xfrm>
          <a:prstGeom prst="roundRect">
            <a:avLst>
              <a:gd name="adj" fmla="val 50000"/>
            </a:avLst>
          </a:prstGeom>
          <a:solidFill>
            <a:srgbClr val="003F7E"/>
          </a:solidFill>
          <a:ln w="0">
            <a:noFill/>
            <a:prstDash val="solid"/>
          </a:ln>
        </p:spPr>
        <p:txBody>
          <a:bodyPr wrap="square" lIns="66675" tIns="47625" rIns="66675" bIns="47625" anchor="ctr">
            <a:noAutofit/>
          </a:bodyPr>
          <a:lstStyle/>
          <a:p>
            <a:pPr algn="ctr">
              <a:lnSpc>
                <a:spcPct val="103000"/>
              </a:lnSpc>
            </a:pPr>
            <a:r>
              <a:rPr lang="en-US" b="1" dirty="0">
                <a:solidFill>
                  <a:srgbClr val="FFFFFF"/>
                </a:solidFill>
                <a:latin typeface="Arial Narrow"/>
              </a:rPr>
              <a:t>4</a:t>
            </a:r>
            <a:endParaRPr b="1" dirty="0">
              <a:solidFill>
                <a:srgbClr val="FFFFFF"/>
              </a:solidFill>
              <a:latin typeface="Arial Narrow"/>
            </a:endParaRPr>
          </a:p>
        </p:txBody>
      </p:sp>
      <p:sp>
        <p:nvSpPr>
          <p:cNvPr id="68" name="seq-role-5">
            <a:extLst>
              <a:ext uri="{FF2B5EF4-FFF2-40B4-BE49-F238E27FC236}">
                <a16:creationId xmlns:a16="http://schemas.microsoft.com/office/drawing/2014/main" id="{2791E78B-2614-4918-B3CA-EBB3DEDC0EA1}"/>
              </a:ext>
            </a:extLst>
          </p:cNvPr>
          <p:cNvSpPr>
            <a:spLocks noGrp="1"/>
          </p:cNvSpPr>
          <p:nvPr/>
        </p:nvSpPr>
        <p:spPr>
          <a:xfrm>
            <a:off x="9045664" y="2119312"/>
            <a:ext cx="1752600" cy="323850"/>
          </a:xfrm>
          <a:prstGeom prst="rect">
            <a:avLst/>
          </a:prstGeom>
          <a:noFill/>
          <a:ln w="0">
            <a:noFill/>
            <a:prstDash val="solid"/>
          </a:ln>
        </p:spPr>
        <p:txBody>
          <a:bodyPr wrap="square" lIns="66675" tIns="47625" rIns="66675" bIns="47625" anchor="ctr">
            <a:noAutofit/>
          </a:bodyPr>
          <a:lstStyle/>
          <a:p>
            <a:pPr algn="l">
              <a:lnSpc>
                <a:spcPct val="103000"/>
              </a:lnSpc>
              <a:buNone/>
              <a:defRPr sz="1575" b="1" i="0">
                <a:solidFill>
                  <a:srgbClr val="003F7E"/>
                </a:solidFill>
                <a:latin typeface="Arial Narrow"/>
                <a:ea typeface="Arial Narrow"/>
                <a:cs typeface="Arial Narrow"/>
              </a:defRPr>
            </a:pPr>
            <a:r>
              <a:rPr lang="kk-KZ" sz="1575" b="1" i="0">
                <a:solidFill>
                  <a:srgbClr val="003F7E"/>
                </a:solidFill>
                <a:latin typeface="Arial Narrow"/>
                <a:ea typeface="Arial Narrow"/>
                <a:cs typeface="Arial Narrow"/>
              </a:rPr>
              <a:t>Авариялар</a:t>
            </a:r>
          </a:p>
        </p:txBody>
      </p:sp>
      <p:sp>
        <p:nvSpPr>
          <p:cNvPr id="69" name="seq-copy-5">
            <a:extLst>
              <a:ext uri="{FF2B5EF4-FFF2-40B4-BE49-F238E27FC236}">
                <a16:creationId xmlns:a16="http://schemas.microsoft.com/office/drawing/2014/main" id="{ECDDD93D-B10D-4491-93B8-DA381B92B3FB}"/>
              </a:ext>
            </a:extLst>
          </p:cNvPr>
          <p:cNvSpPr>
            <a:spLocks noGrp="1"/>
          </p:cNvSpPr>
          <p:nvPr/>
        </p:nvSpPr>
        <p:spPr>
          <a:xfrm>
            <a:off x="8683714" y="2500312"/>
            <a:ext cx="2105025" cy="723900"/>
          </a:xfrm>
          <a:prstGeom prst="rect">
            <a:avLst/>
          </a:prstGeom>
          <a:noFill/>
          <a:ln w="0">
            <a:noFill/>
            <a:prstDash val="solid"/>
          </a:ln>
        </p:spPr>
        <p:txBody>
          <a:bodyPr wrap="square" lIns="66675" tIns="47625" rIns="66675" bIns="47625" anchor="ctr">
            <a:noAutofit/>
          </a:bodyPr>
          <a:lstStyle/>
          <a:p>
            <a:pPr algn="ctr">
              <a:lnSpc>
                <a:spcPct val="96000"/>
              </a:lnSpc>
              <a:buNone/>
              <a:defRPr sz="1425" b="0" i="0">
                <a:solidFill>
                  <a:srgbClr val="17324D"/>
                </a:solidFill>
                <a:latin typeface="Arial Narrow"/>
                <a:ea typeface="Arial Narrow"/>
                <a:cs typeface="Arial Narrow"/>
              </a:defRPr>
            </a:pPr>
            <a:r>
              <a:rPr lang="kk-KZ" sz="1425" b="0" i="0">
                <a:solidFill>
                  <a:srgbClr val="17324D"/>
                </a:solidFill>
                <a:latin typeface="Arial Narrow"/>
                <a:ea typeface="Arial Narrow"/>
                <a:cs typeface="Arial Narrow"/>
              </a:rPr>
              <a:t>әрекеттер, алғашқы көмек және хабарлау</a:t>
            </a:r>
          </a:p>
        </p:txBody>
      </p:sp>
      <p:sp>
        <p:nvSpPr>
          <p:cNvPr id="70" name="seq-card-6">
            <a:extLst>
              <a:ext uri="{FF2B5EF4-FFF2-40B4-BE49-F238E27FC236}">
                <a16:creationId xmlns:a16="http://schemas.microsoft.com/office/drawing/2014/main" id="{BA796129-8E2A-42FB-B907-FA9F24AD6287}"/>
              </a:ext>
            </a:extLst>
          </p:cNvPr>
          <p:cNvSpPr>
            <a:spLocks noGrp="1"/>
          </p:cNvSpPr>
          <p:nvPr/>
        </p:nvSpPr>
        <p:spPr>
          <a:xfrm>
            <a:off x="8683714" y="3804684"/>
            <a:ext cx="2333625" cy="1285875"/>
          </a:xfrm>
          <a:prstGeom prst="roundRect">
            <a:avLst>
              <a:gd name="adj" fmla="val 7407"/>
            </a:avLst>
          </a:prstGeom>
          <a:noFill/>
          <a:ln w="19050">
            <a:solidFill>
              <a:srgbClr val="2AB0EF"/>
            </a:solidFill>
            <a:prstDash val="solid"/>
          </a:ln>
        </p:spPr>
        <p:txBody>
          <a:bodyPr/>
          <a:lstStyle/>
          <a:p>
            <a:endParaRPr/>
          </a:p>
        </p:txBody>
      </p:sp>
      <p:sp>
        <p:nvSpPr>
          <p:cNvPr id="71" name="seq-num-6">
            <a:extLst>
              <a:ext uri="{FF2B5EF4-FFF2-40B4-BE49-F238E27FC236}">
                <a16:creationId xmlns:a16="http://schemas.microsoft.com/office/drawing/2014/main" id="{98ACBED0-D97C-43B8-9E15-DD62AA4C976A}"/>
              </a:ext>
            </a:extLst>
          </p:cNvPr>
          <p:cNvSpPr>
            <a:spLocks noGrp="1"/>
          </p:cNvSpPr>
          <p:nvPr/>
        </p:nvSpPr>
        <p:spPr>
          <a:xfrm>
            <a:off x="8759914" y="3880884"/>
            <a:ext cx="361950" cy="361950"/>
          </a:xfrm>
          <a:prstGeom prst="roundRect">
            <a:avLst>
              <a:gd name="adj" fmla="val 50000"/>
            </a:avLst>
          </a:prstGeom>
          <a:solidFill>
            <a:srgbClr val="003F7E"/>
          </a:solidFill>
          <a:ln w="0">
            <a:noFill/>
            <a:prstDash val="solid"/>
          </a:ln>
        </p:spPr>
        <p:txBody>
          <a:bodyPr wrap="square" lIns="66675" tIns="47625" rIns="66675" bIns="47625" anchor="ctr">
            <a:noAutofit/>
          </a:bodyPr>
          <a:lstStyle/>
          <a:p>
            <a:pPr algn="ctr">
              <a:lnSpc>
                <a:spcPct val="103000"/>
              </a:lnSpc>
              <a:buNone/>
              <a:defRPr sz="1800" b="1" i="0">
                <a:solidFill>
                  <a:srgbClr val="FFFFFF"/>
                </a:solidFill>
                <a:latin typeface="Arial Narrow"/>
                <a:ea typeface="Arial Narrow"/>
                <a:cs typeface="Arial Narrow"/>
              </a:defRPr>
            </a:pPr>
            <a:r>
              <a:rPr lang="en-US" b="1" dirty="0">
                <a:solidFill>
                  <a:srgbClr val="FFFFFF"/>
                </a:solidFill>
                <a:latin typeface="Arial Narrow"/>
                <a:ea typeface="Arial Narrow"/>
                <a:cs typeface="Arial Narrow"/>
              </a:rPr>
              <a:t>5</a:t>
            </a:r>
            <a:endParaRPr sz="1800" b="1" i="0" dirty="0">
              <a:solidFill>
                <a:srgbClr val="FFFFFF"/>
              </a:solidFill>
              <a:latin typeface="Arial Narrow"/>
              <a:ea typeface="Arial Narrow"/>
              <a:cs typeface="Arial Narrow"/>
            </a:endParaRPr>
          </a:p>
        </p:txBody>
      </p:sp>
      <p:sp>
        <p:nvSpPr>
          <p:cNvPr id="72" name="seq-role-6">
            <a:extLst>
              <a:ext uri="{FF2B5EF4-FFF2-40B4-BE49-F238E27FC236}">
                <a16:creationId xmlns:a16="http://schemas.microsoft.com/office/drawing/2014/main" id="{DD968989-EFAD-4DE8-973E-2F72CECF1E5C}"/>
              </a:ext>
            </a:extLst>
          </p:cNvPr>
          <p:cNvSpPr>
            <a:spLocks noGrp="1"/>
          </p:cNvSpPr>
          <p:nvPr/>
        </p:nvSpPr>
        <p:spPr>
          <a:xfrm>
            <a:off x="9159964" y="3880884"/>
            <a:ext cx="1752600" cy="323850"/>
          </a:xfrm>
          <a:prstGeom prst="rect">
            <a:avLst/>
          </a:prstGeom>
          <a:noFill/>
          <a:ln w="0">
            <a:noFill/>
            <a:prstDash val="solid"/>
          </a:ln>
        </p:spPr>
        <p:txBody>
          <a:bodyPr wrap="square" lIns="66675" tIns="47625" rIns="66675" bIns="47625" anchor="ctr">
            <a:noAutofit/>
          </a:bodyPr>
          <a:lstStyle/>
          <a:p>
            <a:pPr algn="l">
              <a:lnSpc>
                <a:spcPct val="103000"/>
              </a:lnSpc>
              <a:buNone/>
              <a:defRPr sz="1575" b="1" i="0">
                <a:solidFill>
                  <a:srgbClr val="003F7E"/>
                </a:solidFill>
                <a:latin typeface="Arial Narrow"/>
                <a:ea typeface="Arial Narrow"/>
                <a:cs typeface="Arial Narrow"/>
              </a:defRPr>
            </a:pPr>
            <a:r>
              <a:rPr lang="kk-KZ" sz="1575" b="1" i="0">
                <a:solidFill>
                  <a:srgbClr val="003F7E"/>
                </a:solidFill>
                <a:latin typeface="Arial Narrow"/>
                <a:ea typeface="Arial Narrow"/>
                <a:cs typeface="Arial Narrow"/>
              </a:rPr>
              <a:t>Жұмыс аяқталғаннан кейін</a:t>
            </a:r>
          </a:p>
        </p:txBody>
      </p:sp>
      <p:sp>
        <p:nvSpPr>
          <p:cNvPr id="73" name="seq-copy-6">
            <a:extLst>
              <a:ext uri="{FF2B5EF4-FFF2-40B4-BE49-F238E27FC236}">
                <a16:creationId xmlns:a16="http://schemas.microsoft.com/office/drawing/2014/main" id="{89B3C9F0-F7CB-4C84-A4BD-67C6C2BD13E7}"/>
              </a:ext>
            </a:extLst>
          </p:cNvPr>
          <p:cNvSpPr>
            <a:spLocks noGrp="1"/>
          </p:cNvSpPr>
          <p:nvPr/>
        </p:nvSpPr>
        <p:spPr>
          <a:xfrm>
            <a:off x="8798014" y="4261884"/>
            <a:ext cx="2105025" cy="723900"/>
          </a:xfrm>
          <a:prstGeom prst="rect">
            <a:avLst/>
          </a:prstGeom>
          <a:noFill/>
          <a:ln w="0">
            <a:noFill/>
            <a:prstDash val="solid"/>
          </a:ln>
        </p:spPr>
        <p:txBody>
          <a:bodyPr wrap="square" lIns="66675" tIns="47625" rIns="66675" bIns="47625" anchor="ctr">
            <a:noAutofit/>
          </a:bodyPr>
          <a:lstStyle/>
          <a:p>
            <a:pPr algn="ctr">
              <a:lnSpc>
                <a:spcPct val="96000"/>
              </a:lnSpc>
              <a:buNone/>
              <a:defRPr sz="1425" b="0" i="0">
                <a:solidFill>
                  <a:srgbClr val="17324D"/>
                </a:solidFill>
                <a:latin typeface="Arial Narrow"/>
                <a:ea typeface="Arial Narrow"/>
                <a:cs typeface="Arial Narrow"/>
              </a:defRPr>
            </a:pPr>
            <a:r>
              <a:rPr lang="kk-KZ" sz="1425" b="0" i="0" dirty="0" err="1">
                <a:solidFill>
                  <a:srgbClr val="17324D"/>
                </a:solidFill>
                <a:latin typeface="Arial Narrow"/>
                <a:ea typeface="Arial Narrow"/>
                <a:cs typeface="Arial Narrow"/>
              </a:rPr>
              <a:t>тоқтату, жинау, тапсыру</a:t>
            </a:r>
            <a:endParaRPr sz="1425" b="0" i="0" dirty="0">
              <a:solidFill>
                <a:srgbClr val="17324D"/>
              </a:solidFill>
              <a:latin typeface="Arial Narrow"/>
              <a:ea typeface="Arial Narrow"/>
              <a:cs typeface="Arial Narrow"/>
            </a:endParaRPr>
          </a:p>
        </p:txBody>
      </p:sp>
      <p:sp>
        <p:nvSpPr>
          <p:cNvPr id="74" name="source-5">
            <a:extLst>
              <a:ext uri="{FF2B5EF4-FFF2-40B4-BE49-F238E27FC236}">
                <a16:creationId xmlns:a16="http://schemas.microsoft.com/office/drawing/2014/main" id="{24B78F7C-C182-415F-A2C4-3C81DFE473F0}"/>
              </a:ext>
            </a:extLst>
          </p:cNvPr>
          <p:cNvSpPr>
            <a:spLocks noGrp="1"/>
          </p:cNvSpPr>
          <p:nvPr/>
        </p:nvSpPr>
        <p:spPr>
          <a:xfrm>
            <a:off x="857250" y="6210300"/>
            <a:ext cx="9906000" cy="228600"/>
          </a:xfrm>
          <a:prstGeom prst="rect">
            <a:avLst/>
          </a:prstGeom>
          <a:noFill/>
          <a:ln w="0">
            <a:noFill/>
            <a:prstDash val="solid"/>
          </a:ln>
        </p:spPr>
        <p:txBody>
          <a:bodyPr wrap="square" lIns="0" tIns="0" rIns="0" bIns="0" anchor="ctr">
            <a:noAutofit/>
          </a:bodyPr>
          <a:lstStyle/>
          <a:p>
            <a:pPr algn="r">
              <a:lnSpc>
                <a:spcPct val="103000"/>
              </a:lnSpc>
              <a:buNone/>
              <a:defRPr sz="1425" b="0" i="1">
                <a:solidFill>
                  <a:srgbClr val="547094"/>
                </a:solidFill>
                <a:latin typeface="Arial Narrow"/>
                <a:ea typeface="Arial Narrow"/>
                <a:cs typeface="Arial Narrow"/>
              </a:defRPr>
            </a:pPr>
            <a:r>
              <a:rPr lang="kk-KZ" sz="1425" b="0" i="1">
                <a:solidFill>
                  <a:srgbClr val="547094"/>
                </a:solidFill>
                <a:latin typeface="Arial Narrow"/>
                <a:ea typeface="Arial Narrow"/>
                <a:cs typeface="Arial Narrow"/>
              </a:rPr>
              <a:t>НҚА: 8–16-тт.</a:t>
            </a:r>
          </a:p>
        </p:txBody>
      </p:sp>
    </p:spTree>
    <p:extLst>
      <p:ext uri="{BB962C8B-B14F-4D97-AF65-F5344CB8AC3E}">
        <p14:creationId xmlns:p14="http://schemas.microsoft.com/office/powerpoint/2010/main" val="37896791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Google Shape;121;p3">
            <a:extLst>
              <a:ext uri="{FF2B5EF4-FFF2-40B4-BE49-F238E27FC236}">
                <a16:creationId xmlns:a16="http://schemas.microsoft.com/office/drawing/2014/main" id="{10FC2256-A40A-41FB-8BFE-EA51BEAAAAD8}"/>
              </a:ext>
            </a:extLst>
          </p:cNvPr>
          <p:cNvSpPr>
            <a:spLocks noGrp="1"/>
          </p:cNvSpPr>
          <p:nvPr/>
        </p:nvSpPr>
        <p:spPr>
          <a:xfrm>
            <a:off x="95838" y="60332"/>
            <a:ext cx="1973107" cy="529533"/>
          </a:xfrm>
          <a:prstGeom prst="roundRect">
            <a:avLst>
              <a:gd name="adj" fmla="val 50000"/>
            </a:avLst>
          </a:prstGeom>
          <a:gradFill>
            <a:gsLst>
              <a:gs pos="0">
                <a:schemeClr val="dk2"/>
              </a:gs>
              <a:gs pos="100000">
                <a:srgbClr val="2AB0EF"/>
              </a:gs>
            </a:gsLst>
            <a:lin ang="2700000" scaled="0"/>
          </a:gradFill>
          <a:ln>
            <a:noFill/>
          </a:ln>
        </p:spPr>
        <p:txBody>
          <a:bodyPr spcFirstLastPara="1" wrap="square" lIns="91425" tIns="45700" rIns="91425" bIns="45700" anchor="ctr">
            <a:noAutofit/>
          </a:bodyPr>
          <a:lstStyle/>
          <a:p>
            <a:pPr marL="0" marR="0" lvl="0" indent="0" algn="ctr">
              <a:lnSpc>
                <a:spcPct val="100000"/>
              </a:lnSpc>
              <a:spcBef>
                <a:spcPts val="0"/>
              </a:spcBef>
              <a:spcAft>
                <a:spcPts val="0"/>
              </a:spcAft>
              <a:buNone/>
            </a:pPr>
            <a:endParaRPr sz="1400" b="0" i="0" u="none" cap="none">
              <a:solidFill>
                <a:schemeClr val="lt1"/>
              </a:solidFill>
              <a:latin typeface="Arial Narrow"/>
              <a:ea typeface="Arial Narrow"/>
              <a:cs typeface="Arial Narrow"/>
            </a:endParaRPr>
          </a:p>
        </p:txBody>
      </p:sp>
      <p:sp>
        <p:nvSpPr>
          <p:cNvPr id="3" name="Прямоугольник 2">
            <a:extLst>
              <a:ext uri="{FF2B5EF4-FFF2-40B4-BE49-F238E27FC236}">
                <a16:creationId xmlns:a16="http://schemas.microsoft.com/office/drawing/2014/main" id="{3353705C-F4A3-4E1E-B86F-FC033C8BBF93}"/>
              </a:ext>
            </a:extLst>
          </p:cNvPr>
          <p:cNvSpPr>
            <a:spLocks noGrp="1"/>
          </p:cNvSpPr>
          <p:nvPr/>
        </p:nvSpPr>
        <p:spPr>
          <a:xfrm>
            <a:off x="2419927" y="169479"/>
            <a:ext cx="7499927" cy="646331"/>
          </a:xfrm>
          <a:prstGeom prst="rect">
            <a:avLst/>
          </a:prstGeom>
        </p:spPr>
        <p:txBody>
          <a:bodyPr wrap="square">
            <a:spAutoFit/>
          </a:bodyPr>
          <a:lstStyle/>
          <a:p>
            <a:pPr algn="ctr">
              <a:spcAft>
                <a:spcPts val="0"/>
              </a:spcAft>
              <a:buNone/>
            </a:pPr>
            <a:r>
              <a:rPr lang="kk-KZ" sz="1600" b="1">
                <a:solidFill>
                  <a:srgbClr val="547094"/>
                </a:solidFill>
                <a:latin typeface=" arial narrow"/>
                <a:ea typeface=" arial narrow"/>
                <a:cs typeface=" arial narrow"/>
              </a:rPr>
              <a:t>Еңбек қауіпсіздігі және еңбекті қорғау мәселелері бойынша кәсіби құзыреттерді дамыту</a:t>
            </a:r>
          </a:p>
          <a:p>
            <a:pPr algn="ctr">
              <a:spcAft>
                <a:spcPts val="0"/>
              </a:spcAft>
              <a:buNone/>
            </a:pPr>
            <a:endParaRPr sz="2000" b="1">
              <a:solidFill>
                <a:srgbClr val="547094"/>
              </a:solidFill>
              <a:latin typeface=" arial narrow"/>
              <a:ea typeface=" arial narrow"/>
              <a:cs typeface=" arial narrow"/>
            </a:endParaRPr>
          </a:p>
        </p:txBody>
      </p:sp>
      <p:cxnSp>
        <p:nvCxnSpPr>
          <p:cNvPr id="44" name="Google Shape;123;p3"/>
          <p:cNvCxnSpPr/>
          <p:nvPr/>
        </p:nvCxnSpPr>
        <p:spPr>
          <a:xfrm>
            <a:off x="0" y="642116"/>
            <a:ext cx="12192000" cy="1"/>
          </a:xfrm>
          <a:prstGeom prst="straightConnector1">
            <a:avLst/>
          </a:prstGeom>
          <a:ln w="28575" cap="flat">
            <a:solidFill>
              <a:srgbClr val="2AB0EF"/>
            </a:solidFill>
            <a:prstDash val="solid"/>
            <a:round/>
            <a:headEnd type="none" w="sm" len="sm"/>
            <a:tailEnd type="none" w="sm" len="sm"/>
          </a:ln>
        </p:spPr>
      </p:cxnSp>
      <p:sp>
        <p:nvSpPr>
          <p:cNvPr id="11" name="TextBox 10">
            <a:extLst>
              <a:ext uri="{FF2B5EF4-FFF2-40B4-BE49-F238E27FC236}">
                <a16:creationId xmlns:a16="http://schemas.microsoft.com/office/drawing/2014/main" id="{2F327ACF-10F3-4651-820D-8A700C42D091}"/>
              </a:ext>
            </a:extLst>
          </p:cNvPr>
          <p:cNvSpPr>
            <a:spLocks noGrp="1"/>
          </p:cNvSpPr>
          <p:nvPr/>
        </p:nvSpPr>
        <p:spPr>
          <a:xfrm>
            <a:off x="378931" y="66645"/>
            <a:ext cx="2244197" cy="523220"/>
          </a:xfrm>
          <a:prstGeom prst="rect">
            <a:avLst/>
          </a:prstGeom>
          <a:noFill/>
        </p:spPr>
        <p:txBody>
          <a:bodyPr wrap="square">
            <a:spAutoFit/>
          </a:bodyPr>
          <a:lstStyle/>
          <a:p>
            <a:r>
              <a:rPr sz="1400">
                <a:solidFill>
                  <a:schemeClr val="bg1"/>
                </a:solidFill>
              </a:rPr>
              <a:t>HEALTH SAFETY ENVIRONMENT</a:t>
            </a:r>
          </a:p>
        </p:txBody>
      </p:sp>
      <p:sp>
        <p:nvSpPr>
          <p:cNvPr id="22" name="Прямоугольник 21">
            <a:extLst>
              <a:ext uri="{FF2B5EF4-FFF2-40B4-BE49-F238E27FC236}">
                <a16:creationId xmlns:a16="http://schemas.microsoft.com/office/drawing/2014/main" id="{7E838FD1-F143-4F58-BFCE-3F3974B3F029}"/>
              </a:ext>
            </a:extLst>
          </p:cNvPr>
          <p:cNvSpPr>
            <a:spLocks noGrp="1"/>
          </p:cNvSpPr>
          <p:nvPr/>
        </p:nvSpPr>
        <p:spPr>
          <a:xfrm>
            <a:off x="495300" y="914400"/>
            <a:ext cx="10744200" cy="762000"/>
          </a:xfrm>
          <a:prstGeom prst="rect">
            <a:avLst/>
          </a:prstGeom>
          <a:noFill/>
          <a:ln w="22193">
            <a:solidFill>
              <a:srgbClr val="00B05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4" name="Прямоугольник 3">
            <a:extLst>
              <a:ext uri="{FF2B5EF4-FFF2-40B4-BE49-F238E27FC236}">
                <a16:creationId xmlns:a16="http://schemas.microsoft.com/office/drawing/2014/main" id="{4134793A-547D-40E5-91BA-60AB3917A49B}"/>
              </a:ext>
            </a:extLst>
          </p:cNvPr>
          <p:cNvSpPr>
            <a:spLocks noGrp="1"/>
          </p:cNvSpPr>
          <p:nvPr/>
        </p:nvSpPr>
        <p:spPr>
          <a:xfrm>
            <a:off x="628650" y="1028700"/>
            <a:ext cx="10477500" cy="514350"/>
          </a:xfrm>
          <a:prstGeom prst="rect">
            <a:avLst/>
          </a:prstGeom>
        </p:spPr>
        <p:txBody>
          <a:bodyPr wrap="none" lIns="76200" tIns="38100" rIns="76200" bIns="38100" anchor="ctr">
            <a:noAutofit/>
          </a:bodyPr>
          <a:lstStyle/>
          <a:p>
            <a:pPr algn="ctr">
              <a:spcAft>
                <a:spcPts val="0"/>
              </a:spcAft>
              <a:buNone/>
              <a:defRPr sz="1800" b="1">
                <a:solidFill>
                  <a:srgbClr val="003F7E"/>
                </a:solidFill>
                <a:latin typeface="Arial Narrow"/>
                <a:ea typeface="Arial Narrow"/>
                <a:cs typeface="Arial Narrow"/>
              </a:defRPr>
            </a:pPr>
            <a:r>
              <a:rPr lang="kk-KZ" sz="1800" b="1" u="sng">
                <a:solidFill>
                  <a:srgbClr val="003F7E"/>
                </a:solidFill>
                <a:latin typeface="Arial Narrow"/>
                <a:ea typeface="Arial Narrow"/>
                <a:cs typeface="Arial Narrow"/>
              </a:rPr>
              <a:t>ӘРБІР БӨЛІМ ЖҰМЫСКЕРГЕ БІРМӘНДІ ӘРЕКЕТТЕРДІ КӨРСЕТУІ ТИІС</a:t>
            </a:r>
          </a:p>
        </p:txBody>
      </p:sp>
      <p:pic>
        <p:nvPicPr>
          <p:cNvPr id="48" name="Рисунок 4"/>
          <p:cNvPicPr>
            <a:picLocks noChangeAspect="1"/>
          </p:cNvPicPr>
          <p:nvPr/>
        </p:nvPicPr>
        <p:blipFill>
          <a:blip r:embed="rId3"/>
          <a:stretch>
            <a:fillRect/>
          </a:stretch>
        </p:blipFill>
        <p:spPr>
          <a:xfrm>
            <a:off x="11176706" y="50696"/>
            <a:ext cx="1015294" cy="883895"/>
          </a:xfrm>
          <a:prstGeom prst="rect">
            <a:avLst/>
          </a:prstGeom>
        </p:spPr>
      </p:pic>
      <p:graphicFrame>
        <p:nvGraphicFramePr>
          <p:cNvPr id="49" name="Таблица 38"/>
          <p:cNvGraphicFramePr/>
          <p:nvPr/>
        </p:nvGraphicFramePr>
        <p:xfrm>
          <a:off x="609600" y="1857375"/>
          <a:ext cx="10972800" cy="4076700"/>
        </p:xfrm>
        <a:graphic>
          <a:graphicData uri="http://schemas.openxmlformats.org/drawingml/2006/table">
            <a:tbl>
              <a:tblPr/>
              <a:tblGrid>
                <a:gridCol w="1952625">
                  <a:extLst>
                    <a:ext uri="{9D8B030D-6E8A-4147-A177-3AD203B41FA5}">
                      <a16:colId xmlns:a16="http://schemas.microsoft.com/office/drawing/2014/main" val="20000"/>
                    </a:ext>
                  </a:extLst>
                </a:gridCol>
                <a:gridCol w="3006725">
                  <a:extLst>
                    <a:ext uri="{9D8B030D-6E8A-4147-A177-3AD203B41FA5}">
                      <a16:colId xmlns:a16="http://schemas.microsoft.com/office/drawing/2014/main" val="20001"/>
                    </a:ext>
                  </a:extLst>
                </a:gridCol>
                <a:gridCol w="3006725">
                  <a:extLst>
                    <a:ext uri="{9D8B030D-6E8A-4147-A177-3AD203B41FA5}">
                      <a16:colId xmlns:a16="http://schemas.microsoft.com/office/drawing/2014/main" val="20002"/>
                    </a:ext>
                  </a:extLst>
                </a:gridCol>
                <a:gridCol w="3006725">
                  <a:extLst>
                    <a:ext uri="{9D8B030D-6E8A-4147-A177-3AD203B41FA5}">
                      <a16:colId xmlns:a16="http://schemas.microsoft.com/office/drawing/2014/main" val="20003"/>
                    </a:ext>
                  </a:extLst>
                </a:gridCol>
              </a:tblGrid>
              <a:tr h="495300">
                <a:tc>
                  <a:txBody>
                    <a:bodyPr/>
                    <a:lstStyle/>
                    <a:p>
                      <a:pPr algn="ctr">
                        <a:buNone/>
                      </a:pPr>
                      <a:r>
                        <a:rPr lang="kk-KZ" sz="1425" b="1">
                          <a:solidFill>
                            <a:srgbClr val="FFFFFF"/>
                          </a:solidFill>
                          <a:latin typeface="Arial Narrow"/>
                          <a:ea typeface="Arial Narrow"/>
                          <a:cs typeface="Arial Narrow"/>
                        </a:rPr>
                        <a:t>Бөлім</a:t>
                      </a:r>
                    </a:p>
                  </a:txBody>
                  <a:tcPr marL="57150" marR="57150" marT="47625" marB="47625" anchor="ctr">
                    <a:solidFill>
                      <a:srgbClr val="003F7E"/>
                    </a:solidFill>
                  </a:tcPr>
                </a:tc>
                <a:tc>
                  <a:txBody>
                    <a:bodyPr/>
                    <a:lstStyle/>
                    <a:p>
                      <a:pPr algn="ctr">
                        <a:buNone/>
                      </a:pPr>
                      <a:r>
                        <a:rPr lang="kk-KZ" sz="1425" b="1">
                          <a:solidFill>
                            <a:srgbClr val="FFFFFF"/>
                          </a:solidFill>
                          <a:latin typeface="Arial Narrow"/>
                          <a:ea typeface="Arial Narrow"/>
                          <a:cs typeface="Arial Narrow"/>
                        </a:rPr>
                        <a:t>Міндетті түрде нені қамту керек</a:t>
                      </a:r>
                    </a:p>
                  </a:txBody>
                  <a:tcPr marL="57150" marR="57150" marT="47625" marB="47625" anchor="ctr">
                    <a:solidFill>
                      <a:srgbClr val="003F7E"/>
                    </a:solidFill>
                  </a:tcPr>
                </a:tc>
                <a:tc>
                  <a:txBody>
                    <a:bodyPr/>
                    <a:lstStyle/>
                    <a:p>
                      <a:pPr algn="ctr">
                        <a:buNone/>
                      </a:pPr>
                      <a:r>
                        <a:rPr lang="kk-KZ" sz="1425" b="1">
                          <a:solidFill>
                            <a:srgbClr val="FFFFFF"/>
                          </a:solidFill>
                          <a:latin typeface="Arial Narrow"/>
                          <a:ea typeface="Arial Narrow"/>
                          <a:cs typeface="Arial Narrow"/>
                        </a:rPr>
                        <a:t>Жұмыскер нені білуі тиіс</a:t>
                      </a:r>
                    </a:p>
                  </a:txBody>
                  <a:tcPr marL="57150" marR="57150" marT="47625" marB="47625" anchor="ctr">
                    <a:solidFill>
                      <a:srgbClr val="003F7E"/>
                    </a:solidFill>
                  </a:tcPr>
                </a:tc>
                <a:tc>
                  <a:txBody>
                    <a:bodyPr/>
                    <a:lstStyle/>
                    <a:p>
                      <a:pPr algn="ctr">
                        <a:buNone/>
                      </a:pPr>
                      <a:r>
                        <a:rPr lang="kk-KZ" sz="1425" b="1">
                          <a:solidFill>
                            <a:srgbClr val="FFFFFF"/>
                          </a:solidFill>
                          <a:latin typeface="Arial Narrow"/>
                          <a:ea typeface="Arial Narrow"/>
                          <a:cs typeface="Arial Narrow"/>
                        </a:rPr>
                        <a:t>Сапаны тексеру</a:t>
                      </a:r>
                    </a:p>
                  </a:txBody>
                  <a:tcPr marL="57150" marR="57150" marT="47625" marB="47625" anchor="ctr">
                    <a:solidFill>
                      <a:srgbClr val="003F7E"/>
                    </a:solidFill>
                  </a:tcPr>
                </a:tc>
                <a:extLst>
                  <a:ext uri="{0D108BD9-81ED-4DB2-BD59-A6C34878D82A}">
                    <a16:rowId xmlns:a16="http://schemas.microsoft.com/office/drawing/2014/main" val="10000"/>
                  </a:ext>
                </a:extLst>
              </a:tr>
              <a:tr h="895350">
                <a:tc>
                  <a:txBody>
                    <a:bodyPr/>
                    <a:lstStyle/>
                    <a:p>
                      <a:pPr algn="ctr">
                        <a:buNone/>
                      </a:pPr>
                      <a:r>
                        <a:rPr lang="kk-KZ" sz="1500" b="1">
                          <a:solidFill>
                            <a:srgbClr val="003F7E"/>
                          </a:solidFill>
                          <a:latin typeface="Arial Narrow"/>
                          <a:ea typeface="Arial Narrow"/>
                          <a:cs typeface="Arial Narrow"/>
                        </a:rPr>
                        <a:t>Жалпы талаптар</a:t>
                      </a:r>
                    </a:p>
                  </a:txBody>
                  <a:tcPr marL="57150" marR="57150" marT="47625" marB="47625" anchor="ctr">
                    <a:solidFill>
                      <a:srgbClr val="EAF4FB"/>
                    </a:solidFill>
                  </a:tcPr>
                </a:tc>
                <a:tc>
                  <a:txBody>
                    <a:bodyPr/>
                    <a:lstStyle/>
                    <a:p>
                      <a:r>
                        <a:rPr lang="kk-KZ" sz="1425">
                          <a:solidFill>
                            <a:srgbClr val="17324D"/>
                          </a:solidFill>
                          <a:latin typeface="Arial Narrow"/>
                          <a:ea typeface="Arial Narrow"/>
                          <a:cs typeface="Arial Narrow"/>
                        </a:rPr>
                        <a:t>Рұқсат; еңбек режимі; қауіптер; ЖҚҚ; өрт қауіпсіздігі; гигиена</a:t>
                      </a:r>
                    </a:p>
                  </a:txBody>
                  <a:tcPr marL="57150" marR="57150" marT="47625" marB="47625" anchor="ctr">
                    <a:solidFill>
                      <a:srgbClr val="FFFFFF"/>
                    </a:solidFill>
                  </a:tcPr>
                </a:tc>
                <a:tc>
                  <a:txBody>
                    <a:bodyPr/>
                    <a:lstStyle/>
                    <a:p>
                      <a:r>
                        <a:rPr lang="kk-KZ" sz="1425">
                          <a:solidFill>
                            <a:srgbClr val="17324D"/>
                          </a:solidFill>
                          <a:latin typeface="Arial Narrow"/>
                          <a:ea typeface="Arial Narrow"/>
                          <a:cs typeface="Arial Narrow"/>
                        </a:rPr>
                        <a:t>Өз бетінше жұмыс істеуге қашан рұқсат етіледі</a:t>
                      </a:r>
                    </a:p>
                  </a:txBody>
                  <a:tcPr marL="57150" marR="57150" marT="47625" marB="47625" anchor="ctr">
                    <a:solidFill>
                      <a:srgbClr val="FFFFFF"/>
                    </a:solidFill>
                  </a:tcPr>
                </a:tc>
                <a:tc>
                  <a:txBody>
                    <a:bodyPr/>
                    <a:lstStyle/>
                    <a:p>
                      <a:r>
                        <a:rPr lang="kk-KZ" sz="1425">
                          <a:solidFill>
                            <a:srgbClr val="17324D"/>
                          </a:solidFill>
                          <a:latin typeface="Arial Narrow"/>
                          <a:ea typeface="Arial Narrow"/>
                          <a:cs typeface="Arial Narrow"/>
                        </a:rPr>
                        <a:t>Барлық факторлар мен ЖҚҚ беру нормалары ескерілген</a:t>
                      </a:r>
                    </a:p>
                  </a:txBody>
                  <a:tcPr marL="57150" marR="57150" marT="47625" marB="47625" anchor="ctr">
                    <a:solidFill>
                      <a:srgbClr val="FFFFFF"/>
                    </a:solidFill>
                  </a:tcPr>
                </a:tc>
                <a:extLst>
                  <a:ext uri="{0D108BD9-81ED-4DB2-BD59-A6C34878D82A}">
                    <a16:rowId xmlns:a16="http://schemas.microsoft.com/office/drawing/2014/main" val="10001"/>
                  </a:ext>
                </a:extLst>
              </a:tr>
              <a:tr h="895350">
                <a:tc>
                  <a:txBody>
                    <a:bodyPr/>
                    <a:lstStyle/>
                    <a:p>
                      <a:pPr algn="ctr">
                        <a:buNone/>
                      </a:pPr>
                      <a:r>
                        <a:rPr lang="kk-KZ" sz="1500" b="1">
                          <a:solidFill>
                            <a:srgbClr val="003F7E"/>
                          </a:solidFill>
                          <a:latin typeface="Arial Narrow"/>
                          <a:ea typeface="Arial Narrow"/>
                          <a:cs typeface="Arial Narrow"/>
                        </a:rPr>
                        <a:t>Басталғанға дейін</a:t>
                      </a:r>
                    </a:p>
                  </a:txBody>
                  <a:tcPr marL="57150" marR="57150" marT="47625" marB="47625" anchor="ctr">
                    <a:solidFill>
                      <a:srgbClr val="EAF4FB"/>
                    </a:solidFill>
                  </a:tcPr>
                </a:tc>
                <a:tc>
                  <a:txBody>
                    <a:bodyPr/>
                    <a:lstStyle/>
                    <a:p>
                      <a:r>
                        <a:rPr lang="kk-KZ" sz="1425">
                          <a:solidFill>
                            <a:srgbClr val="17324D"/>
                          </a:solidFill>
                          <a:latin typeface="Arial Narrow"/>
                          <a:ea typeface="Arial Narrow"/>
                          <a:cs typeface="Arial Narrow"/>
                        </a:rPr>
                        <a:t>Жұмыс орны мен ЖҚҚ; жабдық; қоршаулар; желдету; материалдар; ауысымды қабылдау</a:t>
                      </a:r>
                    </a:p>
                  </a:txBody>
                  <a:tcPr marL="57150" marR="57150" marT="47625" marB="47625" anchor="ctr">
                    <a:solidFill>
                      <a:srgbClr val="FFFFFF"/>
                    </a:solidFill>
                  </a:tcPr>
                </a:tc>
                <a:tc>
                  <a:txBody>
                    <a:bodyPr/>
                    <a:lstStyle/>
                    <a:p>
                      <a:r>
                        <a:rPr lang="kk-KZ" sz="1425">
                          <a:solidFill>
                            <a:srgbClr val="17324D"/>
                          </a:solidFill>
                          <a:latin typeface="Arial Narrow"/>
                          <a:ea typeface="Arial Narrow"/>
                          <a:cs typeface="Arial Narrow"/>
                        </a:rPr>
                        <a:t>Жабдықты іске қосар алдында нені тексеру керек</a:t>
                      </a:r>
                    </a:p>
                  </a:txBody>
                  <a:tcPr marL="57150" marR="57150" marT="47625" marB="47625" anchor="ctr">
                    <a:solidFill>
                      <a:srgbClr val="FFFFFF"/>
                    </a:solidFill>
                  </a:tcPr>
                </a:tc>
                <a:tc>
                  <a:txBody>
                    <a:bodyPr/>
                    <a:lstStyle/>
                    <a:p>
                      <a:r>
                        <a:rPr lang="kk-KZ" sz="1425">
                          <a:solidFill>
                            <a:srgbClr val="17324D"/>
                          </a:solidFill>
                          <a:latin typeface="Arial Narrow"/>
                          <a:ea typeface="Arial Narrow"/>
                          <a:cs typeface="Arial Narrow"/>
                        </a:rPr>
                        <a:t>Ақаулық кезіндегі әрекет тәртібі бар</a:t>
                      </a:r>
                    </a:p>
                  </a:txBody>
                  <a:tcPr marL="57150" marR="57150" marT="47625" marB="47625" anchor="ctr">
                    <a:solidFill>
                      <a:srgbClr val="FFFFFF"/>
                    </a:solidFill>
                  </a:tcPr>
                </a:tc>
                <a:extLst>
                  <a:ext uri="{0D108BD9-81ED-4DB2-BD59-A6C34878D82A}">
                    <a16:rowId xmlns:a16="http://schemas.microsoft.com/office/drawing/2014/main" val="10002"/>
                  </a:ext>
                </a:extLst>
              </a:tr>
              <a:tr h="895350">
                <a:tc>
                  <a:txBody>
                    <a:bodyPr/>
                    <a:lstStyle/>
                    <a:p>
                      <a:pPr algn="ctr">
                        <a:buNone/>
                      </a:pPr>
                      <a:r>
                        <a:rPr lang="kk-KZ" sz="1500" b="1">
                          <a:solidFill>
                            <a:srgbClr val="003F7E"/>
                          </a:solidFill>
                          <a:latin typeface="Arial Narrow"/>
                          <a:ea typeface="Arial Narrow"/>
                          <a:cs typeface="Arial Narrow"/>
                        </a:rPr>
                        <a:t>Жұмыс кезінде</a:t>
                      </a:r>
                    </a:p>
                  </a:txBody>
                  <a:tcPr marL="57150" marR="57150" marT="47625" marB="47625" anchor="ctr">
                    <a:solidFill>
                      <a:srgbClr val="EAF8F0"/>
                    </a:solidFill>
                  </a:tcPr>
                </a:tc>
                <a:tc>
                  <a:txBody>
                    <a:bodyPr/>
                    <a:lstStyle/>
                    <a:p>
                      <a:r>
                        <a:rPr lang="kk-KZ" sz="1425">
                          <a:solidFill>
                            <a:srgbClr val="17324D"/>
                          </a:solidFill>
                          <a:latin typeface="Arial Narrow"/>
                          <a:ea typeface="Arial Narrow"/>
                          <a:cs typeface="Arial Narrow"/>
                        </a:rPr>
                        <a:t>Қауіпсіз тәсілдер; материалдар; көлік; жұмыс орны; ауытқулар; қорғаныш</a:t>
                      </a:r>
                    </a:p>
                  </a:txBody>
                  <a:tcPr marL="57150" marR="57150" marT="47625" marB="47625" anchor="ctr">
                    <a:solidFill>
                      <a:srgbClr val="FFFFFF"/>
                    </a:solidFill>
                  </a:tcPr>
                </a:tc>
                <a:tc>
                  <a:txBody>
                    <a:bodyPr/>
                    <a:lstStyle/>
                    <a:p>
                      <a:r>
                        <a:rPr lang="kk-KZ" sz="1425">
                          <a:solidFill>
                            <a:srgbClr val="17324D"/>
                          </a:solidFill>
                          <a:latin typeface="Arial Narrow"/>
                          <a:ea typeface="Arial Narrow"/>
                          <a:cs typeface="Arial Narrow"/>
                        </a:rPr>
                        <a:t>Қалай жұмыс істеу және қауіпті ауытқуды қалай тоқтату керек</a:t>
                      </a:r>
                    </a:p>
                  </a:txBody>
                  <a:tcPr marL="57150" marR="57150" marT="47625" marB="47625" anchor="ctr">
                    <a:solidFill>
                      <a:srgbClr val="FFFFFF"/>
                    </a:solidFill>
                  </a:tcPr>
                </a:tc>
                <a:tc>
                  <a:txBody>
                    <a:bodyPr/>
                    <a:lstStyle/>
                    <a:p>
                      <a:r>
                        <a:rPr lang="kk-KZ" sz="1425">
                          <a:solidFill>
                            <a:srgbClr val="17324D"/>
                          </a:solidFill>
                          <a:latin typeface="Arial Narrow"/>
                          <a:ea typeface="Arial Narrow"/>
                          <a:cs typeface="Arial Narrow"/>
                        </a:rPr>
                        <a:t>Реттілік технологияға сәйкес келеді</a:t>
                      </a:r>
                    </a:p>
                  </a:txBody>
                  <a:tcPr marL="57150" marR="57150" marT="47625" marB="47625" anchor="ctr">
                    <a:solidFill>
                      <a:srgbClr val="FFFFFF"/>
                    </a:solidFill>
                  </a:tcPr>
                </a:tc>
                <a:extLst>
                  <a:ext uri="{0D108BD9-81ED-4DB2-BD59-A6C34878D82A}">
                    <a16:rowId xmlns:a16="http://schemas.microsoft.com/office/drawing/2014/main" val="10003"/>
                  </a:ext>
                </a:extLst>
              </a:tr>
              <a:tr h="895350">
                <a:tc>
                  <a:txBody>
                    <a:bodyPr/>
                    <a:lstStyle/>
                    <a:p>
                      <a:pPr algn="ctr">
                        <a:buNone/>
                      </a:pPr>
                      <a:r>
                        <a:rPr lang="kk-KZ" sz="1500" b="1">
                          <a:solidFill>
                            <a:srgbClr val="003F7E"/>
                          </a:solidFill>
                          <a:latin typeface="Arial Narrow"/>
                          <a:ea typeface="Arial Narrow"/>
                          <a:cs typeface="Arial Narrow"/>
                        </a:rPr>
                        <a:t>Авариялар / аяқталу</a:t>
                      </a:r>
                    </a:p>
                  </a:txBody>
                  <a:tcPr marL="57150" marR="57150" marT="47625" marB="47625" anchor="ctr">
                    <a:solidFill>
                      <a:srgbClr val="EAF4FB"/>
                    </a:solidFill>
                  </a:tcPr>
                </a:tc>
                <a:tc>
                  <a:txBody>
                    <a:bodyPr/>
                    <a:lstStyle/>
                    <a:p>
                      <a:r>
                        <a:rPr lang="kk-KZ" sz="1425">
                          <a:solidFill>
                            <a:srgbClr val="17324D"/>
                          </a:solidFill>
                          <a:latin typeface="Arial Narrow"/>
                          <a:ea typeface="Arial Narrow"/>
                          <a:cs typeface="Arial Narrow"/>
                        </a:rPr>
                        <a:t>Авариялар, алғашқы көмек, хабарлау; тоқтату, жинау, орынды тапсыру</a:t>
                      </a:r>
                    </a:p>
                  </a:txBody>
                  <a:tcPr marL="57150" marR="57150" marT="47625" marB="47625" anchor="ctr">
                    <a:solidFill>
                      <a:srgbClr val="FFFFFF"/>
                    </a:solidFill>
                  </a:tcPr>
                </a:tc>
                <a:tc>
                  <a:txBody>
                    <a:bodyPr/>
                    <a:lstStyle/>
                    <a:p>
                      <a:r>
                        <a:rPr lang="kk-KZ" sz="1425">
                          <a:solidFill>
                            <a:srgbClr val="17324D"/>
                          </a:solidFill>
                          <a:latin typeface="Arial Narrow"/>
                          <a:ea typeface="Arial Narrow"/>
                          <a:cs typeface="Arial Narrow"/>
                        </a:rPr>
                        <a:t>Кімге хабарлау және кетер алдында не істеу керек</a:t>
                      </a:r>
                    </a:p>
                  </a:txBody>
                  <a:tcPr marL="57150" marR="57150" marT="47625" marB="47625" anchor="ctr">
                    <a:solidFill>
                      <a:srgbClr val="FFFFFF"/>
                    </a:solidFill>
                  </a:tcPr>
                </a:tc>
                <a:tc>
                  <a:txBody>
                    <a:bodyPr/>
                    <a:lstStyle/>
                    <a:p>
                      <a:r>
                        <a:rPr lang="kk-KZ" sz="1425">
                          <a:solidFill>
                            <a:srgbClr val="17324D"/>
                          </a:solidFill>
                          <a:latin typeface="Arial Narrow"/>
                          <a:ea typeface="Arial Narrow"/>
                          <a:cs typeface="Arial Narrow"/>
                        </a:rPr>
                        <a:t>Анықталған кемшіліктер тіркеледі</a:t>
                      </a:r>
                    </a:p>
                  </a:txBody>
                  <a:tcPr marL="57150" marR="57150" marT="47625" marB="47625" anchor="ctr">
                    <a:solidFill>
                      <a:srgbClr val="FFFFFF"/>
                    </a:solidFill>
                  </a:tcPr>
                </a:tc>
                <a:extLst>
                  <a:ext uri="{0D108BD9-81ED-4DB2-BD59-A6C34878D82A}">
                    <a16:rowId xmlns:a16="http://schemas.microsoft.com/office/drawing/2014/main" val="10004"/>
                  </a:ext>
                </a:extLst>
              </a:tr>
            </a:tbl>
          </a:graphicData>
        </a:graphic>
      </p:graphicFrame>
      <p:sp>
        <p:nvSpPr>
          <p:cNvPr id="31" name="source-4">
            <a:extLst>
              <a:ext uri="{FF2B5EF4-FFF2-40B4-BE49-F238E27FC236}">
                <a16:creationId xmlns:a16="http://schemas.microsoft.com/office/drawing/2014/main" id="{E61746A0-7B47-492D-B7B3-C9BDBAA33273}"/>
              </a:ext>
            </a:extLst>
          </p:cNvPr>
          <p:cNvSpPr>
            <a:spLocks noGrp="1"/>
          </p:cNvSpPr>
          <p:nvPr/>
        </p:nvSpPr>
        <p:spPr>
          <a:xfrm>
            <a:off x="857250" y="6210300"/>
            <a:ext cx="9906000" cy="228600"/>
          </a:xfrm>
          <a:prstGeom prst="rect">
            <a:avLst/>
          </a:prstGeom>
          <a:noFill/>
          <a:ln w="0">
            <a:noFill/>
            <a:prstDash val="solid"/>
          </a:ln>
        </p:spPr>
        <p:txBody>
          <a:bodyPr wrap="square" lIns="0" tIns="0" rIns="0" bIns="0" anchor="ctr">
            <a:noAutofit/>
          </a:bodyPr>
          <a:lstStyle/>
          <a:p>
            <a:pPr algn="r">
              <a:lnSpc>
                <a:spcPct val="103000"/>
              </a:lnSpc>
              <a:buNone/>
              <a:defRPr sz="1425" b="0" i="1">
                <a:solidFill>
                  <a:srgbClr val="547094"/>
                </a:solidFill>
                <a:latin typeface="Arial Narrow"/>
                <a:ea typeface="Arial Narrow"/>
                <a:cs typeface="Arial Narrow"/>
              </a:defRPr>
            </a:pPr>
            <a:r>
              <a:rPr lang="kk-KZ" sz="1425" b="0" i="1">
                <a:solidFill>
                  <a:srgbClr val="547094"/>
                </a:solidFill>
                <a:latin typeface="Arial Narrow"/>
                <a:ea typeface="Arial Narrow"/>
                <a:cs typeface="Arial Narrow"/>
              </a:rPr>
              <a:t>НҚА: 10–16-тт.</a:t>
            </a:r>
          </a:p>
        </p:txBody>
      </p:sp>
    </p:spTree>
    <p:extLst>
      <p:ext uri="{BB962C8B-B14F-4D97-AF65-F5344CB8AC3E}">
        <p14:creationId xmlns:p14="http://schemas.microsoft.com/office/powerpoint/2010/main" val="1996096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Google Shape;121;p3">
            <a:extLst>
              <a:ext uri="{FF2B5EF4-FFF2-40B4-BE49-F238E27FC236}">
                <a16:creationId xmlns:a16="http://schemas.microsoft.com/office/drawing/2014/main" id="{10FC2256-A40A-41FB-8BFE-EA51BEAAAAD8}"/>
              </a:ext>
            </a:extLst>
          </p:cNvPr>
          <p:cNvSpPr>
            <a:spLocks noGrp="1"/>
          </p:cNvSpPr>
          <p:nvPr/>
        </p:nvSpPr>
        <p:spPr>
          <a:xfrm>
            <a:off x="95838" y="60332"/>
            <a:ext cx="1973107" cy="529533"/>
          </a:xfrm>
          <a:prstGeom prst="roundRect">
            <a:avLst>
              <a:gd name="adj" fmla="val 50000"/>
            </a:avLst>
          </a:prstGeom>
          <a:gradFill>
            <a:gsLst>
              <a:gs pos="0">
                <a:schemeClr val="dk2"/>
              </a:gs>
              <a:gs pos="100000">
                <a:srgbClr val="2AB0EF"/>
              </a:gs>
            </a:gsLst>
            <a:lin ang="2700000" scaled="0"/>
          </a:gradFill>
          <a:ln>
            <a:noFill/>
          </a:ln>
        </p:spPr>
        <p:txBody>
          <a:bodyPr spcFirstLastPara="1" wrap="square" lIns="91425" tIns="45700" rIns="91425" bIns="45700" anchor="ctr">
            <a:noAutofit/>
          </a:bodyPr>
          <a:lstStyle/>
          <a:p>
            <a:pPr marL="0" marR="0" lvl="0" indent="0" algn="ctr">
              <a:lnSpc>
                <a:spcPct val="100000"/>
              </a:lnSpc>
              <a:spcBef>
                <a:spcPts val="0"/>
              </a:spcBef>
              <a:spcAft>
                <a:spcPts val="0"/>
              </a:spcAft>
              <a:buNone/>
            </a:pPr>
            <a:endParaRPr sz="1400" b="0" i="0" u="none" cap="none">
              <a:solidFill>
                <a:schemeClr val="lt1"/>
              </a:solidFill>
              <a:latin typeface="Arial Narrow"/>
              <a:ea typeface="Arial Narrow"/>
              <a:cs typeface="Arial Narrow"/>
            </a:endParaRPr>
          </a:p>
        </p:txBody>
      </p:sp>
      <p:sp>
        <p:nvSpPr>
          <p:cNvPr id="3" name="Прямоугольник 2">
            <a:extLst>
              <a:ext uri="{FF2B5EF4-FFF2-40B4-BE49-F238E27FC236}">
                <a16:creationId xmlns:a16="http://schemas.microsoft.com/office/drawing/2014/main" id="{3353705C-F4A3-4E1E-B86F-FC033C8BBF93}"/>
              </a:ext>
            </a:extLst>
          </p:cNvPr>
          <p:cNvSpPr>
            <a:spLocks noGrp="1"/>
          </p:cNvSpPr>
          <p:nvPr/>
        </p:nvSpPr>
        <p:spPr>
          <a:xfrm>
            <a:off x="2419927" y="169479"/>
            <a:ext cx="7499927" cy="646331"/>
          </a:xfrm>
          <a:prstGeom prst="rect">
            <a:avLst/>
          </a:prstGeom>
        </p:spPr>
        <p:txBody>
          <a:bodyPr wrap="square">
            <a:spAutoFit/>
          </a:bodyPr>
          <a:lstStyle/>
          <a:p>
            <a:pPr algn="ctr">
              <a:spcAft>
                <a:spcPts val="0"/>
              </a:spcAft>
              <a:buNone/>
            </a:pPr>
            <a:r>
              <a:rPr lang="kk-KZ" sz="1600" b="1">
                <a:solidFill>
                  <a:srgbClr val="547094"/>
                </a:solidFill>
                <a:latin typeface=" arial narrow"/>
                <a:ea typeface=" arial narrow"/>
                <a:cs typeface=" arial narrow"/>
              </a:rPr>
              <a:t>Еңбек қауіпсіздігі және еңбекті қорғау мәселелері бойынша кәсіби құзыреттерді дамыту</a:t>
            </a:r>
          </a:p>
          <a:p>
            <a:pPr algn="ctr">
              <a:spcAft>
                <a:spcPts val="0"/>
              </a:spcAft>
              <a:buNone/>
            </a:pPr>
            <a:endParaRPr sz="2000" b="1">
              <a:solidFill>
                <a:srgbClr val="547094"/>
              </a:solidFill>
              <a:latin typeface=" arial narrow"/>
              <a:ea typeface=" arial narrow"/>
              <a:cs typeface=" arial narrow"/>
            </a:endParaRPr>
          </a:p>
        </p:txBody>
      </p:sp>
      <p:cxnSp>
        <p:nvCxnSpPr>
          <p:cNvPr id="61" name="Google Shape;123;p3"/>
          <p:cNvCxnSpPr/>
          <p:nvPr/>
        </p:nvCxnSpPr>
        <p:spPr>
          <a:xfrm>
            <a:off x="0" y="642116"/>
            <a:ext cx="12192000" cy="1"/>
          </a:xfrm>
          <a:prstGeom prst="straightConnector1">
            <a:avLst/>
          </a:prstGeom>
          <a:ln w="28575" cap="flat">
            <a:solidFill>
              <a:srgbClr val="2AB0EF"/>
            </a:solidFill>
            <a:prstDash val="solid"/>
            <a:round/>
            <a:headEnd type="none" w="sm" len="sm"/>
            <a:tailEnd type="none" w="sm" len="sm"/>
          </a:ln>
        </p:spPr>
      </p:cxnSp>
      <p:sp>
        <p:nvSpPr>
          <p:cNvPr id="11" name="TextBox 10">
            <a:extLst>
              <a:ext uri="{FF2B5EF4-FFF2-40B4-BE49-F238E27FC236}">
                <a16:creationId xmlns:a16="http://schemas.microsoft.com/office/drawing/2014/main" id="{2F327ACF-10F3-4651-820D-8A700C42D091}"/>
              </a:ext>
            </a:extLst>
          </p:cNvPr>
          <p:cNvSpPr>
            <a:spLocks noGrp="1"/>
          </p:cNvSpPr>
          <p:nvPr/>
        </p:nvSpPr>
        <p:spPr>
          <a:xfrm>
            <a:off x="378931" y="66645"/>
            <a:ext cx="2244197" cy="523220"/>
          </a:xfrm>
          <a:prstGeom prst="rect">
            <a:avLst/>
          </a:prstGeom>
          <a:noFill/>
        </p:spPr>
        <p:txBody>
          <a:bodyPr wrap="square">
            <a:spAutoFit/>
          </a:bodyPr>
          <a:lstStyle/>
          <a:p>
            <a:r>
              <a:rPr sz="1400">
                <a:solidFill>
                  <a:schemeClr val="bg1"/>
                </a:solidFill>
              </a:rPr>
              <a:t>HEALTH SAFETY ENVIRONMENT</a:t>
            </a:r>
          </a:p>
        </p:txBody>
      </p:sp>
      <p:sp>
        <p:nvSpPr>
          <p:cNvPr id="22" name="Прямоугольник 21">
            <a:extLst>
              <a:ext uri="{FF2B5EF4-FFF2-40B4-BE49-F238E27FC236}">
                <a16:creationId xmlns:a16="http://schemas.microsoft.com/office/drawing/2014/main" id="{7E838FD1-F143-4F58-BFCE-3F3974B3F029}"/>
              </a:ext>
            </a:extLst>
          </p:cNvPr>
          <p:cNvSpPr>
            <a:spLocks noGrp="1"/>
          </p:cNvSpPr>
          <p:nvPr/>
        </p:nvSpPr>
        <p:spPr>
          <a:xfrm>
            <a:off x="495300" y="914400"/>
            <a:ext cx="10744200" cy="762000"/>
          </a:xfrm>
          <a:prstGeom prst="rect">
            <a:avLst/>
          </a:prstGeom>
          <a:noFill/>
          <a:ln w="22193">
            <a:solidFill>
              <a:srgbClr val="00B05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4" name="Прямоугольник 3">
            <a:extLst>
              <a:ext uri="{FF2B5EF4-FFF2-40B4-BE49-F238E27FC236}">
                <a16:creationId xmlns:a16="http://schemas.microsoft.com/office/drawing/2014/main" id="{4134793A-547D-40E5-91BA-60AB3917A49B}"/>
              </a:ext>
            </a:extLst>
          </p:cNvPr>
          <p:cNvSpPr>
            <a:spLocks noGrp="1"/>
          </p:cNvSpPr>
          <p:nvPr/>
        </p:nvSpPr>
        <p:spPr>
          <a:xfrm>
            <a:off x="628650" y="1028700"/>
            <a:ext cx="10477500" cy="514350"/>
          </a:xfrm>
          <a:prstGeom prst="rect">
            <a:avLst/>
          </a:prstGeom>
        </p:spPr>
        <p:txBody>
          <a:bodyPr wrap="none" lIns="76200" tIns="38100" rIns="76200" bIns="38100" anchor="ctr">
            <a:noAutofit/>
          </a:bodyPr>
          <a:lstStyle/>
          <a:p>
            <a:pPr algn="ctr">
              <a:spcAft>
                <a:spcPts val="0"/>
              </a:spcAft>
              <a:buNone/>
              <a:defRPr sz="1800" b="1">
                <a:solidFill>
                  <a:srgbClr val="003F7E"/>
                </a:solidFill>
                <a:latin typeface="Arial Narrow"/>
                <a:ea typeface="Arial Narrow"/>
                <a:cs typeface="Arial Narrow"/>
              </a:defRPr>
            </a:pPr>
            <a:r>
              <a:rPr lang="kk-KZ" sz="1800" b="1" u="sng">
                <a:solidFill>
                  <a:srgbClr val="003F7E"/>
                </a:solidFill>
                <a:latin typeface="Arial Narrow"/>
                <a:ea typeface="Arial Narrow"/>
                <a:cs typeface="Arial Narrow"/>
              </a:rPr>
              <a:t>НҰСҚАУЛЫҚ БЕКІТІЛІП, ЕСЕПКЕ АЛЫНҒАННАН КЕЙІН ҚОЛДАНЫЛАДЫ</a:t>
            </a:r>
          </a:p>
        </p:txBody>
      </p:sp>
      <p:pic>
        <p:nvPicPr>
          <p:cNvPr id="65" name="Рисунок 4"/>
          <p:cNvPicPr>
            <a:picLocks noChangeAspect="1"/>
          </p:cNvPicPr>
          <p:nvPr/>
        </p:nvPicPr>
        <p:blipFill>
          <a:blip r:embed="rId3"/>
          <a:stretch>
            <a:fillRect/>
          </a:stretch>
        </p:blipFill>
        <p:spPr>
          <a:xfrm>
            <a:off x="11176706" y="50696"/>
            <a:ext cx="1015294" cy="883895"/>
          </a:xfrm>
          <a:prstGeom prst="rect">
            <a:avLst/>
          </a:prstGeom>
        </p:spPr>
      </p:pic>
      <p:sp>
        <p:nvSpPr>
          <p:cNvPr id="30" name="metric-0">
            <a:extLst>
              <a:ext uri="{FF2B5EF4-FFF2-40B4-BE49-F238E27FC236}">
                <a16:creationId xmlns:a16="http://schemas.microsoft.com/office/drawing/2014/main" id="{EFE9A494-D702-47DF-A6E8-5E7592E97594}"/>
              </a:ext>
            </a:extLst>
          </p:cNvPr>
          <p:cNvSpPr>
            <a:spLocks noGrp="1"/>
          </p:cNvSpPr>
          <p:nvPr/>
        </p:nvSpPr>
        <p:spPr>
          <a:xfrm>
            <a:off x="666750" y="1952625"/>
            <a:ext cx="3333750" cy="1809750"/>
          </a:xfrm>
          <a:prstGeom prst="roundRect">
            <a:avLst>
              <a:gd name="adj" fmla="val 6316"/>
            </a:avLst>
          </a:prstGeom>
          <a:noFill/>
          <a:ln w="19050">
            <a:solidFill>
              <a:srgbClr val="003F7E"/>
            </a:solidFill>
            <a:prstDash val="solid"/>
          </a:ln>
        </p:spPr>
        <p:txBody>
          <a:bodyPr/>
          <a:lstStyle/>
          <a:p>
            <a:endParaRPr/>
          </a:p>
        </p:txBody>
      </p:sp>
      <p:sp>
        <p:nvSpPr>
          <p:cNvPr id="31" name="metric-num-0">
            <a:extLst>
              <a:ext uri="{FF2B5EF4-FFF2-40B4-BE49-F238E27FC236}">
                <a16:creationId xmlns:a16="http://schemas.microsoft.com/office/drawing/2014/main" id="{0E7F8ADF-00CD-4D40-9971-86EC2CA8F703}"/>
              </a:ext>
            </a:extLst>
          </p:cNvPr>
          <p:cNvSpPr>
            <a:spLocks noGrp="1"/>
          </p:cNvSpPr>
          <p:nvPr/>
        </p:nvSpPr>
        <p:spPr>
          <a:xfrm>
            <a:off x="838200" y="2038350"/>
            <a:ext cx="952500" cy="857250"/>
          </a:xfrm>
          <a:prstGeom prst="rect">
            <a:avLst/>
          </a:prstGeom>
          <a:noFill/>
          <a:ln w="0">
            <a:noFill/>
            <a:prstDash val="solid"/>
          </a:ln>
        </p:spPr>
        <p:txBody>
          <a:bodyPr wrap="square" lIns="66675" tIns="47625" rIns="66675" bIns="47625" anchor="ctr">
            <a:noAutofit/>
          </a:bodyPr>
          <a:lstStyle/>
          <a:p>
            <a:pPr algn="ctr">
              <a:lnSpc>
                <a:spcPct val="103000"/>
              </a:lnSpc>
              <a:buNone/>
              <a:defRPr sz="4350" b="1" i="0">
                <a:solidFill>
                  <a:srgbClr val="003F7E"/>
                </a:solidFill>
                <a:latin typeface="Arial Narrow"/>
                <a:ea typeface="Arial Narrow"/>
                <a:cs typeface="Arial Narrow"/>
              </a:defRPr>
            </a:pPr>
            <a:r>
              <a:rPr sz="4350" b="1" i="0">
                <a:solidFill>
                  <a:srgbClr val="003F7E"/>
                </a:solidFill>
                <a:latin typeface="Arial Narrow"/>
                <a:ea typeface="Arial Narrow"/>
                <a:cs typeface="Arial Narrow"/>
              </a:rPr>
              <a:t>1</a:t>
            </a:r>
          </a:p>
        </p:txBody>
      </p:sp>
      <p:sp>
        <p:nvSpPr>
          <p:cNvPr id="32" name="metric-title-0">
            <a:extLst>
              <a:ext uri="{FF2B5EF4-FFF2-40B4-BE49-F238E27FC236}">
                <a16:creationId xmlns:a16="http://schemas.microsoft.com/office/drawing/2014/main" id="{35A958B3-24E4-457F-B159-D44E2B5C920D}"/>
              </a:ext>
            </a:extLst>
          </p:cNvPr>
          <p:cNvSpPr>
            <a:spLocks noGrp="1"/>
          </p:cNvSpPr>
          <p:nvPr/>
        </p:nvSpPr>
        <p:spPr>
          <a:xfrm>
            <a:off x="1762125" y="2171700"/>
            <a:ext cx="2095500" cy="523875"/>
          </a:xfrm>
          <a:prstGeom prst="rect">
            <a:avLst/>
          </a:prstGeom>
          <a:noFill/>
          <a:ln w="0">
            <a:noFill/>
            <a:prstDash val="solid"/>
          </a:ln>
        </p:spPr>
        <p:txBody>
          <a:bodyPr wrap="square" lIns="66675" tIns="47625" rIns="66675" bIns="47625" anchor="ctr">
            <a:noAutofit/>
          </a:bodyPr>
          <a:lstStyle/>
          <a:p>
            <a:pPr algn="ctr">
              <a:lnSpc>
                <a:spcPct val="103000"/>
              </a:lnSpc>
              <a:buNone/>
              <a:defRPr sz="1725" b="1" i="0">
                <a:solidFill>
                  <a:srgbClr val="003F7E"/>
                </a:solidFill>
                <a:latin typeface="Arial Narrow"/>
                <a:ea typeface="Arial Narrow"/>
                <a:cs typeface="Arial Narrow"/>
              </a:defRPr>
            </a:pPr>
            <a:r>
              <a:rPr lang="kk-KZ" sz="1725" b="1" i="0">
                <a:solidFill>
                  <a:srgbClr val="003F7E"/>
                </a:solidFill>
                <a:latin typeface="Arial Narrow"/>
                <a:ea typeface="Arial Narrow"/>
                <a:cs typeface="Arial Narrow"/>
              </a:rPr>
              <a:t>КЕЛІСУ</a:t>
            </a:r>
          </a:p>
        </p:txBody>
      </p:sp>
      <p:sp>
        <p:nvSpPr>
          <p:cNvPr id="33" name="metric-copy-0">
            <a:extLst>
              <a:ext uri="{FF2B5EF4-FFF2-40B4-BE49-F238E27FC236}">
                <a16:creationId xmlns:a16="http://schemas.microsoft.com/office/drawing/2014/main" id="{6D9F2583-FE14-4FBE-9A3C-1DB1E3658AE2}"/>
              </a:ext>
            </a:extLst>
          </p:cNvPr>
          <p:cNvSpPr>
            <a:spLocks noGrp="1"/>
          </p:cNvSpPr>
          <p:nvPr/>
        </p:nvSpPr>
        <p:spPr>
          <a:xfrm>
            <a:off x="895350" y="2905125"/>
            <a:ext cx="2876550" cy="704850"/>
          </a:xfrm>
          <a:prstGeom prst="rect">
            <a:avLst/>
          </a:prstGeom>
          <a:noFill/>
          <a:ln w="0">
            <a:noFill/>
            <a:prstDash val="solid"/>
          </a:ln>
        </p:spPr>
        <p:txBody>
          <a:bodyPr wrap="square" lIns="66675" tIns="47625" rIns="66675" bIns="47625" anchor="ctr">
            <a:noAutofit/>
          </a:bodyPr>
          <a:lstStyle/>
          <a:p>
            <a:pPr algn="ctr">
              <a:lnSpc>
                <a:spcPct val="96000"/>
              </a:lnSpc>
              <a:buNone/>
              <a:defRPr sz="1425" b="0" i="0">
                <a:solidFill>
                  <a:srgbClr val="17324D"/>
                </a:solidFill>
                <a:latin typeface="Arial Narrow"/>
                <a:ea typeface="Arial Narrow"/>
                <a:cs typeface="Arial Narrow"/>
              </a:defRPr>
            </a:pPr>
            <a:r>
              <a:rPr lang="kk-KZ" sz="1425" b="0" i="0">
                <a:solidFill>
                  <a:srgbClr val="17324D"/>
                </a:solidFill>
                <a:latin typeface="Arial Narrow"/>
                <a:ea typeface="Arial Narrow"/>
                <a:cs typeface="Arial Narrow"/>
              </a:rPr>
              <a:t>ЕҚжЕҚ қызметі немесе жауапты тұлға + мүдделі бөлімшелер</a:t>
            </a:r>
          </a:p>
        </p:txBody>
      </p:sp>
      <p:sp>
        <p:nvSpPr>
          <p:cNvPr id="34" name="metric-1">
            <a:extLst>
              <a:ext uri="{FF2B5EF4-FFF2-40B4-BE49-F238E27FC236}">
                <a16:creationId xmlns:a16="http://schemas.microsoft.com/office/drawing/2014/main" id="{07015D10-7FDE-4E64-A623-D09A7A07B791}"/>
              </a:ext>
            </a:extLst>
          </p:cNvPr>
          <p:cNvSpPr>
            <a:spLocks noGrp="1"/>
          </p:cNvSpPr>
          <p:nvPr/>
        </p:nvSpPr>
        <p:spPr>
          <a:xfrm>
            <a:off x="4333875" y="1952625"/>
            <a:ext cx="3333750" cy="1809750"/>
          </a:xfrm>
          <a:prstGeom prst="roundRect">
            <a:avLst>
              <a:gd name="adj" fmla="val 6316"/>
            </a:avLst>
          </a:prstGeom>
          <a:noFill/>
          <a:ln w="19050">
            <a:solidFill>
              <a:srgbClr val="C7362F"/>
            </a:solidFill>
            <a:prstDash val="solid"/>
          </a:ln>
        </p:spPr>
        <p:txBody>
          <a:bodyPr/>
          <a:lstStyle/>
          <a:p>
            <a:endParaRPr/>
          </a:p>
        </p:txBody>
      </p:sp>
      <p:sp>
        <p:nvSpPr>
          <p:cNvPr id="35" name="metric-num-1">
            <a:extLst>
              <a:ext uri="{FF2B5EF4-FFF2-40B4-BE49-F238E27FC236}">
                <a16:creationId xmlns:a16="http://schemas.microsoft.com/office/drawing/2014/main" id="{A942F132-4107-40CA-B253-68F0792C5FDA}"/>
              </a:ext>
            </a:extLst>
          </p:cNvPr>
          <p:cNvSpPr>
            <a:spLocks noGrp="1"/>
          </p:cNvSpPr>
          <p:nvPr/>
        </p:nvSpPr>
        <p:spPr>
          <a:xfrm>
            <a:off x="4505325" y="2038350"/>
            <a:ext cx="952500" cy="857250"/>
          </a:xfrm>
          <a:prstGeom prst="rect">
            <a:avLst/>
          </a:prstGeom>
          <a:noFill/>
          <a:ln w="0">
            <a:noFill/>
            <a:prstDash val="solid"/>
          </a:ln>
        </p:spPr>
        <p:txBody>
          <a:bodyPr wrap="square" lIns="66675" tIns="47625" rIns="66675" bIns="47625" anchor="ctr">
            <a:noAutofit/>
          </a:bodyPr>
          <a:lstStyle/>
          <a:p>
            <a:pPr algn="ctr">
              <a:lnSpc>
                <a:spcPct val="103000"/>
              </a:lnSpc>
              <a:buNone/>
              <a:defRPr sz="4350" b="1" i="0">
                <a:solidFill>
                  <a:srgbClr val="C7362F"/>
                </a:solidFill>
                <a:latin typeface="Arial Narrow"/>
                <a:ea typeface="Arial Narrow"/>
                <a:cs typeface="Arial Narrow"/>
              </a:defRPr>
            </a:pPr>
            <a:r>
              <a:rPr sz="4350" b="1" i="0">
                <a:solidFill>
                  <a:srgbClr val="C7362F"/>
                </a:solidFill>
                <a:latin typeface="Arial Narrow"/>
                <a:ea typeface="Arial Narrow"/>
                <a:cs typeface="Arial Narrow"/>
              </a:rPr>
              <a:t>1</a:t>
            </a:r>
          </a:p>
        </p:txBody>
      </p:sp>
      <p:sp>
        <p:nvSpPr>
          <p:cNvPr id="36" name="metric-title-1">
            <a:extLst>
              <a:ext uri="{FF2B5EF4-FFF2-40B4-BE49-F238E27FC236}">
                <a16:creationId xmlns:a16="http://schemas.microsoft.com/office/drawing/2014/main" id="{81F191AC-D26F-45C0-9FFF-1B7701247C8D}"/>
              </a:ext>
            </a:extLst>
          </p:cNvPr>
          <p:cNvSpPr>
            <a:spLocks noGrp="1"/>
          </p:cNvSpPr>
          <p:nvPr/>
        </p:nvSpPr>
        <p:spPr>
          <a:xfrm>
            <a:off x="5429250" y="2171700"/>
            <a:ext cx="2095500" cy="523875"/>
          </a:xfrm>
          <a:prstGeom prst="rect">
            <a:avLst/>
          </a:prstGeom>
          <a:noFill/>
          <a:ln w="0">
            <a:noFill/>
            <a:prstDash val="solid"/>
          </a:ln>
        </p:spPr>
        <p:txBody>
          <a:bodyPr wrap="square" lIns="66675" tIns="47625" rIns="66675" bIns="47625" anchor="ctr">
            <a:noAutofit/>
          </a:bodyPr>
          <a:lstStyle/>
          <a:p>
            <a:pPr algn="ctr">
              <a:lnSpc>
                <a:spcPct val="103000"/>
              </a:lnSpc>
              <a:buNone/>
              <a:defRPr sz="1725" b="1" i="0">
                <a:solidFill>
                  <a:srgbClr val="003F7E"/>
                </a:solidFill>
                <a:latin typeface="Arial Narrow"/>
                <a:ea typeface="Arial Narrow"/>
                <a:cs typeface="Arial Narrow"/>
              </a:defRPr>
            </a:pPr>
            <a:r>
              <a:rPr lang="kk-KZ" sz="1725" b="1" i="0">
                <a:solidFill>
                  <a:srgbClr val="003F7E"/>
                </a:solidFill>
                <a:latin typeface="Arial Narrow"/>
                <a:ea typeface="Arial Narrow"/>
                <a:cs typeface="Arial Narrow"/>
              </a:rPr>
              <a:t>ЕСЕПКЕ АЛУ ЖУРНАЛЫ</a:t>
            </a:r>
          </a:p>
        </p:txBody>
      </p:sp>
      <p:sp>
        <p:nvSpPr>
          <p:cNvPr id="37" name="metric-copy-1">
            <a:extLst>
              <a:ext uri="{FF2B5EF4-FFF2-40B4-BE49-F238E27FC236}">
                <a16:creationId xmlns:a16="http://schemas.microsoft.com/office/drawing/2014/main" id="{54F73B89-5939-40F8-8E6D-D029ED656B47}"/>
              </a:ext>
            </a:extLst>
          </p:cNvPr>
          <p:cNvSpPr>
            <a:spLocks noGrp="1"/>
          </p:cNvSpPr>
          <p:nvPr/>
        </p:nvSpPr>
        <p:spPr>
          <a:xfrm>
            <a:off x="4562475" y="2905125"/>
            <a:ext cx="2876550" cy="704850"/>
          </a:xfrm>
          <a:prstGeom prst="rect">
            <a:avLst/>
          </a:prstGeom>
          <a:noFill/>
          <a:ln w="0">
            <a:noFill/>
            <a:prstDash val="solid"/>
          </a:ln>
        </p:spPr>
        <p:txBody>
          <a:bodyPr wrap="square" lIns="66675" tIns="47625" rIns="66675" bIns="47625" anchor="ctr">
            <a:noAutofit/>
          </a:bodyPr>
          <a:lstStyle/>
          <a:p>
            <a:pPr algn="ctr">
              <a:lnSpc>
                <a:spcPct val="96000"/>
              </a:lnSpc>
              <a:buNone/>
              <a:defRPr sz="1425" b="0" i="0">
                <a:solidFill>
                  <a:srgbClr val="17324D"/>
                </a:solidFill>
                <a:latin typeface="Arial Narrow"/>
                <a:ea typeface="Arial Narrow"/>
                <a:cs typeface="Arial Narrow"/>
              </a:defRPr>
            </a:pPr>
            <a:r>
              <a:rPr lang="kk-KZ" sz="1425" b="0" i="0">
                <a:solidFill>
                  <a:srgbClr val="17324D"/>
                </a:solidFill>
                <a:latin typeface="Arial Narrow"/>
                <a:ea typeface="Arial Narrow"/>
                <a:cs typeface="Arial Narrow"/>
              </a:rPr>
              <a:t>бекітілген нұсқаулықты ЕҚжЕҚ қызметі тіркейді</a:t>
            </a:r>
          </a:p>
        </p:txBody>
      </p:sp>
      <p:sp>
        <p:nvSpPr>
          <p:cNvPr id="38" name="metric-2">
            <a:extLst>
              <a:ext uri="{FF2B5EF4-FFF2-40B4-BE49-F238E27FC236}">
                <a16:creationId xmlns:a16="http://schemas.microsoft.com/office/drawing/2014/main" id="{7A1ED702-C4B3-4E5A-869E-0306BE734FFA}"/>
              </a:ext>
            </a:extLst>
          </p:cNvPr>
          <p:cNvSpPr>
            <a:spLocks noGrp="1"/>
          </p:cNvSpPr>
          <p:nvPr/>
        </p:nvSpPr>
        <p:spPr>
          <a:xfrm>
            <a:off x="8001000" y="1952625"/>
            <a:ext cx="3333750" cy="1809750"/>
          </a:xfrm>
          <a:prstGeom prst="roundRect">
            <a:avLst>
              <a:gd name="adj" fmla="val 6316"/>
            </a:avLst>
          </a:prstGeom>
          <a:noFill/>
          <a:ln w="19050">
            <a:solidFill>
              <a:srgbClr val="00B050"/>
            </a:solidFill>
            <a:prstDash val="solid"/>
          </a:ln>
        </p:spPr>
        <p:txBody>
          <a:bodyPr/>
          <a:lstStyle/>
          <a:p>
            <a:endParaRPr/>
          </a:p>
        </p:txBody>
      </p:sp>
      <p:sp>
        <p:nvSpPr>
          <p:cNvPr id="39" name="metric-num-2">
            <a:extLst>
              <a:ext uri="{FF2B5EF4-FFF2-40B4-BE49-F238E27FC236}">
                <a16:creationId xmlns:a16="http://schemas.microsoft.com/office/drawing/2014/main" id="{E84E89CA-E44C-4127-A8AA-C90AB6750ED6}"/>
              </a:ext>
            </a:extLst>
          </p:cNvPr>
          <p:cNvSpPr>
            <a:spLocks noGrp="1"/>
          </p:cNvSpPr>
          <p:nvPr/>
        </p:nvSpPr>
        <p:spPr>
          <a:xfrm>
            <a:off x="8172450" y="2038350"/>
            <a:ext cx="952500" cy="857250"/>
          </a:xfrm>
          <a:prstGeom prst="rect">
            <a:avLst/>
          </a:prstGeom>
          <a:noFill/>
          <a:ln w="0">
            <a:noFill/>
            <a:prstDash val="solid"/>
          </a:ln>
        </p:spPr>
        <p:txBody>
          <a:bodyPr wrap="square" lIns="66675" tIns="47625" rIns="66675" bIns="47625" anchor="ctr">
            <a:noAutofit/>
          </a:bodyPr>
          <a:lstStyle/>
          <a:p>
            <a:pPr algn="ctr">
              <a:lnSpc>
                <a:spcPct val="103000"/>
              </a:lnSpc>
              <a:buNone/>
              <a:defRPr sz="4350" b="1" i="0">
                <a:solidFill>
                  <a:srgbClr val="00B050"/>
                </a:solidFill>
                <a:latin typeface="Arial Narrow"/>
                <a:ea typeface="Arial Narrow"/>
                <a:cs typeface="Arial Narrow"/>
              </a:defRPr>
            </a:pPr>
            <a:r>
              <a:rPr sz="4350" b="1" i="0">
                <a:solidFill>
                  <a:srgbClr val="00B050"/>
                </a:solidFill>
                <a:latin typeface="Arial Narrow"/>
                <a:ea typeface="Arial Narrow"/>
                <a:cs typeface="Arial Narrow"/>
              </a:rPr>
              <a:t>3</a:t>
            </a:r>
          </a:p>
        </p:txBody>
      </p:sp>
      <p:sp>
        <p:nvSpPr>
          <p:cNvPr id="40" name="metric-title-2">
            <a:extLst>
              <a:ext uri="{FF2B5EF4-FFF2-40B4-BE49-F238E27FC236}">
                <a16:creationId xmlns:a16="http://schemas.microsoft.com/office/drawing/2014/main" id="{02B0494C-D5A7-489D-BA9A-ACEDB6E586FC}"/>
              </a:ext>
            </a:extLst>
          </p:cNvPr>
          <p:cNvSpPr>
            <a:spLocks noGrp="1"/>
          </p:cNvSpPr>
          <p:nvPr/>
        </p:nvSpPr>
        <p:spPr>
          <a:xfrm>
            <a:off x="9096375" y="2171700"/>
            <a:ext cx="2095500" cy="523875"/>
          </a:xfrm>
          <a:prstGeom prst="rect">
            <a:avLst/>
          </a:prstGeom>
          <a:noFill/>
          <a:ln w="0">
            <a:noFill/>
            <a:prstDash val="solid"/>
          </a:ln>
        </p:spPr>
        <p:txBody>
          <a:bodyPr wrap="square" lIns="66675" tIns="47625" rIns="66675" bIns="47625" anchor="ctr">
            <a:noAutofit/>
          </a:bodyPr>
          <a:lstStyle/>
          <a:p>
            <a:pPr algn="ctr">
              <a:lnSpc>
                <a:spcPct val="103000"/>
              </a:lnSpc>
              <a:buNone/>
              <a:defRPr sz="1725" b="1" i="0">
                <a:solidFill>
                  <a:srgbClr val="003F7E"/>
                </a:solidFill>
                <a:latin typeface="Arial Narrow"/>
                <a:ea typeface="Arial Narrow"/>
                <a:cs typeface="Arial Narrow"/>
              </a:defRPr>
            </a:pPr>
            <a:r>
              <a:rPr lang="kk-KZ" sz="1725" b="1" i="0">
                <a:solidFill>
                  <a:srgbClr val="003F7E"/>
                </a:solidFill>
                <a:latin typeface="Arial Narrow"/>
                <a:ea typeface="Arial Narrow"/>
                <a:cs typeface="Arial Narrow"/>
              </a:rPr>
              <a:t>ЖЫЛ</a:t>
            </a:r>
          </a:p>
        </p:txBody>
      </p:sp>
      <p:sp>
        <p:nvSpPr>
          <p:cNvPr id="41" name="metric-copy-2">
            <a:extLst>
              <a:ext uri="{FF2B5EF4-FFF2-40B4-BE49-F238E27FC236}">
                <a16:creationId xmlns:a16="http://schemas.microsoft.com/office/drawing/2014/main" id="{493613E8-C52B-445A-8BAB-9EF6AA932600}"/>
              </a:ext>
            </a:extLst>
          </p:cNvPr>
          <p:cNvSpPr>
            <a:spLocks noGrp="1"/>
          </p:cNvSpPr>
          <p:nvPr/>
        </p:nvSpPr>
        <p:spPr>
          <a:xfrm>
            <a:off x="8229600" y="2905125"/>
            <a:ext cx="2876550" cy="704850"/>
          </a:xfrm>
          <a:prstGeom prst="rect">
            <a:avLst/>
          </a:prstGeom>
          <a:noFill/>
          <a:ln w="0">
            <a:noFill/>
            <a:prstDash val="solid"/>
          </a:ln>
        </p:spPr>
        <p:txBody>
          <a:bodyPr wrap="square" lIns="66675" tIns="47625" rIns="66675" bIns="47625" anchor="ctr">
            <a:noAutofit/>
          </a:bodyPr>
          <a:lstStyle/>
          <a:p>
            <a:pPr algn="ctr">
              <a:lnSpc>
                <a:spcPct val="96000"/>
              </a:lnSpc>
              <a:buNone/>
              <a:defRPr sz="1425" b="0" i="0">
                <a:solidFill>
                  <a:srgbClr val="17324D"/>
                </a:solidFill>
                <a:latin typeface="Arial Narrow"/>
                <a:ea typeface="Arial Narrow"/>
                <a:cs typeface="Arial Narrow"/>
              </a:defRPr>
            </a:pPr>
            <a:r>
              <a:rPr lang="kk-KZ" sz="1425" b="0" i="0">
                <a:solidFill>
                  <a:srgbClr val="17324D"/>
                </a:solidFill>
                <a:latin typeface="Arial Narrow"/>
                <a:ea typeface="Arial Narrow"/>
                <a:cs typeface="Arial Narrow"/>
              </a:rPr>
              <a:t>жоспарлы қайта қарау — кемінде бір рет</a:t>
            </a:r>
          </a:p>
        </p:txBody>
      </p:sp>
      <p:sp>
        <p:nvSpPr>
          <p:cNvPr id="42" name="rule-0-accent">
            <a:extLst>
              <a:ext uri="{FF2B5EF4-FFF2-40B4-BE49-F238E27FC236}">
                <a16:creationId xmlns:a16="http://schemas.microsoft.com/office/drawing/2014/main" id="{9716F9EF-E8E1-4541-9931-9B2EFD9F8CE2}"/>
              </a:ext>
            </a:extLst>
          </p:cNvPr>
          <p:cNvSpPr>
            <a:spLocks noGrp="1"/>
          </p:cNvSpPr>
          <p:nvPr/>
        </p:nvSpPr>
        <p:spPr>
          <a:xfrm>
            <a:off x="857250" y="4095750"/>
            <a:ext cx="76200" cy="428625"/>
          </a:xfrm>
          <a:prstGeom prst="rect">
            <a:avLst/>
          </a:prstGeom>
          <a:solidFill>
            <a:srgbClr val="00B050"/>
          </a:solidFill>
          <a:ln w="0">
            <a:solidFill>
              <a:srgbClr val="00B050"/>
            </a:solidFill>
            <a:prstDash val="solid"/>
          </a:ln>
        </p:spPr>
        <p:txBody>
          <a:bodyPr/>
          <a:lstStyle/>
          <a:p>
            <a:endParaRPr/>
          </a:p>
        </p:txBody>
      </p:sp>
      <p:sp>
        <p:nvSpPr>
          <p:cNvPr id="43" name="rule-0">
            <a:extLst>
              <a:ext uri="{FF2B5EF4-FFF2-40B4-BE49-F238E27FC236}">
                <a16:creationId xmlns:a16="http://schemas.microsoft.com/office/drawing/2014/main" id="{143A37F2-D032-4506-BE7B-93A75996F9DF}"/>
              </a:ext>
            </a:extLst>
          </p:cNvPr>
          <p:cNvSpPr>
            <a:spLocks noGrp="1"/>
          </p:cNvSpPr>
          <p:nvPr/>
        </p:nvSpPr>
        <p:spPr>
          <a:xfrm>
            <a:off x="1047750" y="4048125"/>
            <a:ext cx="4572000" cy="552450"/>
          </a:xfrm>
          <a:prstGeom prst="rect">
            <a:avLst/>
          </a:prstGeom>
          <a:noFill/>
          <a:ln w="0">
            <a:noFill/>
            <a:prstDash val="solid"/>
          </a:ln>
        </p:spPr>
        <p:txBody>
          <a:bodyPr wrap="square" lIns="66675" tIns="47625" rIns="66675" bIns="47625" anchor="ctr">
            <a:noAutofit/>
          </a:bodyPr>
          <a:lstStyle/>
          <a:p>
            <a:pPr algn="l">
              <a:lnSpc>
                <a:spcPct val="103000"/>
              </a:lnSpc>
              <a:buNone/>
              <a:defRPr sz="1500" b="0" i="0">
                <a:solidFill>
                  <a:srgbClr val="17324D"/>
                </a:solidFill>
                <a:latin typeface="Arial Narrow"/>
                <a:ea typeface="Arial Narrow"/>
                <a:cs typeface="Arial Narrow"/>
              </a:defRPr>
            </a:pPr>
            <a:r>
              <a:rPr lang="kk-KZ" sz="1500" b="0" i="0">
                <a:solidFill>
                  <a:srgbClr val="17324D"/>
                </a:solidFill>
                <a:latin typeface="Arial Narrow"/>
                <a:ea typeface="Arial Narrow"/>
                <a:cs typeface="Arial Narrow"/>
              </a:rPr>
              <a:t>ЕҚжЕҚ қызметімен және мүдделі тұлғалармен келісілгеннен кейін жұмыс беруші бекітеді.</a:t>
            </a:r>
          </a:p>
        </p:txBody>
      </p:sp>
      <p:sp>
        <p:nvSpPr>
          <p:cNvPr id="44" name="rule-1-accent">
            <a:extLst>
              <a:ext uri="{FF2B5EF4-FFF2-40B4-BE49-F238E27FC236}">
                <a16:creationId xmlns:a16="http://schemas.microsoft.com/office/drawing/2014/main" id="{A81D17A5-1A1D-49D9-9334-A7A636B90721}"/>
              </a:ext>
            </a:extLst>
          </p:cNvPr>
          <p:cNvSpPr>
            <a:spLocks noGrp="1"/>
          </p:cNvSpPr>
          <p:nvPr/>
        </p:nvSpPr>
        <p:spPr>
          <a:xfrm>
            <a:off x="6191250" y="4095750"/>
            <a:ext cx="76200" cy="428625"/>
          </a:xfrm>
          <a:prstGeom prst="rect">
            <a:avLst/>
          </a:prstGeom>
          <a:solidFill>
            <a:srgbClr val="00B050"/>
          </a:solidFill>
          <a:ln w="0">
            <a:solidFill>
              <a:srgbClr val="00B050"/>
            </a:solidFill>
            <a:prstDash val="solid"/>
          </a:ln>
        </p:spPr>
        <p:txBody>
          <a:bodyPr/>
          <a:lstStyle/>
          <a:p>
            <a:endParaRPr/>
          </a:p>
        </p:txBody>
      </p:sp>
      <p:sp>
        <p:nvSpPr>
          <p:cNvPr id="45" name="rule-1">
            <a:extLst>
              <a:ext uri="{FF2B5EF4-FFF2-40B4-BE49-F238E27FC236}">
                <a16:creationId xmlns:a16="http://schemas.microsoft.com/office/drawing/2014/main" id="{E524D287-B392-46DF-B928-CD27599233BB}"/>
              </a:ext>
            </a:extLst>
          </p:cNvPr>
          <p:cNvSpPr>
            <a:spLocks noGrp="1"/>
          </p:cNvSpPr>
          <p:nvPr/>
        </p:nvSpPr>
        <p:spPr>
          <a:xfrm>
            <a:off x="6381750" y="4048125"/>
            <a:ext cx="4572000" cy="552450"/>
          </a:xfrm>
          <a:prstGeom prst="rect">
            <a:avLst/>
          </a:prstGeom>
          <a:noFill/>
          <a:ln w="0">
            <a:noFill/>
            <a:prstDash val="solid"/>
          </a:ln>
        </p:spPr>
        <p:txBody>
          <a:bodyPr wrap="square" lIns="66675" tIns="47625" rIns="66675" bIns="47625" anchor="ctr">
            <a:noAutofit/>
          </a:bodyPr>
          <a:lstStyle/>
          <a:p>
            <a:pPr algn="l">
              <a:lnSpc>
                <a:spcPct val="103000"/>
              </a:lnSpc>
              <a:buNone/>
              <a:defRPr sz="1500" b="0" i="0">
                <a:solidFill>
                  <a:srgbClr val="17324D"/>
                </a:solidFill>
                <a:latin typeface="Arial Narrow"/>
                <a:ea typeface="Arial Narrow"/>
                <a:cs typeface="Arial Narrow"/>
              </a:defRPr>
            </a:pPr>
            <a:r>
              <a:rPr lang="kk-KZ" sz="1500" b="0" i="0">
                <a:solidFill>
                  <a:srgbClr val="17324D"/>
                </a:solidFill>
                <a:latin typeface="Arial Narrow"/>
                <a:ea typeface="Arial Narrow"/>
                <a:cs typeface="Arial Narrow"/>
              </a:rPr>
              <a:t>Бекітілген нұсқаулықтарды ЕҚжЕҚ қызметі немесе жауапты тұлға тіркейді.</a:t>
            </a:r>
          </a:p>
        </p:txBody>
      </p:sp>
      <p:sp>
        <p:nvSpPr>
          <p:cNvPr id="46" name="rule-2-accent">
            <a:extLst>
              <a:ext uri="{FF2B5EF4-FFF2-40B4-BE49-F238E27FC236}">
                <a16:creationId xmlns:a16="http://schemas.microsoft.com/office/drawing/2014/main" id="{7EA609F9-DADA-4BB8-80D0-43E2F8046A59}"/>
              </a:ext>
            </a:extLst>
          </p:cNvPr>
          <p:cNvSpPr>
            <a:spLocks noGrp="1"/>
          </p:cNvSpPr>
          <p:nvPr/>
        </p:nvSpPr>
        <p:spPr>
          <a:xfrm>
            <a:off x="857250" y="4876800"/>
            <a:ext cx="76200" cy="428625"/>
          </a:xfrm>
          <a:prstGeom prst="rect">
            <a:avLst/>
          </a:prstGeom>
          <a:solidFill>
            <a:srgbClr val="EA963A"/>
          </a:solidFill>
          <a:ln w="0">
            <a:solidFill>
              <a:srgbClr val="EA963A"/>
            </a:solidFill>
            <a:prstDash val="solid"/>
          </a:ln>
        </p:spPr>
        <p:txBody>
          <a:bodyPr/>
          <a:lstStyle/>
          <a:p>
            <a:endParaRPr/>
          </a:p>
        </p:txBody>
      </p:sp>
      <p:sp>
        <p:nvSpPr>
          <p:cNvPr id="47" name="rule-2">
            <a:extLst>
              <a:ext uri="{FF2B5EF4-FFF2-40B4-BE49-F238E27FC236}">
                <a16:creationId xmlns:a16="http://schemas.microsoft.com/office/drawing/2014/main" id="{1756C652-D03D-4415-8A18-2F20B03C573D}"/>
              </a:ext>
            </a:extLst>
          </p:cNvPr>
          <p:cNvSpPr>
            <a:spLocks noGrp="1"/>
          </p:cNvSpPr>
          <p:nvPr/>
        </p:nvSpPr>
        <p:spPr>
          <a:xfrm>
            <a:off x="1047750" y="4829175"/>
            <a:ext cx="4572000" cy="552450"/>
          </a:xfrm>
          <a:prstGeom prst="rect">
            <a:avLst/>
          </a:prstGeom>
          <a:noFill/>
          <a:ln w="0">
            <a:noFill/>
            <a:prstDash val="solid"/>
          </a:ln>
        </p:spPr>
        <p:txBody>
          <a:bodyPr wrap="square" lIns="66675" tIns="47625" rIns="66675" bIns="47625" anchor="ctr">
            <a:noAutofit/>
          </a:bodyPr>
          <a:lstStyle/>
          <a:p>
            <a:pPr algn="l">
              <a:lnSpc>
                <a:spcPct val="103000"/>
              </a:lnSpc>
              <a:buNone/>
              <a:defRPr sz="1500" b="0" i="0">
                <a:solidFill>
                  <a:srgbClr val="17324D"/>
                </a:solidFill>
                <a:latin typeface="Arial Narrow"/>
                <a:ea typeface="Arial Narrow"/>
                <a:cs typeface="Arial Narrow"/>
              </a:defRPr>
            </a:pPr>
            <a:r>
              <a:rPr lang="kk-KZ" sz="1500" b="0" i="0">
                <a:solidFill>
                  <a:srgbClr val="17324D"/>
                </a:solidFill>
                <a:latin typeface="Arial Narrow"/>
                <a:ea typeface="Arial Narrow"/>
                <a:cs typeface="Arial Narrow"/>
              </a:rPr>
              <a:t>НҚА өзгергенде, жаңа техника немесе технология енгізілгенде мерзімінен бұрын қайта қарау.</a:t>
            </a:r>
          </a:p>
        </p:txBody>
      </p:sp>
      <p:sp>
        <p:nvSpPr>
          <p:cNvPr id="48" name="rule-3-accent">
            <a:extLst>
              <a:ext uri="{FF2B5EF4-FFF2-40B4-BE49-F238E27FC236}">
                <a16:creationId xmlns:a16="http://schemas.microsoft.com/office/drawing/2014/main" id="{FE7E4FB5-568B-4A69-A262-3C6609D0A6E4}"/>
              </a:ext>
            </a:extLst>
          </p:cNvPr>
          <p:cNvSpPr>
            <a:spLocks noGrp="1"/>
          </p:cNvSpPr>
          <p:nvPr/>
        </p:nvSpPr>
        <p:spPr>
          <a:xfrm>
            <a:off x="6191250" y="4876800"/>
            <a:ext cx="76200" cy="428625"/>
          </a:xfrm>
          <a:prstGeom prst="rect">
            <a:avLst/>
          </a:prstGeom>
          <a:solidFill>
            <a:srgbClr val="EA963A"/>
          </a:solidFill>
          <a:ln w="0">
            <a:solidFill>
              <a:srgbClr val="EA963A"/>
            </a:solidFill>
            <a:prstDash val="solid"/>
          </a:ln>
        </p:spPr>
        <p:txBody>
          <a:bodyPr/>
          <a:lstStyle/>
          <a:p>
            <a:endParaRPr/>
          </a:p>
        </p:txBody>
      </p:sp>
      <p:sp>
        <p:nvSpPr>
          <p:cNvPr id="49" name="rule-3">
            <a:extLst>
              <a:ext uri="{FF2B5EF4-FFF2-40B4-BE49-F238E27FC236}">
                <a16:creationId xmlns:a16="http://schemas.microsoft.com/office/drawing/2014/main" id="{910CE202-7636-4802-9DC3-8DE5154FB3AD}"/>
              </a:ext>
            </a:extLst>
          </p:cNvPr>
          <p:cNvSpPr>
            <a:spLocks noGrp="1"/>
          </p:cNvSpPr>
          <p:nvPr/>
        </p:nvSpPr>
        <p:spPr>
          <a:xfrm>
            <a:off x="6381750" y="4829175"/>
            <a:ext cx="4572000" cy="552450"/>
          </a:xfrm>
          <a:prstGeom prst="rect">
            <a:avLst/>
          </a:prstGeom>
          <a:noFill/>
          <a:ln w="0">
            <a:noFill/>
            <a:prstDash val="solid"/>
          </a:ln>
        </p:spPr>
        <p:txBody>
          <a:bodyPr wrap="square" lIns="66675" tIns="47625" rIns="66675" bIns="47625" anchor="ctr">
            <a:noAutofit/>
          </a:bodyPr>
          <a:lstStyle/>
          <a:p>
            <a:pPr algn="l">
              <a:lnSpc>
                <a:spcPct val="103000"/>
              </a:lnSpc>
              <a:buNone/>
              <a:defRPr sz="1500" b="0" i="0">
                <a:solidFill>
                  <a:srgbClr val="17324D"/>
                </a:solidFill>
                <a:latin typeface="Arial Narrow"/>
                <a:ea typeface="Arial Narrow"/>
                <a:cs typeface="Arial Narrow"/>
              </a:defRPr>
            </a:pPr>
            <a:r>
              <a:rPr lang="kk-KZ" sz="1500" b="0" i="0">
                <a:solidFill>
                  <a:srgbClr val="17324D"/>
                </a:solidFill>
                <a:latin typeface="Arial Narrow"/>
                <a:ea typeface="Arial Narrow"/>
                <a:cs typeface="Arial Narrow"/>
              </a:rPr>
              <a:t>Тергеп-тексеру қорытындылары бойынша қайта қарау; жағдайлар өзгермесе — жазбамен, күнмен және қолмен ұзарту.</a:t>
            </a:r>
          </a:p>
        </p:txBody>
      </p:sp>
      <p:sp>
        <p:nvSpPr>
          <p:cNvPr id="50" name="source-6">
            <a:extLst>
              <a:ext uri="{FF2B5EF4-FFF2-40B4-BE49-F238E27FC236}">
                <a16:creationId xmlns:a16="http://schemas.microsoft.com/office/drawing/2014/main" id="{C6059505-F382-4598-9286-1F5BAC651698}"/>
              </a:ext>
            </a:extLst>
          </p:cNvPr>
          <p:cNvSpPr>
            <a:spLocks noGrp="1"/>
          </p:cNvSpPr>
          <p:nvPr/>
        </p:nvSpPr>
        <p:spPr>
          <a:xfrm>
            <a:off x="857250" y="6210300"/>
            <a:ext cx="9906000" cy="228600"/>
          </a:xfrm>
          <a:prstGeom prst="rect">
            <a:avLst/>
          </a:prstGeom>
          <a:noFill/>
          <a:ln w="0">
            <a:noFill/>
            <a:prstDash val="solid"/>
          </a:ln>
        </p:spPr>
        <p:txBody>
          <a:bodyPr wrap="square" lIns="0" tIns="0" rIns="0" bIns="0" anchor="ctr">
            <a:noAutofit/>
          </a:bodyPr>
          <a:lstStyle/>
          <a:p>
            <a:pPr algn="r">
              <a:lnSpc>
                <a:spcPct val="103000"/>
              </a:lnSpc>
              <a:buNone/>
              <a:defRPr sz="1425" b="0" i="1">
                <a:solidFill>
                  <a:srgbClr val="547094"/>
                </a:solidFill>
                <a:latin typeface="Arial Narrow"/>
                <a:ea typeface="Arial Narrow"/>
                <a:cs typeface="Arial Narrow"/>
              </a:defRPr>
            </a:pPr>
            <a:r>
              <a:rPr lang="kk-KZ" sz="1425" b="0" i="1">
                <a:solidFill>
                  <a:srgbClr val="547094"/>
                </a:solidFill>
                <a:latin typeface="Arial Narrow"/>
                <a:ea typeface="Arial Narrow"/>
                <a:cs typeface="Arial Narrow"/>
              </a:rPr>
              <a:t>№ 927 бұйрық: 17–20-тт.; 19-т. 15.06.2026 ж. № 242 бұйрық редакциясында, 01.07.2026 ж. бастап қолданылады</a:t>
            </a:r>
          </a:p>
        </p:txBody>
      </p:sp>
    </p:spTree>
    <p:extLst>
      <p:ext uri="{BB962C8B-B14F-4D97-AF65-F5344CB8AC3E}">
        <p14:creationId xmlns:p14="http://schemas.microsoft.com/office/powerpoint/2010/main" val="1010168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Google Shape;121;p3">
            <a:extLst>
              <a:ext uri="{FF2B5EF4-FFF2-40B4-BE49-F238E27FC236}">
                <a16:creationId xmlns:a16="http://schemas.microsoft.com/office/drawing/2014/main" id="{10FC2256-A40A-41FB-8BFE-EA51BEAAAAD8}"/>
              </a:ext>
            </a:extLst>
          </p:cNvPr>
          <p:cNvSpPr/>
          <p:nvPr/>
        </p:nvSpPr>
        <p:spPr>
          <a:xfrm>
            <a:off x="95838" y="60332"/>
            <a:ext cx="1973107" cy="529533"/>
          </a:xfrm>
          <a:prstGeom prst="roundRect">
            <a:avLst>
              <a:gd name="adj" fmla="val 50000"/>
            </a:avLst>
          </a:prstGeom>
          <a:gradFill>
            <a:gsLst>
              <a:gs pos="0">
                <a:schemeClr val="dk2"/>
              </a:gs>
              <a:gs pos="100000">
                <a:srgbClr val="2AB0EF"/>
              </a:gs>
            </a:gsLst>
            <a:lin ang="27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Narrow" panose="020B0606020202030204" pitchFamily="34" charset="0"/>
              <a:ea typeface="Arial"/>
              <a:cs typeface="Arial"/>
              <a:sym typeface="Arial"/>
            </a:endParaRPr>
          </a:p>
        </p:txBody>
      </p:sp>
      <p:sp>
        <p:nvSpPr>
          <p:cNvPr id="3" name="Прямоугольник 2">
            <a:extLst>
              <a:ext uri="{FF2B5EF4-FFF2-40B4-BE49-F238E27FC236}">
                <a16:creationId xmlns:a16="http://schemas.microsoft.com/office/drawing/2014/main" id="{3353705C-F4A3-4E1E-B86F-FC033C8BBF93}"/>
              </a:ext>
            </a:extLst>
          </p:cNvPr>
          <p:cNvSpPr/>
          <p:nvPr/>
        </p:nvSpPr>
        <p:spPr>
          <a:xfrm>
            <a:off x="2716913" y="99479"/>
            <a:ext cx="7499927" cy="646331"/>
          </a:xfrm>
          <a:prstGeom prst="rect">
            <a:avLst/>
          </a:prstGeom>
        </p:spPr>
        <p:txBody>
          <a:bodyPr wrap="square">
            <a:spAutoFit/>
          </a:bodyPr>
          <a:lstStyle/>
          <a:p>
            <a:pPr algn="ctr">
              <a:spcAft>
                <a:spcPts val="0"/>
              </a:spcAft>
            </a:pPr>
            <a:r>
              <a:rPr lang="kk-KZ" sz="1600" b="1" dirty="0">
                <a:solidFill>
                  <a:srgbClr val="547094"/>
                </a:solidFill>
                <a:latin typeface=" arial narrow"/>
                <a:cs typeface="Arial" panose="020B0604020202020204" pitchFamily="34" charset="0"/>
              </a:rPr>
              <a:t>Еңбек қауіпсіздігі және еңбекті қорғау мәселелері бойынша кәсіби құзыреттерді дамыту</a:t>
            </a:r>
          </a:p>
          <a:p>
            <a:pPr algn="ctr">
              <a:spcAft>
                <a:spcPts val="0"/>
              </a:spcAft>
            </a:pPr>
            <a:endParaRPr lang="ru-RU" sz="2000" b="1" dirty="0">
              <a:solidFill>
                <a:srgbClr val="547094"/>
              </a:solidFill>
              <a:latin typeface=" arial narrow"/>
              <a:cs typeface="Arial" panose="020B0604020202020204" pitchFamily="34" charset="0"/>
            </a:endParaRPr>
          </a:p>
        </p:txBody>
      </p:sp>
      <p:cxnSp>
        <p:nvCxnSpPr>
          <p:cNvPr id="20" name="Google Shape;123;p3">
            <a:extLst>
              <a:ext uri="{FF2B5EF4-FFF2-40B4-BE49-F238E27FC236}">
                <a16:creationId xmlns:a16="http://schemas.microsoft.com/office/drawing/2014/main" id="{081E6B87-773A-49CA-B80D-33C6E8DBC980}"/>
              </a:ext>
            </a:extLst>
          </p:cNvPr>
          <p:cNvCxnSpPr>
            <a:cxnSpLocks/>
          </p:cNvCxnSpPr>
          <p:nvPr/>
        </p:nvCxnSpPr>
        <p:spPr>
          <a:xfrm>
            <a:off x="0" y="642116"/>
            <a:ext cx="12192000" cy="1"/>
          </a:xfrm>
          <a:prstGeom prst="straightConnector1">
            <a:avLst/>
          </a:prstGeom>
          <a:noFill/>
          <a:ln w="28575" cap="flat" cmpd="sng">
            <a:solidFill>
              <a:srgbClr val="2AB0EF"/>
            </a:solidFill>
            <a:prstDash val="solid"/>
            <a:round/>
            <a:headEnd type="none" w="sm" len="sm"/>
            <a:tailEnd type="none" w="sm" len="sm"/>
          </a:ln>
        </p:spPr>
      </p:cxnSp>
      <p:sp>
        <p:nvSpPr>
          <p:cNvPr id="11" name="TextBox 10">
            <a:extLst>
              <a:ext uri="{FF2B5EF4-FFF2-40B4-BE49-F238E27FC236}">
                <a16:creationId xmlns:a16="http://schemas.microsoft.com/office/drawing/2014/main" id="{2F327ACF-10F3-4651-820D-8A700C42D091}"/>
              </a:ext>
            </a:extLst>
          </p:cNvPr>
          <p:cNvSpPr txBox="1"/>
          <p:nvPr/>
        </p:nvSpPr>
        <p:spPr>
          <a:xfrm>
            <a:off x="378931" y="66645"/>
            <a:ext cx="2244197" cy="523220"/>
          </a:xfrm>
          <a:prstGeom prst="rect">
            <a:avLst/>
          </a:prstGeom>
          <a:noFill/>
        </p:spPr>
        <p:txBody>
          <a:bodyPr wrap="square" rtlCol="0">
            <a:spAutoFit/>
          </a:bodyPr>
          <a:lstStyle/>
          <a:p>
            <a:r>
              <a:rPr lang="en-US" sz="1400" dirty="0">
                <a:solidFill>
                  <a:schemeClr val="bg1"/>
                </a:solidFill>
              </a:rPr>
              <a:t>HEALTH SAFETY ENVIRONMENT</a:t>
            </a:r>
            <a:endParaRPr lang="ru-RU" sz="1400" dirty="0">
              <a:solidFill>
                <a:schemeClr val="bg1"/>
              </a:solidFill>
            </a:endParaRPr>
          </a:p>
        </p:txBody>
      </p:sp>
      <p:sp>
        <p:nvSpPr>
          <p:cNvPr id="23" name="Прямоугольник 22">
            <a:extLst>
              <a:ext uri="{FF2B5EF4-FFF2-40B4-BE49-F238E27FC236}">
                <a16:creationId xmlns:a16="http://schemas.microsoft.com/office/drawing/2014/main" id="{2E4F65B5-DFB8-4699-BB49-28B727B0BAA7}"/>
              </a:ext>
            </a:extLst>
          </p:cNvPr>
          <p:cNvSpPr/>
          <p:nvPr/>
        </p:nvSpPr>
        <p:spPr>
          <a:xfrm>
            <a:off x="256915" y="804470"/>
            <a:ext cx="8236569" cy="369332"/>
          </a:xfrm>
          <a:prstGeom prst="rect">
            <a:avLst/>
          </a:prstGeom>
        </p:spPr>
        <p:txBody>
          <a:bodyPr wrap="square">
            <a:spAutoFit/>
          </a:bodyPr>
          <a:lstStyle/>
          <a:p>
            <a:r>
              <a:rPr lang="kk-KZ" b="1" dirty="0">
                <a:solidFill>
                  <a:schemeClr val="accent1">
                    <a:lumMod val="75000"/>
                  </a:schemeClr>
                </a:solidFill>
                <a:latin typeface="Nunito Sans"/>
              </a:rPr>
              <a:t>ЕҢБЕК ҚЫЗМЕТІНЕ БАЙЛАНЫСТЫ ЖАЗАТАЙЫМ ОҚИҒАЛАР </a:t>
            </a:r>
            <a:endParaRPr lang="ru-RU" dirty="0">
              <a:solidFill>
                <a:schemeClr val="accent1">
                  <a:lumMod val="75000"/>
                </a:schemeClr>
              </a:solidFill>
            </a:endParaRPr>
          </a:p>
        </p:txBody>
      </p:sp>
      <p:sp>
        <p:nvSpPr>
          <p:cNvPr id="24" name="Прямоугольник 23">
            <a:extLst>
              <a:ext uri="{FF2B5EF4-FFF2-40B4-BE49-F238E27FC236}">
                <a16:creationId xmlns:a16="http://schemas.microsoft.com/office/drawing/2014/main" id="{AC779AC2-99AA-473B-A98B-349ED09278F6}"/>
              </a:ext>
            </a:extLst>
          </p:cNvPr>
          <p:cNvSpPr/>
          <p:nvPr/>
        </p:nvSpPr>
        <p:spPr>
          <a:xfrm>
            <a:off x="378929" y="1373728"/>
            <a:ext cx="11500521" cy="4957330"/>
          </a:xfrm>
          <a:prstGeom prst="rect">
            <a:avLst/>
          </a:prstGeom>
          <a:noFill/>
          <a:ln w="539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8" name="Рисунок 7">
            <a:extLst>
              <a:ext uri="{FF2B5EF4-FFF2-40B4-BE49-F238E27FC236}">
                <a16:creationId xmlns:a16="http://schemas.microsoft.com/office/drawing/2014/main" id="{9ACD33C5-BAEA-F35F-CFC1-64C360FF7176}"/>
              </a:ext>
            </a:extLst>
          </p:cNvPr>
          <p:cNvPicPr>
            <a:picLocks noChangeAspect="1"/>
          </p:cNvPicPr>
          <p:nvPr/>
        </p:nvPicPr>
        <p:blipFill>
          <a:blip r:embed="rId4"/>
          <a:stretch>
            <a:fillRect/>
          </a:stretch>
        </p:blipFill>
        <p:spPr>
          <a:xfrm>
            <a:off x="11176706" y="50696"/>
            <a:ext cx="1015294" cy="883895"/>
          </a:xfrm>
          <a:prstGeom prst="rect">
            <a:avLst/>
          </a:prstGeom>
        </p:spPr>
      </p:pic>
      <p:pic>
        <p:nvPicPr>
          <p:cNvPr id="9" name="Рисунок 8">
            <a:extLst>
              <a:ext uri="{FF2B5EF4-FFF2-40B4-BE49-F238E27FC236}">
                <a16:creationId xmlns:a16="http://schemas.microsoft.com/office/drawing/2014/main" id="{9EEA418E-8F23-9328-8864-68683924421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93484" y="702836"/>
            <a:ext cx="603757" cy="603757"/>
          </a:xfrm>
          <a:prstGeom prst="rect">
            <a:avLst/>
          </a:prstGeom>
        </p:spPr>
      </p:pic>
      <p:graphicFrame>
        <p:nvGraphicFramePr>
          <p:cNvPr id="10" name="Диаграмма 9">
            <a:extLst>
              <a:ext uri="{FF2B5EF4-FFF2-40B4-BE49-F238E27FC236}">
                <a16:creationId xmlns:a16="http://schemas.microsoft.com/office/drawing/2014/main" id="{DF40CC3A-2E3E-FD96-FDD7-7F46881CA2AD}"/>
              </a:ext>
            </a:extLst>
          </p:cNvPr>
          <p:cNvGraphicFramePr>
            <a:graphicFrameLocks/>
          </p:cNvGraphicFramePr>
          <p:nvPr>
            <p:extLst>
              <p:ext uri="{D42A27DB-BD31-4B8C-83A1-F6EECF244321}">
                <p14:modId xmlns:p14="http://schemas.microsoft.com/office/powerpoint/2010/main" val="2030962697"/>
              </p:ext>
            </p:extLst>
          </p:nvPr>
        </p:nvGraphicFramePr>
        <p:xfrm>
          <a:off x="718088" y="1562509"/>
          <a:ext cx="10874644" cy="4280351"/>
        </p:xfrm>
        <a:graphic>
          <a:graphicData uri="http://schemas.openxmlformats.org/drawingml/2006/chart">
            <c:chart xmlns:c="http://schemas.openxmlformats.org/drawingml/2006/chart" xmlns:r="http://schemas.openxmlformats.org/officeDocument/2006/relationships" r:id="rId6"/>
          </a:graphicData>
        </a:graphic>
      </p:graphicFrame>
      <p:pic>
        <p:nvPicPr>
          <p:cNvPr id="16" name="Рисунок 15">
            <a:extLst>
              <a:ext uri="{FF2B5EF4-FFF2-40B4-BE49-F238E27FC236}">
                <a16:creationId xmlns:a16="http://schemas.microsoft.com/office/drawing/2014/main" id="{44BAEBB8-6C2C-17FC-BCDF-055887EBB44B}"/>
              </a:ext>
            </a:extLst>
          </p:cNvPr>
          <p:cNvPicPr>
            <a:picLocks noChangeAspect="1"/>
          </p:cNvPicPr>
          <p:nvPr/>
        </p:nvPicPr>
        <p:blipFill>
          <a:blip r:embed="rId7"/>
          <a:stretch>
            <a:fillRect/>
          </a:stretch>
        </p:blipFill>
        <p:spPr>
          <a:xfrm>
            <a:off x="10647336" y="1415327"/>
            <a:ext cx="1189889" cy="369510"/>
          </a:xfrm>
          <a:prstGeom prst="rect">
            <a:avLst/>
          </a:prstGeom>
        </p:spPr>
      </p:pic>
      <p:sp>
        <p:nvSpPr>
          <p:cNvPr id="22" name="TextBox 21">
            <a:extLst>
              <a:ext uri="{FF2B5EF4-FFF2-40B4-BE49-F238E27FC236}">
                <a16:creationId xmlns:a16="http://schemas.microsoft.com/office/drawing/2014/main" id="{16409353-E10C-AD56-F23D-E4DB3BBDEDD2}"/>
              </a:ext>
            </a:extLst>
          </p:cNvPr>
          <p:cNvSpPr txBox="1"/>
          <p:nvPr/>
        </p:nvSpPr>
        <p:spPr>
          <a:xfrm>
            <a:off x="10793200" y="1788952"/>
            <a:ext cx="891153" cy="369332"/>
          </a:xfrm>
          <a:prstGeom prst="rect">
            <a:avLst/>
          </a:prstGeom>
          <a:noFill/>
        </p:spPr>
        <p:txBody>
          <a:bodyPr wrap="square">
            <a:spAutoFit/>
          </a:bodyPr>
          <a:lstStyle/>
          <a:p>
            <a:r>
              <a:rPr lang="kk-KZ" b="1" dirty="0"/>
              <a:t>ЕХӘҚМ</a:t>
            </a:r>
          </a:p>
        </p:txBody>
      </p:sp>
    </p:spTree>
    <p:custDataLst>
      <p:tags r:id="rId1"/>
    </p:custDataLst>
    <p:extLst>
      <p:ext uri="{BB962C8B-B14F-4D97-AF65-F5344CB8AC3E}">
        <p14:creationId xmlns:p14="http://schemas.microsoft.com/office/powerpoint/2010/main" val="2436948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D681EF-F1DE-DFE0-071F-ED1E8F69F132}"/>
            </a:ext>
          </a:extLst>
        </p:cNvPr>
        <p:cNvGrpSpPr/>
        <p:nvPr/>
      </p:nvGrpSpPr>
      <p:grpSpPr>
        <a:xfrm>
          <a:off x="0" y="0"/>
          <a:ext cx="0" cy="0"/>
          <a:chOff x="0" y="0"/>
          <a:chExt cx="0" cy="0"/>
        </a:xfrm>
      </p:grpSpPr>
      <p:sp>
        <p:nvSpPr>
          <p:cNvPr id="19" name="Google Shape;121;p3">
            <a:extLst>
              <a:ext uri="{FF2B5EF4-FFF2-40B4-BE49-F238E27FC236}">
                <a16:creationId xmlns:a16="http://schemas.microsoft.com/office/drawing/2014/main" id="{48C07187-2AF1-BFE1-A220-F60707FBF6ED}"/>
              </a:ext>
            </a:extLst>
          </p:cNvPr>
          <p:cNvSpPr/>
          <p:nvPr/>
        </p:nvSpPr>
        <p:spPr>
          <a:xfrm>
            <a:off x="95838" y="60332"/>
            <a:ext cx="1973107" cy="529533"/>
          </a:xfrm>
          <a:prstGeom prst="roundRect">
            <a:avLst>
              <a:gd name="adj" fmla="val 50000"/>
            </a:avLst>
          </a:prstGeom>
          <a:gradFill>
            <a:gsLst>
              <a:gs pos="0">
                <a:schemeClr val="dk2"/>
              </a:gs>
              <a:gs pos="100000">
                <a:srgbClr val="2AB0EF"/>
              </a:gs>
            </a:gsLst>
            <a:lin ang="2700000" scaled="0"/>
          </a:gra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prstClr val="white"/>
              </a:solidFill>
              <a:effectLst/>
              <a:uLnTx/>
              <a:uFillTx/>
              <a:latin typeface="Arial Narrow" panose="020B0606020202030204" pitchFamily="34" charset="0"/>
              <a:ea typeface="Arial"/>
              <a:cs typeface="Arial"/>
              <a:sym typeface="Arial"/>
            </a:endParaRPr>
          </a:p>
        </p:txBody>
      </p:sp>
      <p:sp>
        <p:nvSpPr>
          <p:cNvPr id="3" name="Прямоугольник 2">
            <a:extLst>
              <a:ext uri="{FF2B5EF4-FFF2-40B4-BE49-F238E27FC236}">
                <a16:creationId xmlns:a16="http://schemas.microsoft.com/office/drawing/2014/main" id="{5F4EFE6E-73FD-F314-764F-66BA8B7FA1E2}"/>
              </a:ext>
            </a:extLst>
          </p:cNvPr>
          <p:cNvSpPr/>
          <p:nvPr/>
        </p:nvSpPr>
        <p:spPr>
          <a:xfrm>
            <a:off x="2716913" y="99479"/>
            <a:ext cx="7499927"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kk-KZ" sz="1600" b="1" i="0" u="none" strike="noStrike" kern="1200" cap="none" spc="0" normalizeH="0" baseline="0" noProof="0" dirty="0">
                <a:ln>
                  <a:noFill/>
                </a:ln>
                <a:solidFill>
                  <a:srgbClr val="547094"/>
                </a:solidFill>
                <a:effectLst/>
                <a:uLnTx/>
                <a:uFillTx/>
                <a:latin typeface=" arial narrow"/>
                <a:ea typeface="+mn-ea"/>
                <a:cs typeface="Arial" panose="020B0604020202020204" pitchFamily="34" charset="0"/>
              </a:rPr>
              <a:t>Еңбек қауіпсіздігі және еңбекті қорғау мәселелері бойынша кәсіби құзыреттерді дамыту</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2000" b="1" i="0" u="none" strike="noStrike" kern="1200" cap="none" spc="0" normalizeH="0" baseline="0" noProof="0" dirty="0">
              <a:ln>
                <a:noFill/>
              </a:ln>
              <a:solidFill>
                <a:srgbClr val="547094"/>
              </a:solidFill>
              <a:effectLst/>
              <a:uLnTx/>
              <a:uFillTx/>
              <a:latin typeface=" arial narrow"/>
              <a:ea typeface="+mn-ea"/>
              <a:cs typeface="Arial" panose="020B0604020202020204" pitchFamily="34" charset="0"/>
            </a:endParaRPr>
          </a:p>
        </p:txBody>
      </p:sp>
      <p:cxnSp>
        <p:nvCxnSpPr>
          <p:cNvPr id="20" name="Google Shape;123;p3">
            <a:extLst>
              <a:ext uri="{FF2B5EF4-FFF2-40B4-BE49-F238E27FC236}">
                <a16:creationId xmlns:a16="http://schemas.microsoft.com/office/drawing/2014/main" id="{EB1F729B-1D4C-BC56-670C-DBAF3EDEA7D2}"/>
              </a:ext>
            </a:extLst>
          </p:cNvPr>
          <p:cNvCxnSpPr>
            <a:cxnSpLocks/>
          </p:cNvCxnSpPr>
          <p:nvPr/>
        </p:nvCxnSpPr>
        <p:spPr>
          <a:xfrm>
            <a:off x="0" y="642116"/>
            <a:ext cx="12192000" cy="1"/>
          </a:xfrm>
          <a:prstGeom prst="straightConnector1">
            <a:avLst/>
          </a:prstGeom>
          <a:noFill/>
          <a:ln w="28575" cap="flat" cmpd="sng">
            <a:solidFill>
              <a:srgbClr val="2AB0EF"/>
            </a:solidFill>
            <a:prstDash val="solid"/>
            <a:round/>
            <a:headEnd type="none" w="sm" len="sm"/>
            <a:tailEnd type="none" w="sm" len="sm"/>
          </a:ln>
        </p:spPr>
      </p:cxnSp>
      <p:sp>
        <p:nvSpPr>
          <p:cNvPr id="11" name="TextBox 10">
            <a:extLst>
              <a:ext uri="{FF2B5EF4-FFF2-40B4-BE49-F238E27FC236}">
                <a16:creationId xmlns:a16="http://schemas.microsoft.com/office/drawing/2014/main" id="{0BBC79E2-4D20-F3B4-C2A2-565F8FD33324}"/>
              </a:ext>
            </a:extLst>
          </p:cNvPr>
          <p:cNvSpPr txBox="1"/>
          <p:nvPr/>
        </p:nvSpPr>
        <p:spPr>
          <a:xfrm>
            <a:off x="378931" y="66645"/>
            <a:ext cx="224419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rPr>
              <a:t>HEALTH SAFETY ENVIRONMENT</a:t>
            </a:r>
            <a:endParaRPr kumimoji="0" lang="ru-RU" sz="1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3" name="Прямоугольник 22">
            <a:extLst>
              <a:ext uri="{FF2B5EF4-FFF2-40B4-BE49-F238E27FC236}">
                <a16:creationId xmlns:a16="http://schemas.microsoft.com/office/drawing/2014/main" id="{67A96EBF-F07B-76AD-0343-40C4EF59C7B0}"/>
              </a:ext>
            </a:extLst>
          </p:cNvPr>
          <p:cNvSpPr/>
          <p:nvPr/>
        </p:nvSpPr>
        <p:spPr>
          <a:xfrm>
            <a:off x="170480" y="760512"/>
            <a:ext cx="8236569"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kk-KZ" sz="18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ҚР-да ЕҚжЕҚ талаптарын бұзғаны үшін қылмыстық жауапкершілік</a:t>
            </a:r>
          </a:p>
        </p:txBody>
      </p:sp>
      <p:pic>
        <p:nvPicPr>
          <p:cNvPr id="8" name="Рисунок 7">
            <a:extLst>
              <a:ext uri="{FF2B5EF4-FFF2-40B4-BE49-F238E27FC236}">
                <a16:creationId xmlns:a16="http://schemas.microsoft.com/office/drawing/2014/main" id="{11A0A4C8-BE41-7311-DF93-BDEC2A214788}"/>
              </a:ext>
            </a:extLst>
          </p:cNvPr>
          <p:cNvPicPr>
            <a:picLocks noChangeAspect="1"/>
          </p:cNvPicPr>
          <p:nvPr/>
        </p:nvPicPr>
        <p:blipFill>
          <a:blip r:embed="rId4"/>
          <a:stretch>
            <a:fillRect/>
          </a:stretch>
        </p:blipFill>
        <p:spPr>
          <a:xfrm>
            <a:off x="11176706" y="50696"/>
            <a:ext cx="1015294" cy="883895"/>
          </a:xfrm>
          <a:prstGeom prst="rect">
            <a:avLst/>
          </a:prstGeom>
        </p:spPr>
      </p:pic>
      <p:sp>
        <p:nvSpPr>
          <p:cNvPr id="5" name="TextBox 4">
            <a:extLst>
              <a:ext uri="{FF2B5EF4-FFF2-40B4-BE49-F238E27FC236}">
                <a16:creationId xmlns:a16="http://schemas.microsoft.com/office/drawing/2014/main" id="{79857C9A-4C27-EB43-E1D0-3CE02579124D}"/>
              </a:ext>
            </a:extLst>
          </p:cNvPr>
          <p:cNvSpPr txBox="1"/>
          <p:nvPr/>
        </p:nvSpPr>
        <p:spPr>
          <a:xfrm>
            <a:off x="272511" y="1327927"/>
            <a:ext cx="11646977" cy="710707"/>
          </a:xfrm>
          <a:prstGeom prst="rect">
            <a:avLst/>
          </a:prstGeom>
          <a:noFill/>
        </p:spPr>
        <p:txBody>
          <a:bodyPr wrap="square">
            <a:spAutoFit/>
          </a:bodyPr>
          <a:lstStyle/>
          <a:p>
            <a:pPr algn="just">
              <a:lnSpc>
                <a:spcPct val="115000"/>
              </a:lnSpc>
              <a:spcAft>
                <a:spcPts val="800"/>
              </a:spcAft>
            </a:pPr>
            <a:r>
              <a:rPr lang="kk-KZ" dirty="0">
                <a:solidFill>
                  <a:srgbClr val="547094"/>
                </a:solidFill>
                <a:latin typeface=" arial narrow"/>
                <a:cs typeface="Arial" panose="020B0604020202020204" pitchFamily="34" charset="0"/>
              </a:rPr>
              <a:t>156-бап. Қауіпсіздік техникасы, өндірістік санитария қағидаларын немесе еңбекті қорғаудың өзге де қағидаларын осы қағидалардың сақталуын ұйымдастыру немесе қамтамасыз ету міндеттері жүктелген адамның бұзуы</a:t>
            </a:r>
            <a:endParaRPr lang="ru-KZ" dirty="0">
              <a:solidFill>
                <a:srgbClr val="547094"/>
              </a:solidFill>
              <a:latin typeface=" arial narrow"/>
              <a:cs typeface="Arial" panose="020B0604020202020204" pitchFamily="34" charset="0"/>
            </a:endParaRPr>
          </a:p>
        </p:txBody>
      </p:sp>
      <p:graphicFrame>
        <p:nvGraphicFramePr>
          <p:cNvPr id="6" name="Таблица 5">
            <a:extLst>
              <a:ext uri="{FF2B5EF4-FFF2-40B4-BE49-F238E27FC236}">
                <a16:creationId xmlns:a16="http://schemas.microsoft.com/office/drawing/2014/main" id="{56E4DEC8-F302-ABF0-D182-B3F49091431B}"/>
              </a:ext>
            </a:extLst>
          </p:cNvPr>
          <p:cNvGraphicFramePr>
            <a:graphicFrameLocks noGrp="1"/>
          </p:cNvGraphicFramePr>
          <p:nvPr>
            <p:extLst>
              <p:ext uri="{D42A27DB-BD31-4B8C-83A1-F6EECF244321}">
                <p14:modId xmlns:p14="http://schemas.microsoft.com/office/powerpoint/2010/main" val="2729232287"/>
              </p:ext>
            </p:extLst>
          </p:nvPr>
        </p:nvGraphicFramePr>
        <p:xfrm>
          <a:off x="378931" y="2178814"/>
          <a:ext cx="11206052" cy="3700207"/>
        </p:xfrm>
        <a:graphic>
          <a:graphicData uri="http://schemas.openxmlformats.org/drawingml/2006/table">
            <a:tbl>
              <a:tblPr firstRow="1" firstCol="1" bandRow="1"/>
              <a:tblGrid>
                <a:gridCol w="535413">
                  <a:extLst>
                    <a:ext uri="{9D8B030D-6E8A-4147-A177-3AD203B41FA5}">
                      <a16:colId xmlns:a16="http://schemas.microsoft.com/office/drawing/2014/main" val="1411332096"/>
                    </a:ext>
                  </a:extLst>
                </a:gridCol>
                <a:gridCol w="6053610">
                  <a:extLst>
                    <a:ext uri="{9D8B030D-6E8A-4147-A177-3AD203B41FA5}">
                      <a16:colId xmlns:a16="http://schemas.microsoft.com/office/drawing/2014/main" val="433698002"/>
                    </a:ext>
                  </a:extLst>
                </a:gridCol>
                <a:gridCol w="800599">
                  <a:extLst>
                    <a:ext uri="{9D8B030D-6E8A-4147-A177-3AD203B41FA5}">
                      <a16:colId xmlns:a16="http://schemas.microsoft.com/office/drawing/2014/main" val="1402167548"/>
                    </a:ext>
                  </a:extLst>
                </a:gridCol>
                <a:gridCol w="1678324">
                  <a:extLst>
                    <a:ext uri="{9D8B030D-6E8A-4147-A177-3AD203B41FA5}">
                      <a16:colId xmlns:a16="http://schemas.microsoft.com/office/drawing/2014/main" val="1287480571"/>
                    </a:ext>
                  </a:extLst>
                </a:gridCol>
                <a:gridCol w="2138106">
                  <a:extLst>
                    <a:ext uri="{9D8B030D-6E8A-4147-A177-3AD203B41FA5}">
                      <a16:colId xmlns:a16="http://schemas.microsoft.com/office/drawing/2014/main" val="1100003551"/>
                    </a:ext>
                  </a:extLst>
                </a:gridCol>
              </a:tblGrid>
              <a:tr h="1143695">
                <a:tc>
                  <a:txBody>
                    <a:bodyPr/>
                    <a:lstStyle/>
                    <a:p>
                      <a:pPr marL="0" algn="just" defTabSz="914400" rtl="0" eaLnBrk="1" latinLnBrk="0" hangingPunct="1">
                        <a:lnSpc>
                          <a:spcPct val="115000"/>
                        </a:lnSpc>
                        <a:spcAft>
                          <a:spcPts val="800"/>
                        </a:spcAft>
                        <a:buNone/>
                        <a:tabLst>
                          <a:tab pos="5016500" algn="l"/>
                        </a:tabLst>
                      </a:pPr>
                      <a:r>
                        <a:rPr lang="ru-RU" sz="1800" b="1" kern="1200" dirty="0">
                          <a:solidFill>
                            <a:srgbClr val="547094"/>
                          </a:solidFill>
                          <a:latin typeface=" arial narrow"/>
                          <a:ea typeface="+mn-ea"/>
                          <a:cs typeface="Arial" panose="020B0604020202020204" pitchFamily="34" charset="0"/>
                        </a:rPr>
                        <a:t>№</a:t>
                      </a:r>
                      <a:endParaRPr lang="ru-KZ" sz="1800" b="1" kern="1200" dirty="0">
                        <a:solidFill>
                          <a:srgbClr val="547094"/>
                        </a:solidFill>
                        <a:latin typeface=" arial narrow"/>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just" defTabSz="914400" rtl="0" eaLnBrk="1" latinLnBrk="0" hangingPunct="1">
                        <a:lnSpc>
                          <a:spcPct val="115000"/>
                        </a:lnSpc>
                        <a:spcAft>
                          <a:spcPts val="800"/>
                        </a:spcAft>
                        <a:buNone/>
                        <a:tabLst>
                          <a:tab pos="5016500" algn="l"/>
                        </a:tabLst>
                      </a:pPr>
                      <a:r>
                        <a:rPr lang="kk-KZ" sz="1800" b="1" kern="1200" dirty="0">
                          <a:solidFill>
                            <a:srgbClr val="547094"/>
                          </a:solidFill>
                          <a:latin typeface=" arial narrow"/>
                          <a:ea typeface="+mn-ea"/>
                          <a:cs typeface="Arial" panose="020B0604020202020204" pitchFamily="34" charset="0"/>
                        </a:rPr>
                        <a:t>Қылмыстық құқық бұзушылық</a:t>
                      </a:r>
                      <a:endParaRPr lang="ru-KZ" sz="1800" b="1" kern="1200" dirty="0">
                        <a:solidFill>
                          <a:srgbClr val="547094"/>
                        </a:solidFill>
                        <a:latin typeface=" arial narrow"/>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just" defTabSz="914400" rtl="0" eaLnBrk="1" latinLnBrk="0" hangingPunct="1">
                        <a:lnSpc>
                          <a:spcPct val="115000"/>
                        </a:lnSpc>
                        <a:spcAft>
                          <a:spcPts val="800"/>
                        </a:spcAft>
                        <a:buNone/>
                        <a:tabLst>
                          <a:tab pos="5016500" algn="l"/>
                        </a:tabLst>
                      </a:pPr>
                      <a:r>
                        <a:rPr lang="kk-KZ" sz="1800" b="1" kern="1200" dirty="0">
                          <a:solidFill>
                            <a:srgbClr val="547094"/>
                          </a:solidFill>
                          <a:latin typeface=" arial narrow"/>
                          <a:ea typeface="+mn-ea"/>
                          <a:cs typeface="Arial" panose="020B0604020202020204" pitchFamily="34" charset="0"/>
                        </a:rPr>
                        <a:t>Айыппұл</a:t>
                      </a:r>
                      <a:endParaRPr lang="ru-KZ" sz="1800" b="1" kern="1200" dirty="0">
                        <a:solidFill>
                          <a:srgbClr val="547094"/>
                        </a:solidFill>
                        <a:latin typeface=" arial narrow"/>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just" defTabSz="914400" rtl="0" eaLnBrk="1" latinLnBrk="0" hangingPunct="1">
                        <a:lnSpc>
                          <a:spcPct val="115000"/>
                        </a:lnSpc>
                        <a:spcAft>
                          <a:spcPts val="800"/>
                        </a:spcAft>
                        <a:buNone/>
                        <a:tabLst>
                          <a:tab pos="5016500" algn="l"/>
                        </a:tabLst>
                      </a:pPr>
                      <a:r>
                        <a:rPr lang="kk-KZ" sz="1800" b="1" kern="1200">
                          <a:solidFill>
                            <a:srgbClr val="547094"/>
                          </a:solidFill>
                          <a:latin typeface=" arial narrow"/>
                          <a:ea typeface="+mn-ea"/>
                          <a:cs typeface="Arial" panose="020B0604020202020204" pitchFamily="34" charset="0"/>
                        </a:rPr>
                        <a:t>Қоғамдық жұмыстар</a:t>
                      </a:r>
                      <a:endParaRPr lang="ru-KZ" sz="1800" b="1" kern="1200">
                        <a:solidFill>
                          <a:srgbClr val="547094"/>
                        </a:solidFill>
                        <a:latin typeface=" arial narrow"/>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just" defTabSz="914400" rtl="0" eaLnBrk="1" latinLnBrk="0" hangingPunct="1">
                        <a:lnSpc>
                          <a:spcPct val="115000"/>
                        </a:lnSpc>
                        <a:spcAft>
                          <a:spcPts val="800"/>
                        </a:spcAft>
                        <a:buNone/>
                        <a:tabLst>
                          <a:tab pos="5016500" algn="l"/>
                        </a:tabLst>
                      </a:pPr>
                      <a:r>
                        <a:rPr lang="kk-KZ" sz="1800" b="1" kern="1200" dirty="0">
                          <a:solidFill>
                            <a:srgbClr val="547094"/>
                          </a:solidFill>
                          <a:latin typeface=" arial narrow"/>
                          <a:ea typeface="+mn-ea"/>
                          <a:cs typeface="Arial" panose="020B0604020202020204" pitchFamily="34" charset="0"/>
                        </a:rPr>
                        <a:t>Бас бостандығын шектеу</a:t>
                      </a:r>
                      <a:endParaRPr lang="ru-KZ" sz="1800" b="1" kern="1200" dirty="0">
                        <a:solidFill>
                          <a:srgbClr val="547094"/>
                        </a:solidFill>
                        <a:latin typeface=" arial narrow"/>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34590611"/>
                  </a:ext>
                </a:extLst>
              </a:tr>
              <a:tr h="851312">
                <a:tc>
                  <a:txBody>
                    <a:bodyPr/>
                    <a:lstStyle/>
                    <a:p>
                      <a:pPr marL="0" algn="just" defTabSz="914400" rtl="0" eaLnBrk="1" latinLnBrk="0" hangingPunct="1">
                        <a:lnSpc>
                          <a:spcPct val="115000"/>
                        </a:lnSpc>
                        <a:spcAft>
                          <a:spcPts val="800"/>
                        </a:spcAft>
                        <a:buNone/>
                        <a:tabLst>
                          <a:tab pos="5016500" algn="l"/>
                        </a:tabLst>
                      </a:pPr>
                      <a:r>
                        <a:rPr lang="ru-RU" sz="1800" kern="1200">
                          <a:solidFill>
                            <a:srgbClr val="547094"/>
                          </a:solidFill>
                          <a:latin typeface=" arial narrow"/>
                          <a:ea typeface="+mn-ea"/>
                          <a:cs typeface="Arial" panose="020B0604020202020204" pitchFamily="34" charset="0"/>
                        </a:rPr>
                        <a:t>1</a:t>
                      </a:r>
                      <a:endParaRPr lang="ru-KZ" sz="1800" kern="1200">
                        <a:solidFill>
                          <a:srgbClr val="547094"/>
                        </a:solidFill>
                        <a:latin typeface=" arial narrow"/>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just" defTabSz="914400" rtl="0" eaLnBrk="1" latinLnBrk="0" hangingPunct="1">
                        <a:lnSpc>
                          <a:spcPct val="115000"/>
                        </a:lnSpc>
                        <a:spcAft>
                          <a:spcPts val="800"/>
                        </a:spcAft>
                        <a:buNone/>
                        <a:tabLst>
                          <a:tab pos="5016500" algn="l"/>
                        </a:tabLst>
                      </a:pPr>
                      <a:r>
                        <a:rPr lang="kk-KZ" sz="1800" kern="1200" dirty="0">
                          <a:solidFill>
                            <a:srgbClr val="547094"/>
                          </a:solidFill>
                          <a:latin typeface=" arial narrow"/>
                          <a:ea typeface="+mn-ea"/>
                          <a:cs typeface="Arial" panose="020B0604020202020204" pitchFamily="34" charset="0"/>
                        </a:rPr>
                        <a:t>Денсаулыққа ауырлығы орташа зиян келтіру</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just" defTabSz="914400" rtl="0" eaLnBrk="1" latinLnBrk="0" hangingPunct="1">
                        <a:lnSpc>
                          <a:spcPct val="115000"/>
                        </a:lnSpc>
                        <a:spcAft>
                          <a:spcPts val="800"/>
                        </a:spcAft>
                        <a:buNone/>
                        <a:tabLst>
                          <a:tab pos="5016500" algn="l"/>
                        </a:tabLst>
                      </a:pPr>
                      <a:r>
                        <a:rPr lang="ru-RU" sz="1800" kern="1200">
                          <a:solidFill>
                            <a:srgbClr val="547094"/>
                          </a:solidFill>
                          <a:latin typeface=" arial narrow"/>
                          <a:ea typeface="+mn-ea"/>
                          <a:cs typeface="Arial" panose="020B0604020202020204" pitchFamily="34" charset="0"/>
                        </a:rPr>
                        <a:t>120</a:t>
                      </a:r>
                      <a:endParaRPr lang="ru-KZ" sz="1800" kern="1200">
                        <a:solidFill>
                          <a:srgbClr val="547094"/>
                        </a:solidFill>
                        <a:latin typeface=" arial narrow"/>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just" defTabSz="914400" rtl="0" eaLnBrk="1" latinLnBrk="0" hangingPunct="1">
                        <a:lnSpc>
                          <a:spcPct val="115000"/>
                        </a:lnSpc>
                        <a:spcAft>
                          <a:spcPts val="800"/>
                        </a:spcAft>
                        <a:buNone/>
                        <a:tabLst>
                          <a:tab pos="5016500" algn="l"/>
                        </a:tabLst>
                      </a:pPr>
                      <a:r>
                        <a:rPr lang="kk-KZ" sz="1800" kern="1200">
                          <a:solidFill>
                            <a:srgbClr val="547094"/>
                          </a:solidFill>
                          <a:latin typeface=" arial narrow"/>
                          <a:ea typeface="+mn-ea"/>
                          <a:cs typeface="Arial" panose="020B0604020202020204" pitchFamily="34" charset="0"/>
                        </a:rPr>
                        <a:t>160 сағат</a:t>
                      </a:r>
                      <a:endParaRPr lang="ru-KZ" sz="1800" kern="1200">
                        <a:solidFill>
                          <a:srgbClr val="547094"/>
                        </a:solidFill>
                        <a:latin typeface=" arial narrow"/>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just" defTabSz="914400" rtl="0" eaLnBrk="1" latinLnBrk="0" hangingPunct="1">
                        <a:lnSpc>
                          <a:spcPct val="115000"/>
                        </a:lnSpc>
                        <a:spcAft>
                          <a:spcPts val="800"/>
                        </a:spcAft>
                        <a:buNone/>
                        <a:tabLst>
                          <a:tab pos="5016500" algn="l"/>
                        </a:tabLst>
                      </a:pPr>
                      <a:r>
                        <a:rPr lang="kk-KZ" sz="1800" kern="1200">
                          <a:solidFill>
                            <a:srgbClr val="547094"/>
                          </a:solidFill>
                          <a:latin typeface=" arial narrow"/>
                          <a:ea typeface="+mn-ea"/>
                          <a:cs typeface="Arial" panose="020B0604020202020204" pitchFamily="34" charset="0"/>
                        </a:rPr>
                        <a:t>40 тәулік</a:t>
                      </a:r>
                      <a:endParaRPr lang="ru-KZ" sz="1800" kern="1200">
                        <a:solidFill>
                          <a:srgbClr val="547094"/>
                        </a:solidFill>
                        <a:latin typeface=" arial narrow"/>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22381004"/>
                  </a:ext>
                </a:extLst>
              </a:tr>
              <a:tr h="851312">
                <a:tc>
                  <a:txBody>
                    <a:bodyPr/>
                    <a:lstStyle/>
                    <a:p>
                      <a:pPr marL="0" algn="just" defTabSz="914400" rtl="0" eaLnBrk="1" latinLnBrk="0" hangingPunct="1">
                        <a:lnSpc>
                          <a:spcPct val="115000"/>
                        </a:lnSpc>
                        <a:spcAft>
                          <a:spcPts val="800"/>
                        </a:spcAft>
                        <a:buNone/>
                        <a:tabLst>
                          <a:tab pos="5016500" algn="l"/>
                        </a:tabLst>
                      </a:pPr>
                      <a:r>
                        <a:rPr lang="ru-RU" sz="1800" kern="1200">
                          <a:solidFill>
                            <a:srgbClr val="547094"/>
                          </a:solidFill>
                          <a:latin typeface=" arial narrow"/>
                          <a:ea typeface="+mn-ea"/>
                          <a:cs typeface="Arial" panose="020B0604020202020204" pitchFamily="34" charset="0"/>
                        </a:rPr>
                        <a:t>2</a:t>
                      </a:r>
                      <a:endParaRPr lang="ru-KZ" sz="1800" kern="1200">
                        <a:solidFill>
                          <a:srgbClr val="547094"/>
                        </a:solidFill>
                        <a:latin typeface=" arial narrow"/>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just" defTabSz="914400" rtl="0" eaLnBrk="1" latinLnBrk="0" hangingPunct="1">
                        <a:lnSpc>
                          <a:spcPct val="115000"/>
                        </a:lnSpc>
                        <a:spcAft>
                          <a:spcPts val="800"/>
                        </a:spcAft>
                        <a:buNone/>
                        <a:tabLst>
                          <a:tab pos="5016500" algn="l"/>
                        </a:tabLst>
                      </a:pPr>
                      <a:r>
                        <a:rPr lang="kk-KZ" sz="1800" kern="1200" dirty="0">
                          <a:solidFill>
                            <a:srgbClr val="547094"/>
                          </a:solidFill>
                          <a:latin typeface=" arial narrow"/>
                          <a:ea typeface="+mn-ea"/>
                          <a:cs typeface="Arial" panose="020B0604020202020204" pitchFamily="34" charset="0"/>
                        </a:rPr>
                        <a:t>Денсаулыққа ауыр зиян келтіру</a:t>
                      </a:r>
                      <a:endParaRPr lang="ru-KZ" sz="1800" kern="1200" dirty="0">
                        <a:solidFill>
                          <a:srgbClr val="547094"/>
                        </a:solidFill>
                        <a:latin typeface=" arial narrow"/>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just" defTabSz="914400" rtl="0" eaLnBrk="1" latinLnBrk="0" hangingPunct="1">
                        <a:lnSpc>
                          <a:spcPct val="115000"/>
                        </a:lnSpc>
                        <a:spcAft>
                          <a:spcPts val="800"/>
                        </a:spcAft>
                        <a:buNone/>
                        <a:tabLst>
                          <a:tab pos="5016500" algn="l"/>
                        </a:tabLst>
                      </a:pPr>
                      <a:r>
                        <a:rPr lang="ru-RU" sz="1800" kern="1200">
                          <a:solidFill>
                            <a:srgbClr val="547094"/>
                          </a:solidFill>
                          <a:latin typeface=" arial narrow"/>
                          <a:ea typeface="+mn-ea"/>
                          <a:cs typeface="Arial" panose="020B0604020202020204" pitchFamily="34" charset="0"/>
                        </a:rPr>
                        <a:t>200</a:t>
                      </a:r>
                      <a:endParaRPr lang="ru-KZ" sz="1800" kern="1200">
                        <a:solidFill>
                          <a:srgbClr val="547094"/>
                        </a:solidFill>
                        <a:latin typeface=" arial narrow"/>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just" defTabSz="914400" rtl="0" eaLnBrk="1" latinLnBrk="0" hangingPunct="1">
                        <a:lnSpc>
                          <a:spcPct val="115000"/>
                        </a:lnSpc>
                        <a:spcAft>
                          <a:spcPts val="800"/>
                        </a:spcAft>
                        <a:buNone/>
                        <a:tabLst>
                          <a:tab pos="5016500" algn="l"/>
                        </a:tabLst>
                      </a:pPr>
                      <a:r>
                        <a:rPr lang="kk-KZ" sz="1800" kern="1200">
                          <a:solidFill>
                            <a:srgbClr val="547094"/>
                          </a:solidFill>
                          <a:latin typeface=" arial narrow"/>
                          <a:ea typeface="+mn-ea"/>
                          <a:cs typeface="Arial" panose="020B0604020202020204" pitchFamily="34" charset="0"/>
                        </a:rPr>
                        <a:t>200 сағат</a:t>
                      </a:r>
                      <a:endParaRPr lang="ru-KZ" sz="1800" kern="1200">
                        <a:solidFill>
                          <a:srgbClr val="547094"/>
                        </a:solidFill>
                        <a:latin typeface=" arial narrow"/>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just" defTabSz="914400" rtl="0" eaLnBrk="1" latinLnBrk="0" hangingPunct="1">
                        <a:lnSpc>
                          <a:spcPct val="115000"/>
                        </a:lnSpc>
                        <a:spcAft>
                          <a:spcPts val="800"/>
                        </a:spcAft>
                        <a:buNone/>
                        <a:tabLst>
                          <a:tab pos="5016500" algn="l"/>
                        </a:tabLst>
                      </a:pPr>
                      <a:r>
                        <a:rPr lang="kk-KZ" sz="1800" kern="1200">
                          <a:solidFill>
                            <a:srgbClr val="547094"/>
                          </a:solidFill>
                          <a:latin typeface=" arial narrow"/>
                          <a:ea typeface="+mn-ea"/>
                          <a:cs typeface="Arial" panose="020B0604020202020204" pitchFamily="34" charset="0"/>
                        </a:rPr>
                        <a:t>50 тәулікке дейін</a:t>
                      </a:r>
                      <a:endParaRPr lang="ru-KZ" sz="1800" kern="1200">
                        <a:solidFill>
                          <a:srgbClr val="547094"/>
                        </a:solidFill>
                        <a:latin typeface=" arial narrow"/>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47910891"/>
                  </a:ext>
                </a:extLst>
              </a:tr>
              <a:tr h="266547">
                <a:tc>
                  <a:txBody>
                    <a:bodyPr/>
                    <a:lstStyle/>
                    <a:p>
                      <a:pPr marL="0" algn="just" defTabSz="914400" rtl="0" eaLnBrk="1" latinLnBrk="0" hangingPunct="1">
                        <a:lnSpc>
                          <a:spcPct val="115000"/>
                        </a:lnSpc>
                        <a:spcAft>
                          <a:spcPts val="800"/>
                        </a:spcAft>
                        <a:buNone/>
                        <a:tabLst>
                          <a:tab pos="5016500" algn="l"/>
                        </a:tabLst>
                      </a:pPr>
                      <a:r>
                        <a:rPr lang="ru-RU" sz="1800" kern="1200">
                          <a:solidFill>
                            <a:srgbClr val="547094"/>
                          </a:solidFill>
                          <a:latin typeface=" arial narrow"/>
                          <a:ea typeface="+mn-ea"/>
                          <a:cs typeface="Arial" panose="020B0604020202020204" pitchFamily="34" charset="0"/>
                        </a:rPr>
                        <a:t>3</a:t>
                      </a:r>
                      <a:endParaRPr lang="ru-KZ" sz="1800" kern="1200">
                        <a:solidFill>
                          <a:srgbClr val="547094"/>
                        </a:solidFill>
                        <a:latin typeface=" arial narrow"/>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just" defTabSz="914400" rtl="0" eaLnBrk="1" latinLnBrk="0" hangingPunct="1">
                        <a:lnSpc>
                          <a:spcPct val="115000"/>
                        </a:lnSpc>
                        <a:spcAft>
                          <a:spcPts val="800"/>
                        </a:spcAft>
                        <a:buNone/>
                        <a:tabLst>
                          <a:tab pos="5016500" algn="l"/>
                        </a:tabLst>
                      </a:pPr>
                      <a:r>
                        <a:rPr lang="kk-KZ" sz="1800" kern="1200" dirty="0">
                          <a:solidFill>
                            <a:srgbClr val="547094"/>
                          </a:solidFill>
                          <a:latin typeface=" arial narrow"/>
                          <a:ea typeface="+mn-ea"/>
                          <a:cs typeface="Arial" panose="020B0604020202020204" pitchFamily="34" charset="0"/>
                        </a:rPr>
                        <a:t>Абайсызда адам өліміне әкеп соққан</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just" defTabSz="914400" rtl="0" eaLnBrk="1" latinLnBrk="0" hangingPunct="1">
                        <a:lnSpc>
                          <a:spcPct val="115000"/>
                        </a:lnSpc>
                        <a:spcAft>
                          <a:spcPts val="800"/>
                        </a:spcAft>
                        <a:buNone/>
                        <a:tabLst>
                          <a:tab pos="5016500" algn="l"/>
                        </a:tabLst>
                      </a:pPr>
                      <a:r>
                        <a:rPr lang="ru-KZ" sz="1800" kern="1200">
                          <a:solidFill>
                            <a:srgbClr val="547094"/>
                          </a:solidFill>
                          <a:latin typeface=" arial narrow"/>
                          <a:ea typeface="+mn-ea"/>
                          <a:cs typeface="Arial" panose="020B0604020202020204" pitchFamily="34"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just" defTabSz="914400" rtl="0" eaLnBrk="1" latinLnBrk="0" hangingPunct="1">
                        <a:lnSpc>
                          <a:spcPct val="115000"/>
                        </a:lnSpc>
                        <a:spcAft>
                          <a:spcPts val="800"/>
                        </a:spcAft>
                        <a:buNone/>
                        <a:tabLst>
                          <a:tab pos="5016500" algn="l"/>
                        </a:tabLst>
                      </a:pPr>
                      <a:r>
                        <a:rPr lang="ru-KZ" sz="1800" kern="1200">
                          <a:solidFill>
                            <a:srgbClr val="547094"/>
                          </a:solidFill>
                          <a:latin typeface=" arial narrow"/>
                          <a:ea typeface="+mn-ea"/>
                          <a:cs typeface="Arial" panose="020B0604020202020204" pitchFamily="34"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just" defTabSz="914400" rtl="0" eaLnBrk="1" latinLnBrk="0" hangingPunct="1">
                        <a:lnSpc>
                          <a:spcPct val="115000"/>
                        </a:lnSpc>
                        <a:spcAft>
                          <a:spcPts val="800"/>
                        </a:spcAft>
                        <a:buNone/>
                        <a:tabLst>
                          <a:tab pos="5016500" algn="l"/>
                        </a:tabLst>
                      </a:pPr>
                      <a:r>
                        <a:rPr lang="kk-KZ" sz="1800" kern="1200">
                          <a:solidFill>
                            <a:srgbClr val="547094"/>
                          </a:solidFill>
                          <a:latin typeface=" arial narrow"/>
                          <a:ea typeface="+mn-ea"/>
                          <a:cs typeface="Arial" panose="020B0604020202020204" pitchFamily="34" charset="0"/>
                        </a:rPr>
                        <a:t>5 жылға дейін</a:t>
                      </a:r>
                      <a:endParaRPr lang="ru-KZ" sz="1800" kern="1200">
                        <a:solidFill>
                          <a:srgbClr val="547094"/>
                        </a:solidFill>
                        <a:latin typeface=" arial narrow"/>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20129390"/>
                  </a:ext>
                </a:extLst>
              </a:tr>
              <a:tr h="558930">
                <a:tc>
                  <a:txBody>
                    <a:bodyPr/>
                    <a:lstStyle/>
                    <a:p>
                      <a:pPr marL="0" algn="just" defTabSz="914400" rtl="0" eaLnBrk="1" latinLnBrk="0" hangingPunct="1">
                        <a:lnSpc>
                          <a:spcPct val="115000"/>
                        </a:lnSpc>
                        <a:spcAft>
                          <a:spcPts val="800"/>
                        </a:spcAft>
                        <a:buNone/>
                        <a:tabLst>
                          <a:tab pos="5016500" algn="l"/>
                        </a:tabLst>
                      </a:pPr>
                      <a:r>
                        <a:rPr lang="ru-RU" sz="1800" kern="1200">
                          <a:solidFill>
                            <a:srgbClr val="547094"/>
                          </a:solidFill>
                          <a:latin typeface=" arial narrow"/>
                          <a:ea typeface="+mn-ea"/>
                          <a:cs typeface="Arial" panose="020B0604020202020204" pitchFamily="34" charset="0"/>
                        </a:rPr>
                        <a:t>4</a:t>
                      </a:r>
                      <a:endParaRPr lang="ru-KZ" sz="1800" kern="1200">
                        <a:solidFill>
                          <a:srgbClr val="547094"/>
                        </a:solidFill>
                        <a:latin typeface=" arial narrow"/>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just" defTabSz="914400" rtl="0" eaLnBrk="1" latinLnBrk="0" hangingPunct="1">
                        <a:lnSpc>
                          <a:spcPct val="115000"/>
                        </a:lnSpc>
                        <a:spcAft>
                          <a:spcPts val="800"/>
                        </a:spcAft>
                        <a:buNone/>
                        <a:tabLst>
                          <a:tab pos="5016500" algn="l"/>
                        </a:tabLst>
                      </a:pPr>
                      <a:r>
                        <a:rPr lang="kk-KZ" sz="1800" kern="1200" dirty="0">
                          <a:solidFill>
                            <a:srgbClr val="547094"/>
                          </a:solidFill>
                          <a:latin typeface=" arial narrow"/>
                          <a:ea typeface="+mn-ea"/>
                          <a:cs typeface="Arial" panose="020B0604020202020204" pitchFamily="34" charset="0"/>
                        </a:rPr>
                        <a:t>Абайсызда екі немесе одан көп адамның өліміне әкеп соққан,</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just" defTabSz="914400" rtl="0" eaLnBrk="1" latinLnBrk="0" hangingPunct="1">
                        <a:lnSpc>
                          <a:spcPct val="115000"/>
                        </a:lnSpc>
                        <a:spcAft>
                          <a:spcPts val="800"/>
                        </a:spcAft>
                        <a:buNone/>
                        <a:tabLst>
                          <a:tab pos="5016500" algn="l"/>
                        </a:tabLst>
                      </a:pPr>
                      <a:r>
                        <a:rPr lang="ru-KZ" sz="1800" kern="1200">
                          <a:solidFill>
                            <a:srgbClr val="547094"/>
                          </a:solidFill>
                          <a:latin typeface=" arial narrow"/>
                          <a:ea typeface="+mn-ea"/>
                          <a:cs typeface="Arial" panose="020B0604020202020204" pitchFamily="34"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just" defTabSz="914400" rtl="0" eaLnBrk="1" latinLnBrk="0" hangingPunct="1">
                        <a:lnSpc>
                          <a:spcPct val="115000"/>
                        </a:lnSpc>
                        <a:spcAft>
                          <a:spcPts val="800"/>
                        </a:spcAft>
                        <a:buNone/>
                        <a:tabLst>
                          <a:tab pos="5016500" algn="l"/>
                        </a:tabLst>
                      </a:pPr>
                      <a:r>
                        <a:rPr lang="ru-KZ" sz="1800" kern="1200" dirty="0">
                          <a:solidFill>
                            <a:srgbClr val="547094"/>
                          </a:solidFill>
                          <a:latin typeface=" arial narrow"/>
                          <a:ea typeface="+mn-ea"/>
                          <a:cs typeface="Arial" panose="020B0604020202020204" pitchFamily="34"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just" defTabSz="914400" rtl="0" eaLnBrk="1" latinLnBrk="0" hangingPunct="1">
                        <a:lnSpc>
                          <a:spcPct val="115000"/>
                        </a:lnSpc>
                        <a:spcAft>
                          <a:spcPts val="800"/>
                        </a:spcAft>
                        <a:buNone/>
                        <a:tabLst>
                          <a:tab pos="5016500" algn="l"/>
                        </a:tabLst>
                      </a:pPr>
                      <a:r>
                        <a:rPr lang="kk-KZ" sz="1800" kern="1200" dirty="0">
                          <a:solidFill>
                            <a:srgbClr val="FF0000"/>
                          </a:solidFill>
                          <a:latin typeface=" arial narrow"/>
                          <a:ea typeface="+mn-ea"/>
                          <a:cs typeface="Arial" panose="020B0604020202020204" pitchFamily="34" charset="0"/>
                        </a:rPr>
                        <a:t>7 жылға дейін</a:t>
                      </a:r>
                      <a:endParaRPr lang="ru-KZ" sz="1800" kern="1200" dirty="0">
                        <a:solidFill>
                          <a:srgbClr val="FF0000"/>
                        </a:solidFill>
                        <a:latin typeface=" arial narrow"/>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52887064"/>
                  </a:ext>
                </a:extLst>
              </a:tr>
            </a:tbl>
          </a:graphicData>
        </a:graphic>
      </p:graphicFrame>
    </p:spTree>
    <p:custDataLst>
      <p:tags r:id="rId1"/>
    </p:custDataLst>
    <p:extLst>
      <p:ext uri="{BB962C8B-B14F-4D97-AF65-F5344CB8AC3E}">
        <p14:creationId xmlns:p14="http://schemas.microsoft.com/office/powerpoint/2010/main" val="32159500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9F38B8-39CF-1B03-39F1-4F9063CC3C04}"/>
            </a:ext>
          </a:extLst>
        </p:cNvPr>
        <p:cNvGrpSpPr/>
        <p:nvPr/>
      </p:nvGrpSpPr>
      <p:grpSpPr>
        <a:xfrm>
          <a:off x="0" y="0"/>
          <a:ext cx="0" cy="0"/>
          <a:chOff x="0" y="0"/>
          <a:chExt cx="0" cy="0"/>
        </a:xfrm>
      </p:grpSpPr>
      <p:sp>
        <p:nvSpPr>
          <p:cNvPr id="19" name="Google Shape;121;p3">
            <a:extLst>
              <a:ext uri="{FF2B5EF4-FFF2-40B4-BE49-F238E27FC236}">
                <a16:creationId xmlns:a16="http://schemas.microsoft.com/office/drawing/2014/main" id="{0EE99A23-A365-3516-E64D-8DF61E6A0C50}"/>
              </a:ext>
            </a:extLst>
          </p:cNvPr>
          <p:cNvSpPr/>
          <p:nvPr/>
        </p:nvSpPr>
        <p:spPr>
          <a:xfrm>
            <a:off x="95838" y="60332"/>
            <a:ext cx="1973107" cy="529533"/>
          </a:xfrm>
          <a:prstGeom prst="roundRect">
            <a:avLst>
              <a:gd name="adj" fmla="val 50000"/>
            </a:avLst>
          </a:prstGeom>
          <a:gradFill>
            <a:gsLst>
              <a:gs pos="0">
                <a:schemeClr val="dk2"/>
              </a:gs>
              <a:gs pos="100000">
                <a:srgbClr val="2AB0EF"/>
              </a:gs>
            </a:gsLst>
            <a:lin ang="27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Narrow" panose="020B0606020202030204" pitchFamily="34" charset="0"/>
              <a:ea typeface="Arial"/>
              <a:cs typeface="Arial"/>
              <a:sym typeface="Arial"/>
            </a:endParaRPr>
          </a:p>
        </p:txBody>
      </p:sp>
      <p:sp>
        <p:nvSpPr>
          <p:cNvPr id="3" name="Прямоугольник 2">
            <a:extLst>
              <a:ext uri="{FF2B5EF4-FFF2-40B4-BE49-F238E27FC236}">
                <a16:creationId xmlns:a16="http://schemas.microsoft.com/office/drawing/2014/main" id="{2EA6C951-0C84-541F-91AD-6CD96E422859}"/>
              </a:ext>
            </a:extLst>
          </p:cNvPr>
          <p:cNvSpPr/>
          <p:nvPr/>
        </p:nvSpPr>
        <p:spPr>
          <a:xfrm>
            <a:off x="2716913" y="99479"/>
            <a:ext cx="7499927" cy="646331"/>
          </a:xfrm>
          <a:prstGeom prst="rect">
            <a:avLst/>
          </a:prstGeom>
        </p:spPr>
        <p:txBody>
          <a:bodyPr wrap="square">
            <a:spAutoFit/>
          </a:bodyPr>
          <a:lstStyle/>
          <a:p>
            <a:pPr algn="ctr">
              <a:spcAft>
                <a:spcPts val="0"/>
              </a:spcAft>
            </a:pPr>
            <a:r>
              <a:rPr lang="kk-KZ" sz="1600" b="1" dirty="0">
                <a:solidFill>
                  <a:srgbClr val="547094"/>
                </a:solidFill>
                <a:latin typeface=" arial narrow"/>
                <a:cs typeface="Arial" panose="020B0604020202020204" pitchFamily="34" charset="0"/>
              </a:rPr>
              <a:t>Еңбек қауіпсіздігі және еңбекті қорғау мәселелері бойынша кәсіби құзыреттерді дамыту</a:t>
            </a:r>
          </a:p>
          <a:p>
            <a:pPr algn="ctr">
              <a:spcAft>
                <a:spcPts val="0"/>
              </a:spcAft>
            </a:pPr>
            <a:endParaRPr lang="ru-RU" sz="2000" b="1" dirty="0">
              <a:solidFill>
                <a:srgbClr val="547094"/>
              </a:solidFill>
              <a:latin typeface=" arial narrow"/>
              <a:cs typeface="Arial" panose="020B0604020202020204" pitchFamily="34" charset="0"/>
            </a:endParaRPr>
          </a:p>
        </p:txBody>
      </p:sp>
      <p:cxnSp>
        <p:nvCxnSpPr>
          <p:cNvPr id="20" name="Google Shape;123;p3">
            <a:extLst>
              <a:ext uri="{FF2B5EF4-FFF2-40B4-BE49-F238E27FC236}">
                <a16:creationId xmlns:a16="http://schemas.microsoft.com/office/drawing/2014/main" id="{97C7F2C7-BD36-DC34-AB33-4542AB4847DC}"/>
              </a:ext>
            </a:extLst>
          </p:cNvPr>
          <p:cNvCxnSpPr>
            <a:cxnSpLocks/>
          </p:cNvCxnSpPr>
          <p:nvPr/>
        </p:nvCxnSpPr>
        <p:spPr>
          <a:xfrm>
            <a:off x="0" y="642116"/>
            <a:ext cx="12192000" cy="1"/>
          </a:xfrm>
          <a:prstGeom prst="straightConnector1">
            <a:avLst/>
          </a:prstGeom>
          <a:noFill/>
          <a:ln w="28575" cap="flat" cmpd="sng">
            <a:solidFill>
              <a:srgbClr val="2AB0EF"/>
            </a:solidFill>
            <a:prstDash val="solid"/>
            <a:round/>
            <a:headEnd type="none" w="sm" len="sm"/>
            <a:tailEnd type="none" w="sm" len="sm"/>
          </a:ln>
        </p:spPr>
      </p:cxnSp>
      <p:sp>
        <p:nvSpPr>
          <p:cNvPr id="11" name="TextBox 10">
            <a:extLst>
              <a:ext uri="{FF2B5EF4-FFF2-40B4-BE49-F238E27FC236}">
                <a16:creationId xmlns:a16="http://schemas.microsoft.com/office/drawing/2014/main" id="{F0E67123-84B3-7DB8-3A93-0C6FB9E689C1}"/>
              </a:ext>
            </a:extLst>
          </p:cNvPr>
          <p:cNvSpPr txBox="1"/>
          <p:nvPr/>
        </p:nvSpPr>
        <p:spPr>
          <a:xfrm>
            <a:off x="378931" y="66645"/>
            <a:ext cx="2244197" cy="523220"/>
          </a:xfrm>
          <a:prstGeom prst="rect">
            <a:avLst/>
          </a:prstGeom>
          <a:noFill/>
        </p:spPr>
        <p:txBody>
          <a:bodyPr wrap="square" rtlCol="0">
            <a:spAutoFit/>
          </a:bodyPr>
          <a:lstStyle/>
          <a:p>
            <a:r>
              <a:rPr lang="en-US" sz="1400" dirty="0">
                <a:solidFill>
                  <a:schemeClr val="bg1"/>
                </a:solidFill>
              </a:rPr>
              <a:t>HEALTH SAFETY ENVIRONMENT</a:t>
            </a:r>
            <a:endParaRPr lang="ru-RU" sz="1400" dirty="0">
              <a:solidFill>
                <a:schemeClr val="bg1"/>
              </a:solidFill>
            </a:endParaRPr>
          </a:p>
        </p:txBody>
      </p:sp>
      <p:sp>
        <p:nvSpPr>
          <p:cNvPr id="23" name="Прямоугольник 22">
            <a:extLst>
              <a:ext uri="{FF2B5EF4-FFF2-40B4-BE49-F238E27FC236}">
                <a16:creationId xmlns:a16="http://schemas.microsoft.com/office/drawing/2014/main" id="{DA3A9CFF-A9B0-D2C5-70EB-4F305CE8CC2A}"/>
              </a:ext>
            </a:extLst>
          </p:cNvPr>
          <p:cNvSpPr/>
          <p:nvPr/>
        </p:nvSpPr>
        <p:spPr>
          <a:xfrm>
            <a:off x="378931" y="763170"/>
            <a:ext cx="8236569" cy="369332"/>
          </a:xfrm>
          <a:prstGeom prst="rect">
            <a:avLst/>
          </a:prstGeom>
        </p:spPr>
        <p:txBody>
          <a:bodyPr wrap="square">
            <a:spAutoFit/>
          </a:bodyPr>
          <a:lstStyle/>
          <a:p>
            <a:r>
              <a:rPr lang="kk-KZ" dirty="0">
                <a:solidFill>
                  <a:schemeClr val="accent1">
                    <a:lumMod val="75000"/>
                  </a:schemeClr>
                </a:solidFill>
              </a:rPr>
              <a:t>ҚР-да ЕҚжЕҚ талаптарын бұзғаны үшін әкімшілік жауапкершілік</a:t>
            </a:r>
          </a:p>
        </p:txBody>
      </p:sp>
      <p:pic>
        <p:nvPicPr>
          <p:cNvPr id="8" name="Рисунок 7">
            <a:extLst>
              <a:ext uri="{FF2B5EF4-FFF2-40B4-BE49-F238E27FC236}">
                <a16:creationId xmlns:a16="http://schemas.microsoft.com/office/drawing/2014/main" id="{B3C29DF0-9180-501D-F35F-75BD5ABCBE17}"/>
              </a:ext>
            </a:extLst>
          </p:cNvPr>
          <p:cNvPicPr>
            <a:picLocks noChangeAspect="1"/>
          </p:cNvPicPr>
          <p:nvPr/>
        </p:nvPicPr>
        <p:blipFill>
          <a:blip r:embed="rId4"/>
          <a:stretch>
            <a:fillRect/>
          </a:stretch>
        </p:blipFill>
        <p:spPr>
          <a:xfrm>
            <a:off x="11176706" y="50696"/>
            <a:ext cx="1015294" cy="883895"/>
          </a:xfrm>
          <a:prstGeom prst="rect">
            <a:avLst/>
          </a:prstGeom>
        </p:spPr>
      </p:pic>
      <p:graphicFrame>
        <p:nvGraphicFramePr>
          <p:cNvPr id="4" name="Таблица 3">
            <a:extLst>
              <a:ext uri="{FF2B5EF4-FFF2-40B4-BE49-F238E27FC236}">
                <a16:creationId xmlns:a16="http://schemas.microsoft.com/office/drawing/2014/main" id="{60351824-958B-8FE3-E283-4C1EA3738957}"/>
              </a:ext>
            </a:extLst>
          </p:cNvPr>
          <p:cNvGraphicFramePr>
            <a:graphicFrameLocks noGrp="1"/>
          </p:cNvGraphicFramePr>
          <p:nvPr>
            <p:extLst>
              <p:ext uri="{D42A27DB-BD31-4B8C-83A1-F6EECF244321}">
                <p14:modId xmlns:p14="http://schemas.microsoft.com/office/powerpoint/2010/main" val="219279382"/>
              </p:ext>
            </p:extLst>
          </p:nvPr>
        </p:nvGraphicFramePr>
        <p:xfrm>
          <a:off x="317719" y="1253555"/>
          <a:ext cx="11275015" cy="5427095"/>
        </p:xfrm>
        <a:graphic>
          <a:graphicData uri="http://schemas.openxmlformats.org/drawingml/2006/table">
            <a:tbl>
              <a:tblPr firstRow="1" firstCol="1" bandRow="1"/>
              <a:tblGrid>
                <a:gridCol w="561154">
                  <a:extLst>
                    <a:ext uri="{9D8B030D-6E8A-4147-A177-3AD203B41FA5}">
                      <a16:colId xmlns:a16="http://schemas.microsoft.com/office/drawing/2014/main" val="2647542482"/>
                    </a:ext>
                  </a:extLst>
                </a:gridCol>
                <a:gridCol w="7676663">
                  <a:extLst>
                    <a:ext uri="{9D8B030D-6E8A-4147-A177-3AD203B41FA5}">
                      <a16:colId xmlns:a16="http://schemas.microsoft.com/office/drawing/2014/main" val="866133860"/>
                    </a:ext>
                  </a:extLst>
                </a:gridCol>
                <a:gridCol w="945581">
                  <a:extLst>
                    <a:ext uri="{9D8B030D-6E8A-4147-A177-3AD203B41FA5}">
                      <a16:colId xmlns:a16="http://schemas.microsoft.com/office/drawing/2014/main" val="2367032373"/>
                    </a:ext>
                  </a:extLst>
                </a:gridCol>
                <a:gridCol w="952543">
                  <a:extLst>
                    <a:ext uri="{9D8B030D-6E8A-4147-A177-3AD203B41FA5}">
                      <a16:colId xmlns:a16="http://schemas.microsoft.com/office/drawing/2014/main" val="2341105860"/>
                    </a:ext>
                  </a:extLst>
                </a:gridCol>
                <a:gridCol w="1139074">
                  <a:extLst>
                    <a:ext uri="{9D8B030D-6E8A-4147-A177-3AD203B41FA5}">
                      <a16:colId xmlns:a16="http://schemas.microsoft.com/office/drawing/2014/main" val="715180912"/>
                    </a:ext>
                  </a:extLst>
                </a:gridCol>
              </a:tblGrid>
              <a:tr h="558273">
                <a:tc>
                  <a:txBody>
                    <a:bodyPr/>
                    <a:lstStyle/>
                    <a:p>
                      <a:pPr marL="0" algn="just" defTabSz="914400" rtl="0" eaLnBrk="1" latinLnBrk="0" hangingPunct="1">
                        <a:lnSpc>
                          <a:spcPct val="115000"/>
                        </a:lnSpc>
                        <a:spcAft>
                          <a:spcPts val="800"/>
                        </a:spcAft>
                        <a:buNone/>
                      </a:pPr>
                      <a:r>
                        <a:rPr lang="ru-RU" sz="1800" b="1" kern="1200" dirty="0">
                          <a:solidFill>
                            <a:srgbClr val="547094"/>
                          </a:solidFill>
                          <a:latin typeface=" arial narrow"/>
                          <a:ea typeface="+mn-ea"/>
                          <a:cs typeface="Arial" panose="020B0604020202020204" pitchFamily="34" charset="0"/>
                        </a:rPr>
                        <a:t>№</a:t>
                      </a:r>
                      <a:endParaRPr lang="ru-KZ" sz="1800" b="1" kern="1200" dirty="0">
                        <a:solidFill>
                          <a:srgbClr val="547094"/>
                        </a:solidFill>
                        <a:latin typeface=" arial narrow"/>
                        <a:ea typeface="+mn-ea"/>
                        <a:cs typeface="Arial" panose="020B0604020202020204" pitchFamily="34" charset="0"/>
                      </a:endParaRPr>
                    </a:p>
                  </a:txBody>
                  <a:tcPr marL="63139" marR="631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just" defTabSz="914400" rtl="0" eaLnBrk="1" latinLnBrk="0" hangingPunct="1">
                        <a:lnSpc>
                          <a:spcPct val="115000"/>
                        </a:lnSpc>
                        <a:spcAft>
                          <a:spcPts val="800"/>
                        </a:spcAft>
                        <a:buNone/>
                      </a:pPr>
                      <a:r>
                        <a:rPr lang="kk-KZ" sz="1800" b="1" kern="1200" dirty="0">
                          <a:solidFill>
                            <a:srgbClr val="547094"/>
                          </a:solidFill>
                          <a:latin typeface=" arial narrow"/>
                          <a:ea typeface="+mn-ea"/>
                          <a:cs typeface="Arial" panose="020B0604020202020204" pitchFamily="34" charset="0"/>
                        </a:rPr>
                        <a:t>Әкімшілік құқық бұзушылық</a:t>
                      </a:r>
                      <a:endParaRPr lang="ru-KZ" sz="1800" b="1" kern="1200" dirty="0">
                        <a:solidFill>
                          <a:srgbClr val="547094"/>
                        </a:solidFill>
                        <a:latin typeface=" arial narrow"/>
                        <a:ea typeface="+mn-ea"/>
                        <a:cs typeface="Arial" panose="020B0604020202020204" pitchFamily="34" charset="0"/>
                      </a:endParaRPr>
                    </a:p>
                  </a:txBody>
                  <a:tcPr marL="63139" marR="631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just" defTabSz="914400" rtl="0" eaLnBrk="1" latinLnBrk="0" hangingPunct="1">
                        <a:lnSpc>
                          <a:spcPct val="115000"/>
                        </a:lnSpc>
                        <a:spcAft>
                          <a:spcPts val="800"/>
                        </a:spcAft>
                        <a:buNone/>
                      </a:pPr>
                      <a:r>
                        <a:rPr lang="kk-KZ" sz="1800" b="1" kern="1200" dirty="0">
                          <a:solidFill>
                            <a:srgbClr val="547094"/>
                          </a:solidFill>
                          <a:latin typeface=" arial narrow"/>
                          <a:ea typeface="+mn-ea"/>
                          <a:cs typeface="Arial" panose="020B0604020202020204" pitchFamily="34" charset="0"/>
                        </a:rPr>
                        <a:t>Шағын бизнес </a:t>
                      </a:r>
                      <a:endParaRPr lang="ru-KZ" sz="1800" b="1" kern="1200" dirty="0">
                        <a:solidFill>
                          <a:srgbClr val="547094"/>
                        </a:solidFill>
                        <a:latin typeface=" arial narrow"/>
                        <a:ea typeface="+mn-ea"/>
                        <a:cs typeface="Arial" panose="020B0604020202020204" pitchFamily="34" charset="0"/>
                      </a:endParaRPr>
                    </a:p>
                  </a:txBody>
                  <a:tcPr marL="63139" marR="631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just" defTabSz="914400" rtl="0" eaLnBrk="1" latinLnBrk="0" hangingPunct="1">
                        <a:lnSpc>
                          <a:spcPct val="115000"/>
                        </a:lnSpc>
                        <a:spcAft>
                          <a:spcPts val="800"/>
                        </a:spcAft>
                        <a:buNone/>
                      </a:pPr>
                      <a:r>
                        <a:rPr lang="kk-KZ" sz="1800" b="1" kern="1200" dirty="0">
                          <a:solidFill>
                            <a:srgbClr val="547094"/>
                          </a:solidFill>
                          <a:latin typeface=" arial narrow"/>
                          <a:ea typeface="+mn-ea"/>
                          <a:cs typeface="Arial" panose="020B0604020202020204" pitchFamily="34" charset="0"/>
                        </a:rPr>
                        <a:t>Орта бизнес</a:t>
                      </a:r>
                      <a:endParaRPr lang="ru-KZ" sz="1800" b="1" kern="1200" dirty="0">
                        <a:solidFill>
                          <a:srgbClr val="547094"/>
                        </a:solidFill>
                        <a:latin typeface=" arial narrow"/>
                        <a:ea typeface="+mn-ea"/>
                        <a:cs typeface="Arial" panose="020B0604020202020204" pitchFamily="34" charset="0"/>
                      </a:endParaRPr>
                    </a:p>
                  </a:txBody>
                  <a:tcPr marL="63139" marR="631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just" defTabSz="914400" rtl="0" eaLnBrk="1" latinLnBrk="0" hangingPunct="1">
                        <a:lnSpc>
                          <a:spcPct val="115000"/>
                        </a:lnSpc>
                        <a:spcAft>
                          <a:spcPts val="800"/>
                        </a:spcAft>
                        <a:buNone/>
                      </a:pPr>
                      <a:r>
                        <a:rPr lang="kk-KZ" sz="1800" b="1" kern="1200" dirty="0">
                          <a:solidFill>
                            <a:srgbClr val="547094"/>
                          </a:solidFill>
                          <a:latin typeface=" arial narrow"/>
                          <a:ea typeface="+mn-ea"/>
                          <a:cs typeface="Arial" panose="020B0604020202020204" pitchFamily="34" charset="0"/>
                        </a:rPr>
                        <a:t>Ірі бизнес</a:t>
                      </a:r>
                      <a:endParaRPr lang="ru-KZ" sz="1800" b="1" kern="1200" dirty="0">
                        <a:solidFill>
                          <a:srgbClr val="547094"/>
                        </a:solidFill>
                        <a:latin typeface=" arial narrow"/>
                        <a:ea typeface="+mn-ea"/>
                        <a:cs typeface="Arial" panose="020B0604020202020204" pitchFamily="34" charset="0"/>
                      </a:endParaRPr>
                    </a:p>
                  </a:txBody>
                  <a:tcPr marL="63139" marR="631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74872746"/>
                  </a:ext>
                </a:extLst>
              </a:tr>
              <a:tr h="558273">
                <a:tc>
                  <a:txBody>
                    <a:bodyPr/>
                    <a:lstStyle/>
                    <a:p>
                      <a:pPr marL="0" algn="just" defTabSz="914400" rtl="0" eaLnBrk="1" latinLnBrk="0" hangingPunct="1">
                        <a:lnSpc>
                          <a:spcPct val="115000"/>
                        </a:lnSpc>
                        <a:spcAft>
                          <a:spcPts val="800"/>
                        </a:spcAft>
                        <a:buNone/>
                      </a:pPr>
                      <a:r>
                        <a:rPr lang="ru-RU" sz="1800" kern="1200">
                          <a:solidFill>
                            <a:srgbClr val="547094"/>
                          </a:solidFill>
                          <a:latin typeface=" arial narrow"/>
                          <a:ea typeface="+mn-ea"/>
                          <a:cs typeface="Arial" panose="020B0604020202020204" pitchFamily="34" charset="0"/>
                        </a:rPr>
                        <a:t>1</a:t>
                      </a:r>
                      <a:endParaRPr lang="ru-KZ" sz="1800" kern="1200">
                        <a:solidFill>
                          <a:srgbClr val="547094"/>
                        </a:solidFill>
                        <a:latin typeface=" arial narrow"/>
                        <a:ea typeface="+mn-ea"/>
                        <a:cs typeface="Arial" panose="020B0604020202020204" pitchFamily="34" charset="0"/>
                      </a:endParaRPr>
                    </a:p>
                  </a:txBody>
                  <a:tcPr marL="63139" marR="631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just" defTabSz="914400" rtl="0" eaLnBrk="1" latinLnBrk="0" hangingPunct="1">
                        <a:lnSpc>
                          <a:spcPct val="115000"/>
                        </a:lnSpc>
                        <a:spcAft>
                          <a:spcPts val="800"/>
                        </a:spcAft>
                        <a:buNone/>
                      </a:pPr>
                      <a:r>
                        <a:rPr lang="kk-KZ" sz="1800" kern="1200" dirty="0">
                          <a:solidFill>
                            <a:srgbClr val="547094"/>
                          </a:solidFill>
                          <a:latin typeface=" arial narrow"/>
                          <a:ea typeface="+mn-ea"/>
                          <a:cs typeface="Arial" panose="020B0604020202020204" pitchFamily="34" charset="0"/>
                        </a:rPr>
                        <a:t>Өндірістік ұйымдарда еңбек қауіпсіздігі және еңбекті қорғау қызметінің (маманының) болмауы</a:t>
                      </a:r>
                    </a:p>
                  </a:txBody>
                  <a:tcPr marL="63139" marR="631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just" defTabSz="914400" rtl="0" eaLnBrk="1" latinLnBrk="0" hangingPunct="1">
                        <a:lnSpc>
                          <a:spcPct val="115000"/>
                        </a:lnSpc>
                        <a:spcAft>
                          <a:spcPts val="800"/>
                        </a:spcAft>
                        <a:buNone/>
                      </a:pPr>
                      <a:r>
                        <a:rPr lang="ru-RU" sz="1800" kern="1200">
                          <a:solidFill>
                            <a:srgbClr val="547094"/>
                          </a:solidFill>
                          <a:latin typeface=" arial narrow"/>
                          <a:ea typeface="+mn-ea"/>
                          <a:cs typeface="Arial" panose="020B0604020202020204" pitchFamily="34" charset="0"/>
                        </a:rPr>
                        <a:t>20 </a:t>
                      </a:r>
                      <a:endParaRPr lang="ru-KZ" sz="1800" kern="1200">
                        <a:solidFill>
                          <a:srgbClr val="547094"/>
                        </a:solidFill>
                        <a:latin typeface=" arial narrow"/>
                        <a:ea typeface="+mn-ea"/>
                        <a:cs typeface="Arial" panose="020B0604020202020204" pitchFamily="34" charset="0"/>
                      </a:endParaRPr>
                    </a:p>
                  </a:txBody>
                  <a:tcPr marL="63139" marR="631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just" defTabSz="914400" rtl="0" eaLnBrk="1" latinLnBrk="0" hangingPunct="1">
                        <a:lnSpc>
                          <a:spcPct val="115000"/>
                        </a:lnSpc>
                        <a:spcAft>
                          <a:spcPts val="800"/>
                        </a:spcAft>
                        <a:buNone/>
                      </a:pPr>
                      <a:r>
                        <a:rPr lang="ru-RU" sz="1800" kern="1200">
                          <a:solidFill>
                            <a:srgbClr val="547094"/>
                          </a:solidFill>
                          <a:latin typeface=" arial narrow"/>
                          <a:ea typeface="+mn-ea"/>
                          <a:cs typeface="Arial" panose="020B0604020202020204" pitchFamily="34" charset="0"/>
                        </a:rPr>
                        <a:t>30 </a:t>
                      </a:r>
                      <a:endParaRPr lang="ru-KZ" sz="1800" kern="1200">
                        <a:solidFill>
                          <a:srgbClr val="547094"/>
                        </a:solidFill>
                        <a:latin typeface=" arial narrow"/>
                        <a:ea typeface="+mn-ea"/>
                        <a:cs typeface="Arial" panose="020B0604020202020204" pitchFamily="34" charset="0"/>
                      </a:endParaRPr>
                    </a:p>
                  </a:txBody>
                  <a:tcPr marL="63139" marR="631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just" defTabSz="914400" rtl="0" eaLnBrk="1" latinLnBrk="0" hangingPunct="1">
                        <a:lnSpc>
                          <a:spcPct val="115000"/>
                        </a:lnSpc>
                        <a:spcAft>
                          <a:spcPts val="800"/>
                        </a:spcAft>
                        <a:buNone/>
                      </a:pPr>
                      <a:r>
                        <a:rPr lang="ru-RU" sz="1800" kern="1200">
                          <a:solidFill>
                            <a:srgbClr val="547094"/>
                          </a:solidFill>
                          <a:latin typeface=" arial narrow"/>
                          <a:ea typeface="+mn-ea"/>
                          <a:cs typeface="Arial" panose="020B0604020202020204" pitchFamily="34" charset="0"/>
                        </a:rPr>
                        <a:t>120 </a:t>
                      </a:r>
                      <a:endParaRPr lang="ru-KZ" sz="1800" kern="1200">
                        <a:solidFill>
                          <a:srgbClr val="547094"/>
                        </a:solidFill>
                        <a:latin typeface=" arial narrow"/>
                        <a:ea typeface="+mn-ea"/>
                        <a:cs typeface="Arial" panose="020B0604020202020204" pitchFamily="34" charset="0"/>
                      </a:endParaRPr>
                    </a:p>
                  </a:txBody>
                  <a:tcPr marL="63139" marR="631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16076806"/>
                  </a:ext>
                </a:extLst>
              </a:tr>
              <a:tr h="558273">
                <a:tc>
                  <a:txBody>
                    <a:bodyPr/>
                    <a:lstStyle/>
                    <a:p>
                      <a:pPr marL="0" algn="just" defTabSz="914400" rtl="0" eaLnBrk="1" latinLnBrk="0" hangingPunct="1">
                        <a:lnSpc>
                          <a:spcPct val="115000"/>
                        </a:lnSpc>
                        <a:spcAft>
                          <a:spcPts val="800"/>
                        </a:spcAft>
                        <a:buNone/>
                      </a:pPr>
                      <a:r>
                        <a:rPr lang="ru-RU" sz="1800" kern="1200">
                          <a:solidFill>
                            <a:srgbClr val="547094"/>
                          </a:solidFill>
                          <a:latin typeface=" arial narrow"/>
                          <a:ea typeface="+mn-ea"/>
                          <a:cs typeface="Arial" panose="020B0604020202020204" pitchFamily="34" charset="0"/>
                        </a:rPr>
                        <a:t>2</a:t>
                      </a:r>
                      <a:endParaRPr lang="ru-KZ" sz="1800" kern="1200">
                        <a:solidFill>
                          <a:srgbClr val="547094"/>
                        </a:solidFill>
                        <a:latin typeface=" arial narrow"/>
                        <a:ea typeface="+mn-ea"/>
                        <a:cs typeface="Arial" panose="020B0604020202020204" pitchFamily="34" charset="0"/>
                      </a:endParaRPr>
                    </a:p>
                  </a:txBody>
                  <a:tcPr marL="63139" marR="631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just" defTabSz="914400" rtl="0" eaLnBrk="1" latinLnBrk="0" hangingPunct="1">
                        <a:lnSpc>
                          <a:spcPct val="115000"/>
                        </a:lnSpc>
                        <a:spcAft>
                          <a:spcPts val="800"/>
                        </a:spcAft>
                        <a:buNone/>
                      </a:pPr>
                      <a:r>
                        <a:rPr lang="kk-KZ" sz="1800" kern="1200" dirty="0">
                          <a:solidFill>
                            <a:srgbClr val="547094"/>
                          </a:solidFill>
                          <a:latin typeface=" arial narrow"/>
                          <a:ea typeface="+mn-ea"/>
                          <a:cs typeface="Arial" panose="020B0604020202020204" pitchFamily="34" charset="0"/>
                        </a:rPr>
                        <a:t>Міндетті және мерзімдік медициналық қарап-тексерулерді өткізу талаптарын бұзу</a:t>
                      </a:r>
                    </a:p>
                  </a:txBody>
                  <a:tcPr marL="63139" marR="631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just" defTabSz="914400" rtl="0" eaLnBrk="1" latinLnBrk="0" hangingPunct="1">
                        <a:lnSpc>
                          <a:spcPct val="115000"/>
                        </a:lnSpc>
                        <a:spcAft>
                          <a:spcPts val="800"/>
                        </a:spcAft>
                        <a:buNone/>
                      </a:pPr>
                      <a:r>
                        <a:rPr lang="ru-RU" sz="1800" kern="1200">
                          <a:solidFill>
                            <a:srgbClr val="547094"/>
                          </a:solidFill>
                          <a:latin typeface=" arial narrow"/>
                          <a:ea typeface="+mn-ea"/>
                          <a:cs typeface="Arial" panose="020B0604020202020204" pitchFamily="34" charset="0"/>
                        </a:rPr>
                        <a:t>20 </a:t>
                      </a:r>
                      <a:endParaRPr lang="ru-KZ" sz="1800" kern="1200">
                        <a:solidFill>
                          <a:srgbClr val="547094"/>
                        </a:solidFill>
                        <a:latin typeface=" arial narrow"/>
                        <a:ea typeface="+mn-ea"/>
                        <a:cs typeface="Arial" panose="020B0604020202020204" pitchFamily="34" charset="0"/>
                      </a:endParaRPr>
                    </a:p>
                  </a:txBody>
                  <a:tcPr marL="63139" marR="631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just" defTabSz="914400" rtl="0" eaLnBrk="1" latinLnBrk="0" hangingPunct="1">
                        <a:lnSpc>
                          <a:spcPct val="115000"/>
                        </a:lnSpc>
                        <a:spcAft>
                          <a:spcPts val="800"/>
                        </a:spcAft>
                        <a:buNone/>
                      </a:pPr>
                      <a:r>
                        <a:rPr lang="ru-RU" sz="1800" kern="1200">
                          <a:solidFill>
                            <a:srgbClr val="547094"/>
                          </a:solidFill>
                          <a:latin typeface=" arial narrow"/>
                          <a:ea typeface="+mn-ea"/>
                          <a:cs typeface="Arial" panose="020B0604020202020204" pitchFamily="34" charset="0"/>
                        </a:rPr>
                        <a:t>30 </a:t>
                      </a:r>
                      <a:endParaRPr lang="ru-KZ" sz="1800" kern="1200">
                        <a:solidFill>
                          <a:srgbClr val="547094"/>
                        </a:solidFill>
                        <a:latin typeface=" arial narrow"/>
                        <a:ea typeface="+mn-ea"/>
                        <a:cs typeface="Arial" panose="020B0604020202020204" pitchFamily="34" charset="0"/>
                      </a:endParaRPr>
                    </a:p>
                  </a:txBody>
                  <a:tcPr marL="63139" marR="631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just" defTabSz="914400" rtl="0" eaLnBrk="1" latinLnBrk="0" hangingPunct="1">
                        <a:lnSpc>
                          <a:spcPct val="115000"/>
                        </a:lnSpc>
                        <a:spcAft>
                          <a:spcPts val="800"/>
                        </a:spcAft>
                        <a:buNone/>
                      </a:pPr>
                      <a:r>
                        <a:rPr lang="ru-RU" sz="1800" kern="1200">
                          <a:solidFill>
                            <a:srgbClr val="547094"/>
                          </a:solidFill>
                          <a:latin typeface=" arial narrow"/>
                          <a:ea typeface="+mn-ea"/>
                          <a:cs typeface="Arial" panose="020B0604020202020204" pitchFamily="34" charset="0"/>
                        </a:rPr>
                        <a:t>120 </a:t>
                      </a:r>
                      <a:endParaRPr lang="ru-KZ" sz="1800" kern="1200">
                        <a:solidFill>
                          <a:srgbClr val="547094"/>
                        </a:solidFill>
                        <a:latin typeface=" arial narrow"/>
                        <a:ea typeface="+mn-ea"/>
                        <a:cs typeface="Arial" panose="020B0604020202020204" pitchFamily="34" charset="0"/>
                      </a:endParaRPr>
                    </a:p>
                  </a:txBody>
                  <a:tcPr marL="63139" marR="631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14184344"/>
                  </a:ext>
                </a:extLst>
              </a:tr>
              <a:tr h="558273">
                <a:tc>
                  <a:txBody>
                    <a:bodyPr/>
                    <a:lstStyle/>
                    <a:p>
                      <a:pPr marL="0" algn="just" defTabSz="914400" rtl="0" eaLnBrk="1" latinLnBrk="0" hangingPunct="1">
                        <a:lnSpc>
                          <a:spcPct val="115000"/>
                        </a:lnSpc>
                        <a:spcAft>
                          <a:spcPts val="800"/>
                        </a:spcAft>
                        <a:buNone/>
                      </a:pPr>
                      <a:r>
                        <a:rPr lang="ru-RU" sz="1800" kern="1200">
                          <a:solidFill>
                            <a:srgbClr val="547094"/>
                          </a:solidFill>
                          <a:latin typeface=" arial narrow"/>
                          <a:ea typeface="+mn-ea"/>
                          <a:cs typeface="Arial" panose="020B0604020202020204" pitchFamily="34" charset="0"/>
                        </a:rPr>
                        <a:t>3</a:t>
                      </a:r>
                      <a:endParaRPr lang="ru-KZ" sz="1800" kern="1200">
                        <a:solidFill>
                          <a:srgbClr val="547094"/>
                        </a:solidFill>
                        <a:latin typeface=" arial narrow"/>
                        <a:ea typeface="+mn-ea"/>
                        <a:cs typeface="Arial" panose="020B0604020202020204" pitchFamily="34" charset="0"/>
                      </a:endParaRPr>
                    </a:p>
                  </a:txBody>
                  <a:tcPr marL="63139" marR="631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just" defTabSz="914400" rtl="0" eaLnBrk="1" latinLnBrk="0" hangingPunct="1">
                        <a:lnSpc>
                          <a:spcPct val="115000"/>
                        </a:lnSpc>
                        <a:spcAft>
                          <a:spcPts val="800"/>
                        </a:spcAft>
                        <a:buNone/>
                      </a:pPr>
                      <a:r>
                        <a:rPr lang="kk-KZ" sz="1800" kern="1200">
                          <a:solidFill>
                            <a:srgbClr val="547094"/>
                          </a:solidFill>
                          <a:latin typeface=" arial narrow"/>
                          <a:ea typeface="+mn-ea"/>
                          <a:cs typeface="Arial" panose="020B0604020202020204" pitchFamily="34" charset="0"/>
                        </a:rPr>
                        <a:t>Жұмыскерлерді емдік-профилактикалық тамақпен, жеке және ұжымдық қорғаныш құралдарымен қамтамасыз етпеу</a:t>
                      </a:r>
                    </a:p>
                  </a:txBody>
                  <a:tcPr marL="63139" marR="631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just" defTabSz="914400" rtl="0" eaLnBrk="1" latinLnBrk="0" hangingPunct="1">
                        <a:lnSpc>
                          <a:spcPct val="115000"/>
                        </a:lnSpc>
                        <a:spcAft>
                          <a:spcPts val="800"/>
                        </a:spcAft>
                        <a:buNone/>
                      </a:pPr>
                      <a:r>
                        <a:rPr lang="ru-RU" sz="1800" kern="1200">
                          <a:solidFill>
                            <a:srgbClr val="547094"/>
                          </a:solidFill>
                          <a:latin typeface=" arial narrow"/>
                          <a:ea typeface="+mn-ea"/>
                          <a:cs typeface="Arial" panose="020B0604020202020204" pitchFamily="34" charset="0"/>
                        </a:rPr>
                        <a:t>20 </a:t>
                      </a:r>
                      <a:endParaRPr lang="ru-KZ" sz="1800" kern="1200">
                        <a:solidFill>
                          <a:srgbClr val="547094"/>
                        </a:solidFill>
                        <a:latin typeface=" arial narrow"/>
                        <a:ea typeface="+mn-ea"/>
                        <a:cs typeface="Arial" panose="020B0604020202020204" pitchFamily="34" charset="0"/>
                      </a:endParaRPr>
                    </a:p>
                  </a:txBody>
                  <a:tcPr marL="63139" marR="631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just" defTabSz="914400" rtl="0" eaLnBrk="1" latinLnBrk="0" hangingPunct="1">
                        <a:lnSpc>
                          <a:spcPct val="115000"/>
                        </a:lnSpc>
                        <a:spcAft>
                          <a:spcPts val="800"/>
                        </a:spcAft>
                        <a:buNone/>
                      </a:pPr>
                      <a:r>
                        <a:rPr lang="ru-RU" sz="1800" kern="1200">
                          <a:solidFill>
                            <a:srgbClr val="547094"/>
                          </a:solidFill>
                          <a:latin typeface=" arial narrow"/>
                          <a:ea typeface="+mn-ea"/>
                          <a:cs typeface="Arial" panose="020B0604020202020204" pitchFamily="34" charset="0"/>
                        </a:rPr>
                        <a:t>30 </a:t>
                      </a:r>
                      <a:endParaRPr lang="ru-KZ" sz="1800" kern="1200">
                        <a:solidFill>
                          <a:srgbClr val="547094"/>
                        </a:solidFill>
                        <a:latin typeface=" arial narrow"/>
                        <a:ea typeface="+mn-ea"/>
                        <a:cs typeface="Arial" panose="020B0604020202020204" pitchFamily="34" charset="0"/>
                      </a:endParaRPr>
                    </a:p>
                  </a:txBody>
                  <a:tcPr marL="63139" marR="631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just" defTabSz="914400" rtl="0" eaLnBrk="1" latinLnBrk="0" hangingPunct="1">
                        <a:lnSpc>
                          <a:spcPct val="115000"/>
                        </a:lnSpc>
                        <a:spcAft>
                          <a:spcPts val="800"/>
                        </a:spcAft>
                        <a:buNone/>
                      </a:pPr>
                      <a:r>
                        <a:rPr lang="ru-RU" sz="1800" kern="1200">
                          <a:solidFill>
                            <a:srgbClr val="547094"/>
                          </a:solidFill>
                          <a:latin typeface=" arial narrow"/>
                          <a:ea typeface="+mn-ea"/>
                          <a:cs typeface="Arial" panose="020B0604020202020204" pitchFamily="34" charset="0"/>
                        </a:rPr>
                        <a:t>120 </a:t>
                      </a:r>
                      <a:endParaRPr lang="ru-KZ" sz="1800" kern="1200">
                        <a:solidFill>
                          <a:srgbClr val="547094"/>
                        </a:solidFill>
                        <a:latin typeface=" arial narrow"/>
                        <a:ea typeface="+mn-ea"/>
                        <a:cs typeface="Arial" panose="020B0604020202020204" pitchFamily="34" charset="0"/>
                      </a:endParaRPr>
                    </a:p>
                  </a:txBody>
                  <a:tcPr marL="63139" marR="631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59226691"/>
                  </a:ext>
                </a:extLst>
              </a:tr>
              <a:tr h="584781">
                <a:tc>
                  <a:txBody>
                    <a:bodyPr/>
                    <a:lstStyle/>
                    <a:p>
                      <a:pPr marL="0" algn="just" defTabSz="914400" rtl="0" eaLnBrk="1" latinLnBrk="0" hangingPunct="1">
                        <a:lnSpc>
                          <a:spcPct val="115000"/>
                        </a:lnSpc>
                        <a:spcAft>
                          <a:spcPts val="800"/>
                        </a:spcAft>
                        <a:buNone/>
                      </a:pPr>
                      <a:r>
                        <a:rPr lang="ru-RU" sz="1800" kern="1200">
                          <a:solidFill>
                            <a:srgbClr val="547094"/>
                          </a:solidFill>
                          <a:latin typeface=" arial narrow"/>
                          <a:ea typeface="+mn-ea"/>
                          <a:cs typeface="Arial" panose="020B0604020202020204" pitchFamily="34" charset="0"/>
                        </a:rPr>
                        <a:t>4</a:t>
                      </a:r>
                      <a:endParaRPr lang="ru-KZ" sz="1800" kern="1200">
                        <a:solidFill>
                          <a:srgbClr val="547094"/>
                        </a:solidFill>
                        <a:latin typeface=" arial narrow"/>
                        <a:ea typeface="+mn-ea"/>
                        <a:cs typeface="Arial" panose="020B0604020202020204" pitchFamily="34" charset="0"/>
                      </a:endParaRPr>
                    </a:p>
                  </a:txBody>
                  <a:tcPr marL="63139" marR="631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just" defTabSz="914400" rtl="0" eaLnBrk="1" latinLnBrk="0" hangingPunct="1">
                        <a:lnSpc>
                          <a:spcPct val="115000"/>
                        </a:lnSpc>
                        <a:spcAft>
                          <a:spcPts val="800"/>
                        </a:spcAft>
                        <a:buNone/>
                      </a:pPr>
                      <a:r>
                        <a:rPr lang="kk-KZ" sz="1800" kern="1200" dirty="0">
                          <a:solidFill>
                            <a:srgbClr val="547094"/>
                          </a:solidFill>
                          <a:latin typeface=" arial narrow"/>
                          <a:ea typeface="+mn-ea"/>
                          <a:cs typeface="Arial" panose="020B0604020202020204" pitchFamily="34" charset="0"/>
                        </a:rPr>
                        <a:t>Жұмыскерлерді, басшыларды және жауапты тұлғаларды еңбек қауіпсіздігі және еңбекті қорғау мәселелері бойынша оқыту және білімін тексеру талаптарын бұзу</a:t>
                      </a:r>
                    </a:p>
                  </a:txBody>
                  <a:tcPr marL="63139" marR="631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just" defTabSz="914400" rtl="0" eaLnBrk="1" latinLnBrk="0" hangingPunct="1">
                        <a:lnSpc>
                          <a:spcPct val="115000"/>
                        </a:lnSpc>
                        <a:spcAft>
                          <a:spcPts val="800"/>
                        </a:spcAft>
                        <a:buNone/>
                      </a:pPr>
                      <a:r>
                        <a:rPr lang="ru-RU" sz="1800" kern="1200">
                          <a:solidFill>
                            <a:srgbClr val="547094"/>
                          </a:solidFill>
                          <a:latin typeface=" arial narrow"/>
                          <a:ea typeface="+mn-ea"/>
                          <a:cs typeface="Arial" panose="020B0604020202020204" pitchFamily="34" charset="0"/>
                        </a:rPr>
                        <a:t>20 </a:t>
                      </a:r>
                      <a:endParaRPr lang="ru-KZ" sz="1800" kern="1200">
                        <a:solidFill>
                          <a:srgbClr val="547094"/>
                        </a:solidFill>
                        <a:latin typeface=" arial narrow"/>
                        <a:ea typeface="+mn-ea"/>
                        <a:cs typeface="Arial" panose="020B0604020202020204" pitchFamily="34" charset="0"/>
                      </a:endParaRPr>
                    </a:p>
                  </a:txBody>
                  <a:tcPr marL="63139" marR="631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just" defTabSz="914400" rtl="0" eaLnBrk="1" latinLnBrk="0" hangingPunct="1">
                        <a:lnSpc>
                          <a:spcPct val="115000"/>
                        </a:lnSpc>
                        <a:spcAft>
                          <a:spcPts val="800"/>
                        </a:spcAft>
                        <a:buNone/>
                      </a:pPr>
                      <a:r>
                        <a:rPr lang="ru-RU" sz="1800" kern="1200">
                          <a:solidFill>
                            <a:srgbClr val="547094"/>
                          </a:solidFill>
                          <a:latin typeface=" arial narrow"/>
                          <a:ea typeface="+mn-ea"/>
                          <a:cs typeface="Arial" panose="020B0604020202020204" pitchFamily="34" charset="0"/>
                        </a:rPr>
                        <a:t>30 </a:t>
                      </a:r>
                      <a:endParaRPr lang="ru-KZ" sz="1800" kern="1200">
                        <a:solidFill>
                          <a:srgbClr val="547094"/>
                        </a:solidFill>
                        <a:latin typeface=" arial narrow"/>
                        <a:ea typeface="+mn-ea"/>
                        <a:cs typeface="Arial" panose="020B0604020202020204" pitchFamily="34" charset="0"/>
                      </a:endParaRPr>
                    </a:p>
                  </a:txBody>
                  <a:tcPr marL="63139" marR="631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just" defTabSz="914400" rtl="0" eaLnBrk="1" latinLnBrk="0" hangingPunct="1">
                        <a:lnSpc>
                          <a:spcPct val="115000"/>
                        </a:lnSpc>
                        <a:spcAft>
                          <a:spcPts val="800"/>
                        </a:spcAft>
                        <a:buNone/>
                      </a:pPr>
                      <a:r>
                        <a:rPr lang="ru-RU" sz="1800" kern="1200">
                          <a:solidFill>
                            <a:srgbClr val="547094"/>
                          </a:solidFill>
                          <a:latin typeface=" arial narrow"/>
                          <a:ea typeface="+mn-ea"/>
                          <a:cs typeface="Arial" panose="020B0604020202020204" pitchFamily="34" charset="0"/>
                        </a:rPr>
                        <a:t>120 </a:t>
                      </a:r>
                      <a:endParaRPr lang="ru-KZ" sz="1800" kern="1200">
                        <a:solidFill>
                          <a:srgbClr val="547094"/>
                        </a:solidFill>
                        <a:latin typeface=" arial narrow"/>
                        <a:ea typeface="+mn-ea"/>
                        <a:cs typeface="Arial" panose="020B0604020202020204" pitchFamily="34" charset="0"/>
                      </a:endParaRPr>
                    </a:p>
                  </a:txBody>
                  <a:tcPr marL="63139" marR="631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95301299"/>
                  </a:ext>
                </a:extLst>
              </a:tr>
              <a:tr h="558273">
                <a:tc>
                  <a:txBody>
                    <a:bodyPr/>
                    <a:lstStyle/>
                    <a:p>
                      <a:pPr marL="0" algn="just" defTabSz="914400" rtl="0" eaLnBrk="1" latinLnBrk="0" hangingPunct="1">
                        <a:lnSpc>
                          <a:spcPct val="115000"/>
                        </a:lnSpc>
                        <a:spcAft>
                          <a:spcPts val="800"/>
                        </a:spcAft>
                        <a:buNone/>
                      </a:pPr>
                      <a:r>
                        <a:rPr lang="ru-RU" sz="1800" kern="1200">
                          <a:solidFill>
                            <a:srgbClr val="547094"/>
                          </a:solidFill>
                          <a:latin typeface=" arial narrow"/>
                          <a:ea typeface="+mn-ea"/>
                          <a:cs typeface="Arial" panose="020B0604020202020204" pitchFamily="34" charset="0"/>
                        </a:rPr>
                        <a:t>5</a:t>
                      </a:r>
                      <a:endParaRPr lang="ru-KZ" sz="1800" kern="1200">
                        <a:solidFill>
                          <a:srgbClr val="547094"/>
                        </a:solidFill>
                        <a:latin typeface=" arial narrow"/>
                        <a:ea typeface="+mn-ea"/>
                        <a:cs typeface="Arial" panose="020B0604020202020204" pitchFamily="34" charset="0"/>
                      </a:endParaRPr>
                    </a:p>
                  </a:txBody>
                  <a:tcPr marL="63139" marR="631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just" defTabSz="914400" rtl="0" eaLnBrk="1" latinLnBrk="0" hangingPunct="1">
                        <a:lnSpc>
                          <a:spcPct val="115000"/>
                        </a:lnSpc>
                        <a:spcAft>
                          <a:spcPts val="800"/>
                        </a:spcAft>
                        <a:buNone/>
                      </a:pPr>
                      <a:r>
                        <a:rPr lang="kk-KZ" sz="1800" kern="1200">
                          <a:solidFill>
                            <a:srgbClr val="547094"/>
                          </a:solidFill>
                          <a:latin typeface=" arial narrow"/>
                          <a:ea typeface="+mn-ea"/>
                          <a:cs typeface="Arial" panose="020B0604020202020204" pitchFamily="34" charset="0"/>
                        </a:rPr>
                        <a:t>Нұсқама беру (кіріспе нұсқамадан басқа) талаптарын бұзу және (немесе) еңбек қауіпсіздігі және еңбекті қорғау жөніндегі құжаттардың болмауы</a:t>
                      </a:r>
                      <a:endParaRPr lang="ru-KZ" sz="1800" kern="1200">
                        <a:solidFill>
                          <a:srgbClr val="547094"/>
                        </a:solidFill>
                        <a:latin typeface=" arial narrow"/>
                        <a:ea typeface="+mn-ea"/>
                        <a:cs typeface="Arial" panose="020B0604020202020204" pitchFamily="34" charset="0"/>
                      </a:endParaRPr>
                    </a:p>
                  </a:txBody>
                  <a:tcPr marL="63139" marR="631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just" defTabSz="914400" rtl="0" eaLnBrk="1" latinLnBrk="0" hangingPunct="1">
                        <a:lnSpc>
                          <a:spcPct val="115000"/>
                        </a:lnSpc>
                        <a:spcAft>
                          <a:spcPts val="800"/>
                        </a:spcAft>
                        <a:buNone/>
                      </a:pPr>
                      <a:r>
                        <a:rPr lang="ru-RU" sz="1800" kern="1200">
                          <a:solidFill>
                            <a:srgbClr val="547094"/>
                          </a:solidFill>
                          <a:latin typeface=" arial narrow"/>
                          <a:ea typeface="+mn-ea"/>
                          <a:cs typeface="Arial" panose="020B0604020202020204" pitchFamily="34" charset="0"/>
                        </a:rPr>
                        <a:t>40 </a:t>
                      </a:r>
                      <a:endParaRPr lang="ru-KZ" sz="1800" kern="1200">
                        <a:solidFill>
                          <a:srgbClr val="547094"/>
                        </a:solidFill>
                        <a:latin typeface=" arial narrow"/>
                        <a:ea typeface="+mn-ea"/>
                        <a:cs typeface="Arial" panose="020B0604020202020204" pitchFamily="34" charset="0"/>
                      </a:endParaRPr>
                    </a:p>
                  </a:txBody>
                  <a:tcPr marL="63139" marR="631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just" defTabSz="914400" rtl="0" eaLnBrk="1" latinLnBrk="0" hangingPunct="1">
                        <a:lnSpc>
                          <a:spcPct val="115000"/>
                        </a:lnSpc>
                        <a:spcAft>
                          <a:spcPts val="800"/>
                        </a:spcAft>
                        <a:buNone/>
                      </a:pPr>
                      <a:r>
                        <a:rPr lang="ru-RU" sz="1800" kern="1200">
                          <a:solidFill>
                            <a:srgbClr val="547094"/>
                          </a:solidFill>
                          <a:latin typeface=" arial narrow"/>
                          <a:ea typeface="+mn-ea"/>
                          <a:cs typeface="Arial" panose="020B0604020202020204" pitchFamily="34" charset="0"/>
                        </a:rPr>
                        <a:t>60 </a:t>
                      </a:r>
                      <a:endParaRPr lang="ru-KZ" sz="1800" kern="1200">
                        <a:solidFill>
                          <a:srgbClr val="547094"/>
                        </a:solidFill>
                        <a:latin typeface=" arial narrow"/>
                        <a:ea typeface="+mn-ea"/>
                        <a:cs typeface="Arial" panose="020B0604020202020204" pitchFamily="34" charset="0"/>
                      </a:endParaRPr>
                    </a:p>
                  </a:txBody>
                  <a:tcPr marL="63139" marR="631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just" defTabSz="914400" rtl="0" eaLnBrk="1" latinLnBrk="0" hangingPunct="1">
                        <a:lnSpc>
                          <a:spcPct val="115000"/>
                        </a:lnSpc>
                        <a:spcAft>
                          <a:spcPts val="800"/>
                        </a:spcAft>
                        <a:buNone/>
                      </a:pPr>
                      <a:r>
                        <a:rPr lang="ru-RU" sz="1800" kern="1200">
                          <a:solidFill>
                            <a:srgbClr val="547094"/>
                          </a:solidFill>
                          <a:latin typeface=" arial narrow"/>
                          <a:ea typeface="+mn-ea"/>
                          <a:cs typeface="Arial" panose="020B0604020202020204" pitchFamily="34" charset="0"/>
                        </a:rPr>
                        <a:t>120 </a:t>
                      </a:r>
                      <a:endParaRPr lang="ru-KZ" sz="1800" kern="1200">
                        <a:solidFill>
                          <a:srgbClr val="547094"/>
                        </a:solidFill>
                        <a:latin typeface=" arial narrow"/>
                        <a:ea typeface="+mn-ea"/>
                        <a:cs typeface="Arial" panose="020B0604020202020204" pitchFamily="34" charset="0"/>
                      </a:endParaRPr>
                    </a:p>
                  </a:txBody>
                  <a:tcPr marL="63139" marR="631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52577139"/>
                  </a:ext>
                </a:extLst>
              </a:tr>
              <a:tr h="558273">
                <a:tc>
                  <a:txBody>
                    <a:bodyPr/>
                    <a:lstStyle/>
                    <a:p>
                      <a:pPr marL="0" algn="just" defTabSz="914400" rtl="0" eaLnBrk="1" latinLnBrk="0" hangingPunct="1">
                        <a:lnSpc>
                          <a:spcPct val="115000"/>
                        </a:lnSpc>
                        <a:spcAft>
                          <a:spcPts val="800"/>
                        </a:spcAft>
                        <a:buNone/>
                      </a:pPr>
                      <a:r>
                        <a:rPr lang="ru-RU" sz="1800" kern="1200">
                          <a:solidFill>
                            <a:srgbClr val="547094"/>
                          </a:solidFill>
                          <a:latin typeface=" arial narrow"/>
                          <a:ea typeface="+mn-ea"/>
                          <a:cs typeface="Arial" panose="020B0604020202020204" pitchFamily="34" charset="0"/>
                        </a:rPr>
                        <a:t>6</a:t>
                      </a:r>
                      <a:endParaRPr lang="ru-KZ" sz="1800" kern="1200">
                        <a:solidFill>
                          <a:srgbClr val="547094"/>
                        </a:solidFill>
                        <a:latin typeface=" arial narrow"/>
                        <a:ea typeface="+mn-ea"/>
                        <a:cs typeface="Arial" panose="020B0604020202020204" pitchFamily="34" charset="0"/>
                      </a:endParaRPr>
                    </a:p>
                  </a:txBody>
                  <a:tcPr marL="63139" marR="631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just" defTabSz="914400" rtl="0" eaLnBrk="1" latinLnBrk="0" hangingPunct="1">
                        <a:lnSpc>
                          <a:spcPct val="115000"/>
                        </a:lnSpc>
                        <a:spcAft>
                          <a:spcPts val="800"/>
                        </a:spcAft>
                        <a:buNone/>
                      </a:pPr>
                      <a:r>
                        <a:rPr lang="kk-KZ" sz="1800" kern="1200" dirty="0">
                          <a:solidFill>
                            <a:srgbClr val="547094"/>
                          </a:solidFill>
                          <a:latin typeface=" arial narrow"/>
                          <a:ea typeface="+mn-ea"/>
                          <a:cs typeface="Arial" panose="020B0604020202020204" pitchFamily="34" charset="0"/>
                        </a:rPr>
                        <a:t>Өндірістік объектілерді еңбек жағдайларының жай-күйі бойынша аттестаттау жөніндегі заңнама талаптарын бұзу</a:t>
                      </a:r>
                      <a:endParaRPr lang="ru-KZ" sz="1800" kern="1200" dirty="0">
                        <a:solidFill>
                          <a:srgbClr val="547094"/>
                        </a:solidFill>
                        <a:latin typeface=" arial narrow"/>
                        <a:ea typeface="+mn-ea"/>
                        <a:cs typeface="Arial" panose="020B0604020202020204" pitchFamily="34" charset="0"/>
                      </a:endParaRPr>
                    </a:p>
                  </a:txBody>
                  <a:tcPr marL="63139" marR="631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just" defTabSz="914400" rtl="0" eaLnBrk="1" latinLnBrk="0" hangingPunct="1">
                        <a:lnSpc>
                          <a:spcPct val="115000"/>
                        </a:lnSpc>
                        <a:spcAft>
                          <a:spcPts val="800"/>
                        </a:spcAft>
                        <a:buNone/>
                      </a:pPr>
                      <a:r>
                        <a:rPr lang="ru-RU" sz="1800" kern="1200">
                          <a:solidFill>
                            <a:srgbClr val="547094"/>
                          </a:solidFill>
                          <a:latin typeface=" arial narrow"/>
                          <a:ea typeface="+mn-ea"/>
                          <a:cs typeface="Arial" panose="020B0604020202020204" pitchFamily="34" charset="0"/>
                        </a:rPr>
                        <a:t>20 </a:t>
                      </a:r>
                      <a:endParaRPr lang="ru-KZ" sz="1800" kern="1200">
                        <a:solidFill>
                          <a:srgbClr val="547094"/>
                        </a:solidFill>
                        <a:latin typeface=" arial narrow"/>
                        <a:ea typeface="+mn-ea"/>
                        <a:cs typeface="Arial" panose="020B0604020202020204" pitchFamily="34" charset="0"/>
                      </a:endParaRPr>
                    </a:p>
                  </a:txBody>
                  <a:tcPr marL="63139" marR="631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just" defTabSz="914400" rtl="0" eaLnBrk="1" latinLnBrk="0" hangingPunct="1">
                        <a:lnSpc>
                          <a:spcPct val="115000"/>
                        </a:lnSpc>
                        <a:spcAft>
                          <a:spcPts val="800"/>
                        </a:spcAft>
                        <a:buNone/>
                      </a:pPr>
                      <a:r>
                        <a:rPr lang="ru-RU" sz="1800" kern="1200">
                          <a:solidFill>
                            <a:srgbClr val="547094"/>
                          </a:solidFill>
                          <a:latin typeface=" arial narrow"/>
                          <a:ea typeface="+mn-ea"/>
                          <a:cs typeface="Arial" panose="020B0604020202020204" pitchFamily="34" charset="0"/>
                        </a:rPr>
                        <a:t>35 </a:t>
                      </a:r>
                      <a:endParaRPr lang="ru-KZ" sz="1800" kern="1200">
                        <a:solidFill>
                          <a:srgbClr val="547094"/>
                        </a:solidFill>
                        <a:latin typeface=" arial narrow"/>
                        <a:ea typeface="+mn-ea"/>
                        <a:cs typeface="Arial" panose="020B0604020202020204" pitchFamily="34" charset="0"/>
                      </a:endParaRPr>
                    </a:p>
                  </a:txBody>
                  <a:tcPr marL="63139" marR="631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just" defTabSz="914400" rtl="0" eaLnBrk="1" latinLnBrk="0" hangingPunct="1">
                        <a:lnSpc>
                          <a:spcPct val="115000"/>
                        </a:lnSpc>
                        <a:spcAft>
                          <a:spcPts val="800"/>
                        </a:spcAft>
                        <a:buNone/>
                      </a:pPr>
                      <a:r>
                        <a:rPr lang="ru-RU" sz="1800" kern="1200">
                          <a:solidFill>
                            <a:srgbClr val="547094"/>
                          </a:solidFill>
                          <a:latin typeface=" arial narrow"/>
                          <a:ea typeface="+mn-ea"/>
                          <a:cs typeface="Arial" panose="020B0604020202020204" pitchFamily="34" charset="0"/>
                        </a:rPr>
                        <a:t>50 </a:t>
                      </a:r>
                      <a:endParaRPr lang="ru-KZ" sz="1800" kern="1200">
                        <a:solidFill>
                          <a:srgbClr val="547094"/>
                        </a:solidFill>
                        <a:latin typeface=" arial narrow"/>
                        <a:ea typeface="+mn-ea"/>
                        <a:cs typeface="Arial" panose="020B0604020202020204" pitchFamily="34" charset="0"/>
                      </a:endParaRPr>
                    </a:p>
                  </a:txBody>
                  <a:tcPr marL="63139" marR="631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10013707"/>
                  </a:ext>
                </a:extLst>
              </a:tr>
              <a:tr h="558273">
                <a:tc>
                  <a:txBody>
                    <a:bodyPr/>
                    <a:lstStyle/>
                    <a:p>
                      <a:pPr marL="0" algn="just" defTabSz="914400" rtl="0" eaLnBrk="1" latinLnBrk="0" hangingPunct="1">
                        <a:lnSpc>
                          <a:spcPct val="115000"/>
                        </a:lnSpc>
                        <a:spcAft>
                          <a:spcPts val="800"/>
                        </a:spcAft>
                        <a:buNone/>
                      </a:pPr>
                      <a:r>
                        <a:rPr lang="ru-RU" sz="1800" kern="1200">
                          <a:solidFill>
                            <a:srgbClr val="547094"/>
                          </a:solidFill>
                          <a:latin typeface=" arial narrow"/>
                          <a:ea typeface="+mn-ea"/>
                          <a:cs typeface="Arial" panose="020B0604020202020204" pitchFamily="34" charset="0"/>
                        </a:rPr>
                        <a:t>7</a:t>
                      </a:r>
                      <a:endParaRPr lang="ru-KZ" sz="1800" kern="1200">
                        <a:solidFill>
                          <a:srgbClr val="547094"/>
                        </a:solidFill>
                        <a:latin typeface=" arial narrow"/>
                        <a:ea typeface="+mn-ea"/>
                        <a:cs typeface="Arial" panose="020B0604020202020204" pitchFamily="34" charset="0"/>
                      </a:endParaRPr>
                    </a:p>
                  </a:txBody>
                  <a:tcPr marL="63139" marR="631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just" defTabSz="914400" rtl="0" eaLnBrk="1" latinLnBrk="0" hangingPunct="1">
                        <a:lnSpc>
                          <a:spcPct val="115000"/>
                        </a:lnSpc>
                        <a:spcAft>
                          <a:spcPts val="800"/>
                        </a:spcAft>
                        <a:buNone/>
                      </a:pPr>
                      <a:r>
                        <a:rPr lang="kk-KZ" sz="1800" kern="1200" dirty="0">
                          <a:solidFill>
                            <a:srgbClr val="547094"/>
                          </a:solidFill>
                          <a:latin typeface=" arial narrow"/>
                          <a:ea typeface="+mn-ea"/>
                          <a:cs typeface="Arial" panose="020B0604020202020204" pitchFamily="34" charset="0"/>
                        </a:rPr>
                        <a:t>Еңбек қызметіне байланысты жазатайым оқиғаларды тергеп-тексеруді қамтамасыз етпеу,</a:t>
                      </a:r>
                    </a:p>
                  </a:txBody>
                  <a:tcPr marL="63139" marR="631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just" defTabSz="914400" rtl="0" eaLnBrk="1" latinLnBrk="0" hangingPunct="1">
                        <a:lnSpc>
                          <a:spcPct val="115000"/>
                        </a:lnSpc>
                        <a:spcAft>
                          <a:spcPts val="800"/>
                        </a:spcAft>
                        <a:buNone/>
                      </a:pPr>
                      <a:r>
                        <a:rPr lang="ru-RU" sz="1800" kern="1200" dirty="0">
                          <a:solidFill>
                            <a:srgbClr val="547094"/>
                          </a:solidFill>
                          <a:latin typeface=" arial narrow"/>
                          <a:ea typeface="+mn-ea"/>
                          <a:cs typeface="Arial" panose="020B0604020202020204" pitchFamily="34" charset="0"/>
                        </a:rPr>
                        <a:t>60 </a:t>
                      </a:r>
                      <a:endParaRPr lang="ru-KZ" sz="1800" kern="1200" dirty="0">
                        <a:solidFill>
                          <a:srgbClr val="547094"/>
                        </a:solidFill>
                        <a:latin typeface=" arial narrow"/>
                        <a:ea typeface="+mn-ea"/>
                        <a:cs typeface="Arial" panose="020B0604020202020204" pitchFamily="34" charset="0"/>
                      </a:endParaRPr>
                    </a:p>
                  </a:txBody>
                  <a:tcPr marL="63139" marR="631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just" defTabSz="914400" rtl="0" eaLnBrk="1" latinLnBrk="0" hangingPunct="1">
                        <a:lnSpc>
                          <a:spcPct val="115000"/>
                        </a:lnSpc>
                        <a:spcAft>
                          <a:spcPts val="800"/>
                        </a:spcAft>
                        <a:buNone/>
                      </a:pPr>
                      <a:r>
                        <a:rPr lang="ru-RU" sz="1800" kern="1200">
                          <a:solidFill>
                            <a:srgbClr val="547094"/>
                          </a:solidFill>
                          <a:latin typeface=" arial narrow"/>
                          <a:ea typeface="+mn-ea"/>
                          <a:cs typeface="Arial" panose="020B0604020202020204" pitchFamily="34" charset="0"/>
                        </a:rPr>
                        <a:t>100 </a:t>
                      </a:r>
                      <a:endParaRPr lang="ru-KZ" sz="1800" kern="1200">
                        <a:solidFill>
                          <a:srgbClr val="547094"/>
                        </a:solidFill>
                        <a:latin typeface=" arial narrow"/>
                        <a:ea typeface="+mn-ea"/>
                        <a:cs typeface="Arial" panose="020B0604020202020204" pitchFamily="34" charset="0"/>
                      </a:endParaRPr>
                    </a:p>
                  </a:txBody>
                  <a:tcPr marL="63139" marR="631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just" defTabSz="914400" rtl="0" eaLnBrk="1" latinLnBrk="0" hangingPunct="1">
                        <a:lnSpc>
                          <a:spcPct val="115000"/>
                        </a:lnSpc>
                        <a:spcAft>
                          <a:spcPts val="800"/>
                        </a:spcAft>
                        <a:buNone/>
                      </a:pPr>
                      <a:r>
                        <a:rPr lang="ru-RU" sz="1800" kern="1200">
                          <a:solidFill>
                            <a:srgbClr val="547094"/>
                          </a:solidFill>
                          <a:latin typeface=" arial narrow"/>
                          <a:ea typeface="+mn-ea"/>
                          <a:cs typeface="Arial" panose="020B0604020202020204" pitchFamily="34" charset="0"/>
                        </a:rPr>
                        <a:t>200 </a:t>
                      </a:r>
                      <a:endParaRPr lang="ru-KZ" sz="1800" kern="1200">
                        <a:solidFill>
                          <a:srgbClr val="547094"/>
                        </a:solidFill>
                        <a:latin typeface=" arial narrow"/>
                        <a:ea typeface="+mn-ea"/>
                        <a:cs typeface="Arial" panose="020B0604020202020204" pitchFamily="34" charset="0"/>
                      </a:endParaRPr>
                    </a:p>
                  </a:txBody>
                  <a:tcPr marL="63139" marR="631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0811384"/>
                  </a:ext>
                </a:extLst>
              </a:tr>
              <a:tr h="558273">
                <a:tc>
                  <a:txBody>
                    <a:bodyPr/>
                    <a:lstStyle/>
                    <a:p>
                      <a:pPr marL="0" algn="just" defTabSz="914400" rtl="0" eaLnBrk="1" latinLnBrk="0" hangingPunct="1">
                        <a:lnSpc>
                          <a:spcPct val="115000"/>
                        </a:lnSpc>
                        <a:spcAft>
                          <a:spcPts val="800"/>
                        </a:spcAft>
                        <a:buNone/>
                      </a:pPr>
                      <a:r>
                        <a:rPr lang="ru-RU" sz="1800" kern="1200">
                          <a:solidFill>
                            <a:srgbClr val="547094"/>
                          </a:solidFill>
                          <a:latin typeface=" arial narrow"/>
                          <a:ea typeface="+mn-ea"/>
                          <a:cs typeface="Arial" panose="020B0604020202020204" pitchFamily="34" charset="0"/>
                        </a:rPr>
                        <a:t>8</a:t>
                      </a:r>
                      <a:endParaRPr lang="ru-KZ" sz="1800" kern="1200">
                        <a:solidFill>
                          <a:srgbClr val="547094"/>
                        </a:solidFill>
                        <a:latin typeface=" arial narrow"/>
                        <a:ea typeface="+mn-ea"/>
                        <a:cs typeface="Arial" panose="020B0604020202020204" pitchFamily="34" charset="0"/>
                      </a:endParaRPr>
                    </a:p>
                  </a:txBody>
                  <a:tcPr marL="63139" marR="631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just" defTabSz="914400" rtl="0" eaLnBrk="1" latinLnBrk="0" hangingPunct="1">
                        <a:lnSpc>
                          <a:spcPct val="115000"/>
                        </a:lnSpc>
                        <a:spcAft>
                          <a:spcPts val="800"/>
                        </a:spcAft>
                        <a:buNone/>
                      </a:pPr>
                      <a:r>
                        <a:rPr lang="kk-KZ" sz="1800" kern="1200" dirty="0">
                          <a:solidFill>
                            <a:srgbClr val="547094"/>
                          </a:solidFill>
                          <a:latin typeface=" arial narrow"/>
                          <a:ea typeface="+mn-ea"/>
                          <a:cs typeface="Arial" panose="020B0604020202020204" pitchFamily="34" charset="0"/>
                        </a:rPr>
                        <a:t>Еңбек қызметіне байланысты жазатайым оқиға фактісі туралы белгіленген мерзімде хабарламау</a:t>
                      </a:r>
                      <a:endParaRPr lang="ru-KZ" sz="1800" kern="1200" dirty="0">
                        <a:solidFill>
                          <a:srgbClr val="547094"/>
                        </a:solidFill>
                        <a:latin typeface=" arial narrow"/>
                        <a:ea typeface="+mn-ea"/>
                        <a:cs typeface="Arial" panose="020B0604020202020204" pitchFamily="34" charset="0"/>
                      </a:endParaRPr>
                    </a:p>
                  </a:txBody>
                  <a:tcPr marL="63139" marR="631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just" defTabSz="914400" rtl="0" eaLnBrk="1" latinLnBrk="0" hangingPunct="1">
                        <a:lnSpc>
                          <a:spcPct val="115000"/>
                        </a:lnSpc>
                        <a:spcAft>
                          <a:spcPts val="800"/>
                        </a:spcAft>
                        <a:buNone/>
                      </a:pPr>
                      <a:r>
                        <a:rPr lang="ru-RU" sz="1800" kern="1200" dirty="0">
                          <a:solidFill>
                            <a:srgbClr val="547094"/>
                          </a:solidFill>
                          <a:latin typeface=" arial narrow"/>
                          <a:ea typeface="+mn-ea"/>
                          <a:cs typeface="Arial" panose="020B0604020202020204" pitchFamily="34" charset="0"/>
                        </a:rPr>
                        <a:t>100 </a:t>
                      </a:r>
                      <a:endParaRPr lang="ru-KZ" sz="1800" kern="1200" dirty="0">
                        <a:solidFill>
                          <a:srgbClr val="547094"/>
                        </a:solidFill>
                        <a:latin typeface=" arial narrow"/>
                        <a:ea typeface="+mn-ea"/>
                        <a:cs typeface="Arial" panose="020B0604020202020204" pitchFamily="34" charset="0"/>
                      </a:endParaRPr>
                    </a:p>
                  </a:txBody>
                  <a:tcPr marL="63139" marR="631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just" defTabSz="914400" rtl="0" eaLnBrk="1" latinLnBrk="0" hangingPunct="1">
                        <a:lnSpc>
                          <a:spcPct val="115000"/>
                        </a:lnSpc>
                        <a:spcAft>
                          <a:spcPts val="800"/>
                        </a:spcAft>
                        <a:buNone/>
                      </a:pPr>
                      <a:r>
                        <a:rPr lang="ru-RU" sz="1800" kern="1200" dirty="0">
                          <a:solidFill>
                            <a:srgbClr val="547094"/>
                          </a:solidFill>
                          <a:latin typeface=" arial narrow"/>
                          <a:ea typeface="+mn-ea"/>
                          <a:cs typeface="Arial" panose="020B0604020202020204" pitchFamily="34" charset="0"/>
                        </a:rPr>
                        <a:t>150</a:t>
                      </a:r>
                      <a:endParaRPr lang="ru-KZ" sz="1800" kern="1200" dirty="0">
                        <a:solidFill>
                          <a:srgbClr val="547094"/>
                        </a:solidFill>
                        <a:latin typeface=" arial narrow"/>
                        <a:ea typeface="+mn-ea"/>
                        <a:cs typeface="Arial" panose="020B0604020202020204" pitchFamily="34" charset="0"/>
                      </a:endParaRPr>
                    </a:p>
                  </a:txBody>
                  <a:tcPr marL="63139" marR="631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just" defTabSz="914400" rtl="0" eaLnBrk="1" latinLnBrk="0" hangingPunct="1">
                        <a:lnSpc>
                          <a:spcPct val="115000"/>
                        </a:lnSpc>
                        <a:spcAft>
                          <a:spcPts val="800"/>
                        </a:spcAft>
                        <a:buNone/>
                      </a:pPr>
                      <a:r>
                        <a:rPr lang="ru-RU" sz="1800" kern="1200" dirty="0">
                          <a:solidFill>
                            <a:srgbClr val="547094"/>
                          </a:solidFill>
                          <a:latin typeface=" arial narrow"/>
                          <a:ea typeface="+mn-ea"/>
                          <a:cs typeface="Arial" panose="020B0604020202020204" pitchFamily="34" charset="0"/>
                        </a:rPr>
                        <a:t>200</a:t>
                      </a:r>
                      <a:endParaRPr lang="ru-KZ" sz="1800" kern="1200" dirty="0">
                        <a:solidFill>
                          <a:srgbClr val="547094"/>
                        </a:solidFill>
                        <a:latin typeface=" arial narrow"/>
                        <a:ea typeface="+mn-ea"/>
                        <a:cs typeface="Arial" panose="020B0604020202020204" pitchFamily="34" charset="0"/>
                      </a:endParaRPr>
                    </a:p>
                  </a:txBody>
                  <a:tcPr marL="63139" marR="631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94042189"/>
                  </a:ext>
                </a:extLst>
              </a:tr>
            </a:tbl>
          </a:graphicData>
        </a:graphic>
      </p:graphicFrame>
    </p:spTree>
    <p:custDataLst>
      <p:tags r:id="rId1"/>
    </p:custDataLst>
    <p:extLst>
      <p:ext uri="{BB962C8B-B14F-4D97-AF65-F5344CB8AC3E}">
        <p14:creationId xmlns:p14="http://schemas.microsoft.com/office/powerpoint/2010/main" val="34347002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CF1076-8BA2-DDC9-E40C-11DEAD8C0AA0}"/>
            </a:ext>
          </a:extLst>
        </p:cNvPr>
        <p:cNvGrpSpPr/>
        <p:nvPr/>
      </p:nvGrpSpPr>
      <p:grpSpPr>
        <a:xfrm>
          <a:off x="0" y="0"/>
          <a:ext cx="0" cy="0"/>
          <a:chOff x="0" y="0"/>
          <a:chExt cx="0" cy="0"/>
        </a:xfrm>
      </p:grpSpPr>
      <p:sp>
        <p:nvSpPr>
          <p:cNvPr id="19" name="Google Shape;121;p3">
            <a:extLst>
              <a:ext uri="{FF2B5EF4-FFF2-40B4-BE49-F238E27FC236}">
                <a16:creationId xmlns:a16="http://schemas.microsoft.com/office/drawing/2014/main" id="{5C22179C-3F8B-F9D0-A999-EF9904099477}"/>
              </a:ext>
            </a:extLst>
          </p:cNvPr>
          <p:cNvSpPr/>
          <p:nvPr/>
        </p:nvSpPr>
        <p:spPr>
          <a:xfrm>
            <a:off x="95838" y="60332"/>
            <a:ext cx="1973107" cy="529533"/>
          </a:xfrm>
          <a:prstGeom prst="roundRect">
            <a:avLst>
              <a:gd name="adj" fmla="val 50000"/>
            </a:avLst>
          </a:prstGeom>
          <a:gradFill>
            <a:gsLst>
              <a:gs pos="0">
                <a:schemeClr val="dk2"/>
              </a:gs>
              <a:gs pos="100000">
                <a:srgbClr val="2AB0EF"/>
              </a:gs>
            </a:gsLst>
            <a:lin ang="27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Narrow" panose="020B0606020202030204" pitchFamily="34" charset="0"/>
              <a:ea typeface="Arial"/>
              <a:cs typeface="Arial"/>
              <a:sym typeface="Arial"/>
            </a:endParaRPr>
          </a:p>
        </p:txBody>
      </p:sp>
      <p:sp>
        <p:nvSpPr>
          <p:cNvPr id="3" name="Прямоугольник 2">
            <a:extLst>
              <a:ext uri="{FF2B5EF4-FFF2-40B4-BE49-F238E27FC236}">
                <a16:creationId xmlns:a16="http://schemas.microsoft.com/office/drawing/2014/main" id="{BC236637-150D-2840-C1F1-3EE39737C701}"/>
              </a:ext>
            </a:extLst>
          </p:cNvPr>
          <p:cNvSpPr/>
          <p:nvPr/>
        </p:nvSpPr>
        <p:spPr>
          <a:xfrm>
            <a:off x="2716913" y="99479"/>
            <a:ext cx="7499927" cy="646331"/>
          </a:xfrm>
          <a:prstGeom prst="rect">
            <a:avLst/>
          </a:prstGeom>
        </p:spPr>
        <p:txBody>
          <a:bodyPr wrap="square">
            <a:spAutoFit/>
          </a:bodyPr>
          <a:lstStyle/>
          <a:p>
            <a:pPr algn="ctr">
              <a:spcAft>
                <a:spcPts val="0"/>
              </a:spcAft>
            </a:pPr>
            <a:r>
              <a:rPr lang="kk-KZ" sz="1600" b="1" dirty="0">
                <a:solidFill>
                  <a:srgbClr val="547094"/>
                </a:solidFill>
                <a:latin typeface=" arial narrow"/>
                <a:cs typeface="Arial" panose="020B0604020202020204" pitchFamily="34" charset="0"/>
              </a:rPr>
              <a:t>Еңбек қауіпсіздігі және еңбекті қорғау мәселелері бойынша кәсіби құзыреттерді дамыту</a:t>
            </a:r>
          </a:p>
          <a:p>
            <a:pPr algn="ctr">
              <a:spcAft>
                <a:spcPts val="0"/>
              </a:spcAft>
            </a:pPr>
            <a:endParaRPr lang="ru-RU" sz="2000" b="1" dirty="0">
              <a:solidFill>
                <a:srgbClr val="547094"/>
              </a:solidFill>
              <a:latin typeface=" arial narrow"/>
              <a:cs typeface="Arial" panose="020B0604020202020204" pitchFamily="34" charset="0"/>
            </a:endParaRPr>
          </a:p>
        </p:txBody>
      </p:sp>
      <p:cxnSp>
        <p:nvCxnSpPr>
          <p:cNvPr id="20" name="Google Shape;123;p3">
            <a:extLst>
              <a:ext uri="{FF2B5EF4-FFF2-40B4-BE49-F238E27FC236}">
                <a16:creationId xmlns:a16="http://schemas.microsoft.com/office/drawing/2014/main" id="{18E729DC-7190-F891-B988-98145126F540}"/>
              </a:ext>
            </a:extLst>
          </p:cNvPr>
          <p:cNvCxnSpPr>
            <a:cxnSpLocks/>
          </p:cNvCxnSpPr>
          <p:nvPr/>
        </p:nvCxnSpPr>
        <p:spPr>
          <a:xfrm>
            <a:off x="0" y="642116"/>
            <a:ext cx="12192000" cy="1"/>
          </a:xfrm>
          <a:prstGeom prst="straightConnector1">
            <a:avLst/>
          </a:prstGeom>
          <a:noFill/>
          <a:ln w="28575" cap="flat" cmpd="sng">
            <a:solidFill>
              <a:srgbClr val="2AB0EF"/>
            </a:solidFill>
            <a:prstDash val="solid"/>
            <a:round/>
            <a:headEnd type="none" w="sm" len="sm"/>
            <a:tailEnd type="none" w="sm" len="sm"/>
          </a:ln>
        </p:spPr>
      </p:cxnSp>
      <p:sp>
        <p:nvSpPr>
          <p:cNvPr id="11" name="TextBox 10">
            <a:extLst>
              <a:ext uri="{FF2B5EF4-FFF2-40B4-BE49-F238E27FC236}">
                <a16:creationId xmlns:a16="http://schemas.microsoft.com/office/drawing/2014/main" id="{A8D1BF52-CD9E-B01F-0B55-1C36A75CAB98}"/>
              </a:ext>
            </a:extLst>
          </p:cNvPr>
          <p:cNvSpPr txBox="1"/>
          <p:nvPr/>
        </p:nvSpPr>
        <p:spPr>
          <a:xfrm>
            <a:off x="378931" y="66645"/>
            <a:ext cx="2244197" cy="523220"/>
          </a:xfrm>
          <a:prstGeom prst="rect">
            <a:avLst/>
          </a:prstGeom>
          <a:noFill/>
        </p:spPr>
        <p:txBody>
          <a:bodyPr wrap="square" rtlCol="0">
            <a:spAutoFit/>
          </a:bodyPr>
          <a:lstStyle/>
          <a:p>
            <a:r>
              <a:rPr lang="en-US" sz="1400" dirty="0">
                <a:solidFill>
                  <a:schemeClr val="bg1"/>
                </a:solidFill>
              </a:rPr>
              <a:t>HEALTH SAFETY ENVIRONMENT</a:t>
            </a:r>
            <a:endParaRPr lang="ru-RU" sz="1400" dirty="0">
              <a:solidFill>
                <a:schemeClr val="bg1"/>
              </a:solidFill>
            </a:endParaRPr>
          </a:p>
        </p:txBody>
      </p:sp>
      <p:sp>
        <p:nvSpPr>
          <p:cNvPr id="23" name="Прямоугольник 22">
            <a:extLst>
              <a:ext uri="{FF2B5EF4-FFF2-40B4-BE49-F238E27FC236}">
                <a16:creationId xmlns:a16="http://schemas.microsoft.com/office/drawing/2014/main" id="{F8B0A749-A560-DAA5-5B4B-B845C89AD694}"/>
              </a:ext>
            </a:extLst>
          </p:cNvPr>
          <p:cNvSpPr/>
          <p:nvPr/>
        </p:nvSpPr>
        <p:spPr>
          <a:xfrm>
            <a:off x="378931" y="987144"/>
            <a:ext cx="8236569" cy="369332"/>
          </a:xfrm>
          <a:prstGeom prst="rect">
            <a:avLst/>
          </a:prstGeom>
        </p:spPr>
        <p:txBody>
          <a:bodyPr wrap="square">
            <a:spAutoFit/>
          </a:bodyPr>
          <a:lstStyle/>
          <a:p>
            <a:r>
              <a:rPr lang="kk-KZ" b="1" dirty="0">
                <a:solidFill>
                  <a:schemeClr val="accent1">
                    <a:lumMod val="75000"/>
                  </a:schemeClr>
                </a:solidFill>
                <a:latin typeface="Nunito Sans"/>
              </a:rPr>
              <a:t>ЕҢБЕК ҚЫЗМЕТІНЕ БАЙЛАНЫСТЫ ЖАЗАТАЙЫМ ОҚИҒАЛАР </a:t>
            </a:r>
            <a:endParaRPr lang="ru-RU" dirty="0">
              <a:solidFill>
                <a:schemeClr val="accent1">
                  <a:lumMod val="75000"/>
                </a:schemeClr>
              </a:solidFill>
            </a:endParaRPr>
          </a:p>
        </p:txBody>
      </p:sp>
      <p:pic>
        <p:nvPicPr>
          <p:cNvPr id="8" name="Рисунок 7">
            <a:extLst>
              <a:ext uri="{FF2B5EF4-FFF2-40B4-BE49-F238E27FC236}">
                <a16:creationId xmlns:a16="http://schemas.microsoft.com/office/drawing/2014/main" id="{AB510EE1-3530-D32D-5BEA-17AD182C67BD}"/>
              </a:ext>
            </a:extLst>
          </p:cNvPr>
          <p:cNvPicPr>
            <a:picLocks noChangeAspect="1"/>
          </p:cNvPicPr>
          <p:nvPr/>
        </p:nvPicPr>
        <p:blipFill>
          <a:blip r:embed="rId4"/>
          <a:stretch>
            <a:fillRect/>
          </a:stretch>
        </p:blipFill>
        <p:spPr>
          <a:xfrm>
            <a:off x="11176706" y="50696"/>
            <a:ext cx="1015294" cy="883895"/>
          </a:xfrm>
          <a:prstGeom prst="rect">
            <a:avLst/>
          </a:prstGeom>
        </p:spPr>
      </p:pic>
      <p:sp>
        <p:nvSpPr>
          <p:cNvPr id="5" name="Прямоугольник 4">
            <a:extLst>
              <a:ext uri="{FF2B5EF4-FFF2-40B4-BE49-F238E27FC236}">
                <a16:creationId xmlns:a16="http://schemas.microsoft.com/office/drawing/2014/main" id="{CFA82C6D-D336-B07C-4DEE-5B35867F017E}"/>
              </a:ext>
            </a:extLst>
          </p:cNvPr>
          <p:cNvSpPr/>
          <p:nvPr/>
        </p:nvSpPr>
        <p:spPr>
          <a:xfrm>
            <a:off x="473942" y="1898938"/>
            <a:ext cx="9418202" cy="646331"/>
          </a:xfrm>
          <a:prstGeom prst="rect">
            <a:avLst/>
          </a:prstGeom>
        </p:spPr>
        <p:txBody>
          <a:bodyPr wrap="square">
            <a:spAutoFit/>
          </a:bodyPr>
          <a:lstStyle/>
          <a:p>
            <a:pPr algn="just"/>
            <a:r>
              <a:rPr lang="kk-KZ" dirty="0"/>
              <a:t>Жұмыскерлердің еңбек қызметіне байланысты және еңбекке жарамсыздыққа не өлімге әкеп соққан денсаулығының зақымдану жағдайлары тергеп-тексерілуге жатады</a:t>
            </a:r>
          </a:p>
        </p:txBody>
      </p:sp>
      <p:sp>
        <p:nvSpPr>
          <p:cNvPr id="9" name="object 9">
            <a:extLst>
              <a:ext uri="{FF2B5EF4-FFF2-40B4-BE49-F238E27FC236}">
                <a16:creationId xmlns:a16="http://schemas.microsoft.com/office/drawing/2014/main" id="{671343CC-361C-5FEB-E0CB-E6D97EAB9BFC}"/>
              </a:ext>
            </a:extLst>
          </p:cNvPr>
          <p:cNvSpPr/>
          <p:nvPr/>
        </p:nvSpPr>
        <p:spPr>
          <a:xfrm>
            <a:off x="473942" y="1760328"/>
            <a:ext cx="9630640" cy="1026275"/>
          </a:xfrm>
          <a:custGeom>
            <a:avLst/>
            <a:gdLst/>
            <a:ahLst/>
            <a:cxnLst/>
            <a:rect l="l" t="t" r="r" b="b"/>
            <a:pathLst>
              <a:path w="5195570" h="2284729">
                <a:moveTo>
                  <a:pt x="0" y="2284476"/>
                </a:moveTo>
                <a:lnTo>
                  <a:pt x="5195316" y="2284476"/>
                </a:lnTo>
                <a:lnTo>
                  <a:pt x="5195316" y="0"/>
                </a:lnTo>
                <a:lnTo>
                  <a:pt x="0" y="0"/>
                </a:lnTo>
                <a:lnTo>
                  <a:pt x="0" y="2284476"/>
                </a:lnTo>
                <a:close/>
              </a:path>
            </a:pathLst>
          </a:custGeom>
          <a:ln w="25400">
            <a:solidFill>
              <a:srgbClr val="00AF50"/>
            </a:solidFill>
          </a:ln>
        </p:spPr>
        <p:txBody>
          <a:bodyPr wrap="square" lIns="0" tIns="0" rIns="0" bIns="0" rtlCol="0"/>
          <a:lstStyle/>
          <a:p>
            <a:endParaRPr/>
          </a:p>
        </p:txBody>
      </p:sp>
      <p:sp>
        <p:nvSpPr>
          <p:cNvPr id="10" name="Прямоугольник 9">
            <a:extLst>
              <a:ext uri="{FF2B5EF4-FFF2-40B4-BE49-F238E27FC236}">
                <a16:creationId xmlns:a16="http://schemas.microsoft.com/office/drawing/2014/main" id="{E6E3CF59-C355-1B50-7351-8EF65CF5F7CA}"/>
              </a:ext>
            </a:extLst>
          </p:cNvPr>
          <p:cNvSpPr/>
          <p:nvPr/>
        </p:nvSpPr>
        <p:spPr>
          <a:xfrm>
            <a:off x="473942" y="3027937"/>
            <a:ext cx="9630640" cy="3970318"/>
          </a:xfrm>
          <a:prstGeom prst="rect">
            <a:avLst/>
          </a:prstGeom>
        </p:spPr>
        <p:txBody>
          <a:bodyPr wrap="square">
            <a:spAutoFit/>
          </a:bodyPr>
          <a:lstStyle/>
          <a:p>
            <a:pPr algn="just"/>
            <a:r>
              <a:rPr lang="kk-KZ" b="1" dirty="0"/>
              <a:t>Еңбек қызметіне байланысты жазатайым оқиғалар ретінде есепке алуға жатады:</a:t>
            </a:r>
          </a:p>
          <a:p>
            <a:pPr marL="285750" indent="-285750" algn="just">
              <a:buFontTx/>
              <a:buChar char="-"/>
            </a:pPr>
            <a:r>
              <a:rPr lang="kk-KZ" dirty="0"/>
              <a:t>жұмыс уақыты басталғанға дейін немесе аяқталғаннан кейін жұмыс орнын дайындау және ретке келтіру кезінде,</a:t>
            </a:r>
          </a:p>
          <a:p>
            <a:pPr marL="285750" indent="-285750" algn="just">
              <a:buFontTx/>
              <a:buChar char="-"/>
            </a:pPr>
            <a:r>
              <a:rPr lang="kk-KZ" dirty="0"/>
              <a:t>жұмыс уақытында жұмыс орнында,</a:t>
            </a:r>
          </a:p>
          <a:p>
            <a:pPr marL="285750" indent="-285750" algn="just">
              <a:buFontTx/>
              <a:buChar char="-"/>
            </a:pPr>
            <a:r>
              <a:rPr lang="kk-KZ" dirty="0"/>
              <a:t>қызмет көрсету объектілері арасында қозғалу кезінде немесе жұмыс берушінің тапсырмасы бойынша,</a:t>
            </a:r>
          </a:p>
          <a:p>
            <a:pPr marL="285750" indent="-285750" algn="just">
              <a:buFontTx/>
              <a:buChar char="-"/>
            </a:pPr>
            <a:r>
              <a:rPr lang="kk-KZ" dirty="0"/>
              <a:t>іссапар кезінде еңбек міндеттерін орындау барысында,</a:t>
            </a:r>
          </a:p>
          <a:p>
            <a:pPr marL="285750" indent="-285750" algn="just">
              <a:buFontTx/>
              <a:buChar char="-"/>
            </a:pPr>
            <a:r>
              <a:rPr lang="kk-KZ" dirty="0"/>
              <a:t>жұмыс беруші ұсынған көлік құралымен жұмыс орындалатын жерге немесе жұмыстан қайту кезінде,</a:t>
            </a:r>
          </a:p>
          <a:p>
            <a:pPr marL="285750" indent="-285750" algn="just">
              <a:buFontTx/>
              <a:buChar char="-"/>
            </a:pPr>
            <a:r>
              <a:rPr lang="kk-KZ" dirty="0"/>
              <a:t>жұмыс берушінің жазбаша келісімі болған кезде жеке көлікпен,</a:t>
            </a:r>
          </a:p>
          <a:p>
            <a:pPr marL="285750" indent="-285750" algn="just">
              <a:buFontTx/>
              <a:buChar char="-"/>
            </a:pPr>
            <a:r>
              <a:rPr lang="kk-KZ" dirty="0"/>
              <a:t>жұмыс берушінің мүддесі үшін өз бастамасы бойынша әрекеттер жасаған кезде,</a:t>
            </a:r>
          </a:p>
          <a:p>
            <a:pPr marL="285750" indent="-285750" algn="just">
              <a:buFontTx/>
              <a:buChar char="-"/>
            </a:pPr>
            <a:r>
              <a:rPr lang="kk-KZ" dirty="0"/>
              <a:t>вахталық әдіспен жұмыс істейтіндердің жиналу орнынан (вахта кезеңінде тұратын жерінен) жұмысқа немесе кері қарай жұмыс беруші ұсынған көлік құралымен жүру жолында.</a:t>
            </a:r>
          </a:p>
          <a:p>
            <a:pPr marL="285750" indent="-285750" algn="just">
              <a:buFontTx/>
              <a:buChar char="-"/>
            </a:pPr>
            <a:endParaRPr lang="ru-RU" dirty="0"/>
          </a:p>
          <a:p>
            <a:pPr marL="342900" indent="-342900" algn="just">
              <a:buAutoNum type="arabicParenR"/>
            </a:pPr>
            <a:endParaRPr lang="ru-RU" dirty="0"/>
          </a:p>
        </p:txBody>
      </p:sp>
      <p:pic>
        <p:nvPicPr>
          <p:cNvPr id="13" name="Рисунок 12">
            <a:extLst>
              <a:ext uri="{FF2B5EF4-FFF2-40B4-BE49-F238E27FC236}">
                <a16:creationId xmlns:a16="http://schemas.microsoft.com/office/drawing/2014/main" id="{B6BDD0E0-9662-C8DD-97A9-41E760FD0E3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20358" y="954645"/>
            <a:ext cx="603757" cy="603757"/>
          </a:xfrm>
          <a:prstGeom prst="rect">
            <a:avLst/>
          </a:prstGeom>
        </p:spPr>
      </p:pic>
    </p:spTree>
    <p:custDataLst>
      <p:tags r:id="rId1"/>
    </p:custDataLst>
    <p:extLst>
      <p:ext uri="{BB962C8B-B14F-4D97-AF65-F5344CB8AC3E}">
        <p14:creationId xmlns:p14="http://schemas.microsoft.com/office/powerpoint/2010/main" val="39657763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9FC469-EA46-9307-A56D-67455E9DF347}"/>
            </a:ext>
          </a:extLst>
        </p:cNvPr>
        <p:cNvGrpSpPr/>
        <p:nvPr/>
      </p:nvGrpSpPr>
      <p:grpSpPr>
        <a:xfrm>
          <a:off x="0" y="0"/>
          <a:ext cx="0" cy="0"/>
          <a:chOff x="0" y="0"/>
          <a:chExt cx="0" cy="0"/>
        </a:xfrm>
      </p:grpSpPr>
      <p:sp>
        <p:nvSpPr>
          <p:cNvPr id="19" name="Google Shape;121;p3">
            <a:extLst>
              <a:ext uri="{FF2B5EF4-FFF2-40B4-BE49-F238E27FC236}">
                <a16:creationId xmlns:a16="http://schemas.microsoft.com/office/drawing/2014/main" id="{3C9E51C3-6435-B92E-A6A8-12A4AAD039DE}"/>
              </a:ext>
            </a:extLst>
          </p:cNvPr>
          <p:cNvSpPr/>
          <p:nvPr/>
        </p:nvSpPr>
        <p:spPr>
          <a:xfrm>
            <a:off x="95838" y="60332"/>
            <a:ext cx="1973107" cy="529533"/>
          </a:xfrm>
          <a:prstGeom prst="roundRect">
            <a:avLst>
              <a:gd name="adj" fmla="val 50000"/>
            </a:avLst>
          </a:prstGeom>
          <a:gradFill>
            <a:gsLst>
              <a:gs pos="0">
                <a:schemeClr val="dk2"/>
              </a:gs>
              <a:gs pos="100000">
                <a:srgbClr val="2AB0EF"/>
              </a:gs>
            </a:gsLst>
            <a:lin ang="27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Narrow" panose="020B0606020202030204" pitchFamily="34" charset="0"/>
              <a:ea typeface="Arial"/>
              <a:cs typeface="Arial"/>
              <a:sym typeface="Arial"/>
            </a:endParaRPr>
          </a:p>
        </p:txBody>
      </p:sp>
      <p:sp>
        <p:nvSpPr>
          <p:cNvPr id="3" name="Прямоугольник 2">
            <a:extLst>
              <a:ext uri="{FF2B5EF4-FFF2-40B4-BE49-F238E27FC236}">
                <a16:creationId xmlns:a16="http://schemas.microsoft.com/office/drawing/2014/main" id="{C98BB4CB-12E2-1E95-DA65-1E10C9193CBB}"/>
              </a:ext>
            </a:extLst>
          </p:cNvPr>
          <p:cNvSpPr/>
          <p:nvPr/>
        </p:nvSpPr>
        <p:spPr>
          <a:xfrm>
            <a:off x="2716913" y="99479"/>
            <a:ext cx="7499927" cy="646331"/>
          </a:xfrm>
          <a:prstGeom prst="rect">
            <a:avLst/>
          </a:prstGeom>
        </p:spPr>
        <p:txBody>
          <a:bodyPr wrap="square">
            <a:spAutoFit/>
          </a:bodyPr>
          <a:lstStyle/>
          <a:p>
            <a:pPr algn="ctr">
              <a:spcAft>
                <a:spcPts val="0"/>
              </a:spcAft>
            </a:pPr>
            <a:r>
              <a:rPr lang="kk-KZ" sz="1600" b="1" dirty="0">
                <a:solidFill>
                  <a:srgbClr val="547094"/>
                </a:solidFill>
                <a:latin typeface=" arial narrow"/>
                <a:cs typeface="Arial" panose="020B0604020202020204" pitchFamily="34" charset="0"/>
              </a:rPr>
              <a:t>Еңбек қауіпсіздігі және еңбекті қорғау мәселелері бойынша кәсіби құзыреттерді дамыту</a:t>
            </a:r>
          </a:p>
          <a:p>
            <a:pPr algn="ctr">
              <a:spcAft>
                <a:spcPts val="0"/>
              </a:spcAft>
            </a:pPr>
            <a:endParaRPr lang="ru-RU" sz="2000" b="1" dirty="0">
              <a:solidFill>
                <a:srgbClr val="547094"/>
              </a:solidFill>
              <a:latin typeface=" arial narrow"/>
              <a:cs typeface="Arial" panose="020B0604020202020204" pitchFamily="34" charset="0"/>
            </a:endParaRPr>
          </a:p>
        </p:txBody>
      </p:sp>
      <p:cxnSp>
        <p:nvCxnSpPr>
          <p:cNvPr id="20" name="Google Shape;123;p3">
            <a:extLst>
              <a:ext uri="{FF2B5EF4-FFF2-40B4-BE49-F238E27FC236}">
                <a16:creationId xmlns:a16="http://schemas.microsoft.com/office/drawing/2014/main" id="{214CB9A3-4E11-8707-D77B-916EFDCB83DF}"/>
              </a:ext>
            </a:extLst>
          </p:cNvPr>
          <p:cNvCxnSpPr>
            <a:cxnSpLocks/>
          </p:cNvCxnSpPr>
          <p:nvPr/>
        </p:nvCxnSpPr>
        <p:spPr>
          <a:xfrm>
            <a:off x="0" y="642116"/>
            <a:ext cx="12192000" cy="1"/>
          </a:xfrm>
          <a:prstGeom prst="straightConnector1">
            <a:avLst/>
          </a:prstGeom>
          <a:noFill/>
          <a:ln w="28575" cap="flat" cmpd="sng">
            <a:solidFill>
              <a:srgbClr val="2AB0EF"/>
            </a:solidFill>
            <a:prstDash val="solid"/>
            <a:round/>
            <a:headEnd type="none" w="sm" len="sm"/>
            <a:tailEnd type="none" w="sm" len="sm"/>
          </a:ln>
        </p:spPr>
      </p:cxnSp>
      <p:sp>
        <p:nvSpPr>
          <p:cNvPr id="11" name="TextBox 10">
            <a:extLst>
              <a:ext uri="{FF2B5EF4-FFF2-40B4-BE49-F238E27FC236}">
                <a16:creationId xmlns:a16="http://schemas.microsoft.com/office/drawing/2014/main" id="{E98AD357-2583-2AA7-71F3-1682B5B4107B}"/>
              </a:ext>
            </a:extLst>
          </p:cNvPr>
          <p:cNvSpPr txBox="1"/>
          <p:nvPr/>
        </p:nvSpPr>
        <p:spPr>
          <a:xfrm>
            <a:off x="378931" y="66645"/>
            <a:ext cx="2244197" cy="523220"/>
          </a:xfrm>
          <a:prstGeom prst="rect">
            <a:avLst/>
          </a:prstGeom>
          <a:noFill/>
        </p:spPr>
        <p:txBody>
          <a:bodyPr wrap="square" rtlCol="0">
            <a:spAutoFit/>
          </a:bodyPr>
          <a:lstStyle/>
          <a:p>
            <a:r>
              <a:rPr lang="en-US" sz="1400" dirty="0">
                <a:solidFill>
                  <a:schemeClr val="bg1"/>
                </a:solidFill>
              </a:rPr>
              <a:t>HEALTH SAFETY ENVIRONMENT</a:t>
            </a:r>
            <a:endParaRPr lang="ru-RU" sz="1400" dirty="0">
              <a:solidFill>
                <a:schemeClr val="bg1"/>
              </a:solidFill>
            </a:endParaRPr>
          </a:p>
        </p:txBody>
      </p:sp>
      <p:sp>
        <p:nvSpPr>
          <p:cNvPr id="23" name="Прямоугольник 22">
            <a:extLst>
              <a:ext uri="{FF2B5EF4-FFF2-40B4-BE49-F238E27FC236}">
                <a16:creationId xmlns:a16="http://schemas.microsoft.com/office/drawing/2014/main" id="{C78FDC37-EB1A-EE23-713B-F746D8E84793}"/>
              </a:ext>
            </a:extLst>
          </p:cNvPr>
          <p:cNvSpPr/>
          <p:nvPr/>
        </p:nvSpPr>
        <p:spPr>
          <a:xfrm>
            <a:off x="378931" y="987144"/>
            <a:ext cx="8236569" cy="369332"/>
          </a:xfrm>
          <a:prstGeom prst="rect">
            <a:avLst/>
          </a:prstGeom>
        </p:spPr>
        <p:txBody>
          <a:bodyPr wrap="square">
            <a:spAutoFit/>
          </a:bodyPr>
          <a:lstStyle/>
          <a:p>
            <a:r>
              <a:rPr lang="kk-KZ" b="1" dirty="0">
                <a:solidFill>
                  <a:schemeClr val="accent1">
                    <a:lumMod val="75000"/>
                  </a:schemeClr>
                </a:solidFill>
                <a:latin typeface="Nunito Sans"/>
              </a:rPr>
              <a:t>ЕҢБЕК ҚЫЗМЕТІНЕ БАЙЛАНЫСТЫ ЖАЗАТАЙЫМ ОҚИҒАЛАР </a:t>
            </a:r>
            <a:endParaRPr lang="ru-RU" dirty="0">
              <a:solidFill>
                <a:schemeClr val="accent1">
                  <a:lumMod val="75000"/>
                </a:schemeClr>
              </a:solidFill>
            </a:endParaRPr>
          </a:p>
        </p:txBody>
      </p:sp>
      <p:pic>
        <p:nvPicPr>
          <p:cNvPr id="8" name="Рисунок 7">
            <a:extLst>
              <a:ext uri="{FF2B5EF4-FFF2-40B4-BE49-F238E27FC236}">
                <a16:creationId xmlns:a16="http://schemas.microsoft.com/office/drawing/2014/main" id="{68A0D702-85A4-D885-C435-B615F02301B7}"/>
              </a:ext>
            </a:extLst>
          </p:cNvPr>
          <p:cNvPicPr>
            <a:picLocks noChangeAspect="1"/>
          </p:cNvPicPr>
          <p:nvPr/>
        </p:nvPicPr>
        <p:blipFill>
          <a:blip r:embed="rId4"/>
          <a:stretch>
            <a:fillRect/>
          </a:stretch>
        </p:blipFill>
        <p:spPr>
          <a:xfrm>
            <a:off x="11176706" y="50696"/>
            <a:ext cx="1015294" cy="883895"/>
          </a:xfrm>
          <a:prstGeom prst="rect">
            <a:avLst/>
          </a:prstGeom>
        </p:spPr>
      </p:pic>
      <p:pic>
        <p:nvPicPr>
          <p:cNvPr id="13" name="Рисунок 12">
            <a:extLst>
              <a:ext uri="{FF2B5EF4-FFF2-40B4-BE49-F238E27FC236}">
                <a16:creationId xmlns:a16="http://schemas.microsoft.com/office/drawing/2014/main" id="{C9237E00-ED84-8605-F9ED-8608562105D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20358" y="954645"/>
            <a:ext cx="603757" cy="603757"/>
          </a:xfrm>
          <a:prstGeom prst="rect">
            <a:avLst/>
          </a:prstGeom>
        </p:spPr>
      </p:pic>
      <p:sp>
        <p:nvSpPr>
          <p:cNvPr id="2" name="Прямоугольник 1">
            <a:extLst>
              <a:ext uri="{FF2B5EF4-FFF2-40B4-BE49-F238E27FC236}">
                <a16:creationId xmlns:a16="http://schemas.microsoft.com/office/drawing/2014/main" id="{BD3EC1D3-C3E6-FA27-9440-D02824B2FA7A}"/>
              </a:ext>
            </a:extLst>
          </p:cNvPr>
          <p:cNvSpPr/>
          <p:nvPr/>
        </p:nvSpPr>
        <p:spPr>
          <a:xfrm>
            <a:off x="483177" y="1443841"/>
            <a:ext cx="11080749" cy="3139321"/>
          </a:xfrm>
          <a:prstGeom prst="rect">
            <a:avLst/>
          </a:prstGeom>
        </p:spPr>
        <p:txBody>
          <a:bodyPr wrap="square">
            <a:spAutoFit/>
          </a:bodyPr>
          <a:lstStyle/>
          <a:p>
            <a:pPr algn="just"/>
            <a:r>
              <a:rPr lang="kk-KZ" b="1" dirty="0"/>
              <a:t>Еңбек қызметіне байланысты жазатайым оқиғалар ретінде есепке АЛЫНБАЙДЫ:</a:t>
            </a:r>
          </a:p>
          <a:p>
            <a:pPr marL="285750" indent="-285750" algn="just">
              <a:buFontTx/>
              <a:buChar char="-"/>
            </a:pPr>
            <a:r>
              <a:rPr lang="kk-KZ" dirty="0"/>
              <a:t>зардап шегуші өз бастамасы бойынша жұмыскердің функционалдық міндеттеріне кірмейтін және жұмыс берушінің мүддесіне байланысты емес жұмыстарды немесе өзге әрекеттерді орындаған кезде, оның ішінде вахталық әдіспен жұмыс істегенде ауысымаралық демалыс, демалу және тамақтану үзілісі кезеңінде;</a:t>
            </a:r>
          </a:p>
          <a:p>
            <a:pPr marL="285750" indent="-285750" algn="just">
              <a:buFontTx/>
              <a:buChar char="-"/>
            </a:pPr>
            <a:r>
              <a:rPr lang="kk-KZ" dirty="0"/>
              <a:t>негізгі себеп алкогольдік масаң күй, зардап шегушінің уытты және есірткі заттарын (олардың аналогтарын) пайдалануы болған жағдайда;</a:t>
            </a:r>
          </a:p>
          <a:p>
            <a:pPr marL="285750" indent="-285750" algn="just">
              <a:buFontTx/>
              <a:buChar char="-"/>
            </a:pPr>
            <a:r>
              <a:rPr lang="kk-KZ" dirty="0"/>
              <a:t>өз денсаулығына қасақана зиян келтіру нәтижесінде, сондай-ақ зардап шегуші қылмыстық құқық бұзушылық жасаған кезде;</a:t>
            </a:r>
          </a:p>
          <a:p>
            <a:pPr marL="285750" indent="-285750" algn="just">
              <a:buFontTx/>
              <a:buChar char="-"/>
            </a:pPr>
            <a:r>
              <a:rPr lang="kk-KZ" dirty="0"/>
              <a:t>медициналық қорытындымен расталған, өндірістік факторлардың әсеріне байланысты емес зардап шегушінің денсаулығының кенеттен нашарлауынан.</a:t>
            </a:r>
          </a:p>
          <a:p>
            <a:pPr marL="342900" indent="-342900" algn="just">
              <a:buAutoNum type="arabicParenR"/>
            </a:pPr>
            <a:endParaRPr lang="ru-RU" dirty="0"/>
          </a:p>
        </p:txBody>
      </p:sp>
    </p:spTree>
    <p:custDataLst>
      <p:tags r:id="rId1"/>
    </p:custDataLst>
    <p:extLst>
      <p:ext uri="{BB962C8B-B14F-4D97-AF65-F5344CB8AC3E}">
        <p14:creationId xmlns:p14="http://schemas.microsoft.com/office/powerpoint/2010/main" val="17676832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EE2E54-167F-F8CA-E2F7-98B48BCE32AD}"/>
            </a:ext>
          </a:extLst>
        </p:cNvPr>
        <p:cNvGrpSpPr/>
        <p:nvPr/>
      </p:nvGrpSpPr>
      <p:grpSpPr>
        <a:xfrm>
          <a:off x="0" y="0"/>
          <a:ext cx="0" cy="0"/>
          <a:chOff x="0" y="0"/>
          <a:chExt cx="0" cy="0"/>
        </a:xfrm>
      </p:grpSpPr>
      <p:sp>
        <p:nvSpPr>
          <p:cNvPr id="19" name="Google Shape;121;p3">
            <a:extLst>
              <a:ext uri="{FF2B5EF4-FFF2-40B4-BE49-F238E27FC236}">
                <a16:creationId xmlns:a16="http://schemas.microsoft.com/office/drawing/2014/main" id="{3462850D-FBE1-A0EF-9896-1607B13DDC20}"/>
              </a:ext>
            </a:extLst>
          </p:cNvPr>
          <p:cNvSpPr/>
          <p:nvPr/>
        </p:nvSpPr>
        <p:spPr>
          <a:xfrm>
            <a:off x="95838" y="60332"/>
            <a:ext cx="1973107" cy="529533"/>
          </a:xfrm>
          <a:prstGeom prst="roundRect">
            <a:avLst>
              <a:gd name="adj" fmla="val 50000"/>
            </a:avLst>
          </a:prstGeom>
          <a:gradFill>
            <a:gsLst>
              <a:gs pos="0">
                <a:schemeClr val="dk2"/>
              </a:gs>
              <a:gs pos="100000">
                <a:srgbClr val="2AB0EF"/>
              </a:gs>
            </a:gsLst>
            <a:lin ang="27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Narrow" panose="020B0606020202030204" pitchFamily="34" charset="0"/>
              <a:ea typeface="Arial"/>
              <a:cs typeface="Arial"/>
              <a:sym typeface="Arial"/>
            </a:endParaRPr>
          </a:p>
        </p:txBody>
      </p:sp>
      <p:sp>
        <p:nvSpPr>
          <p:cNvPr id="3" name="Прямоугольник 2">
            <a:extLst>
              <a:ext uri="{FF2B5EF4-FFF2-40B4-BE49-F238E27FC236}">
                <a16:creationId xmlns:a16="http://schemas.microsoft.com/office/drawing/2014/main" id="{C8762DE9-CE88-1F82-E9DC-82E046A5764D}"/>
              </a:ext>
            </a:extLst>
          </p:cNvPr>
          <p:cNvSpPr/>
          <p:nvPr/>
        </p:nvSpPr>
        <p:spPr>
          <a:xfrm>
            <a:off x="2716913" y="99479"/>
            <a:ext cx="7499927" cy="646331"/>
          </a:xfrm>
          <a:prstGeom prst="rect">
            <a:avLst/>
          </a:prstGeom>
        </p:spPr>
        <p:txBody>
          <a:bodyPr wrap="square">
            <a:spAutoFit/>
          </a:bodyPr>
          <a:lstStyle/>
          <a:p>
            <a:pPr algn="ctr">
              <a:spcAft>
                <a:spcPts val="0"/>
              </a:spcAft>
            </a:pPr>
            <a:r>
              <a:rPr lang="kk-KZ" sz="1600" b="1" dirty="0">
                <a:solidFill>
                  <a:srgbClr val="547094"/>
                </a:solidFill>
                <a:latin typeface=" arial narrow"/>
                <a:cs typeface="Arial" panose="020B0604020202020204" pitchFamily="34" charset="0"/>
              </a:rPr>
              <a:t>Еңбек қауіпсіздігі және еңбекті қорғау мәселелері бойынша кәсіби құзыреттерді дамыту</a:t>
            </a:r>
          </a:p>
          <a:p>
            <a:pPr algn="ctr">
              <a:spcAft>
                <a:spcPts val="0"/>
              </a:spcAft>
            </a:pPr>
            <a:endParaRPr lang="ru-RU" sz="2000" b="1" dirty="0">
              <a:solidFill>
                <a:srgbClr val="547094"/>
              </a:solidFill>
              <a:latin typeface=" arial narrow"/>
              <a:cs typeface="Arial" panose="020B0604020202020204" pitchFamily="34" charset="0"/>
            </a:endParaRPr>
          </a:p>
        </p:txBody>
      </p:sp>
      <p:cxnSp>
        <p:nvCxnSpPr>
          <p:cNvPr id="20" name="Google Shape;123;p3">
            <a:extLst>
              <a:ext uri="{FF2B5EF4-FFF2-40B4-BE49-F238E27FC236}">
                <a16:creationId xmlns:a16="http://schemas.microsoft.com/office/drawing/2014/main" id="{7A1D0A1E-780C-43B0-BCF7-7C4557817D68}"/>
              </a:ext>
            </a:extLst>
          </p:cNvPr>
          <p:cNvCxnSpPr>
            <a:cxnSpLocks/>
          </p:cNvCxnSpPr>
          <p:nvPr/>
        </p:nvCxnSpPr>
        <p:spPr>
          <a:xfrm>
            <a:off x="0" y="642116"/>
            <a:ext cx="12192000" cy="1"/>
          </a:xfrm>
          <a:prstGeom prst="straightConnector1">
            <a:avLst/>
          </a:prstGeom>
          <a:noFill/>
          <a:ln w="28575" cap="flat" cmpd="sng">
            <a:solidFill>
              <a:srgbClr val="2AB0EF"/>
            </a:solidFill>
            <a:prstDash val="solid"/>
            <a:round/>
            <a:headEnd type="none" w="sm" len="sm"/>
            <a:tailEnd type="none" w="sm" len="sm"/>
          </a:ln>
        </p:spPr>
      </p:cxnSp>
      <p:sp>
        <p:nvSpPr>
          <p:cNvPr id="11" name="TextBox 10">
            <a:extLst>
              <a:ext uri="{FF2B5EF4-FFF2-40B4-BE49-F238E27FC236}">
                <a16:creationId xmlns:a16="http://schemas.microsoft.com/office/drawing/2014/main" id="{9A8F48E5-0FB1-DDBA-2D56-14ADDCE56F74}"/>
              </a:ext>
            </a:extLst>
          </p:cNvPr>
          <p:cNvSpPr txBox="1"/>
          <p:nvPr/>
        </p:nvSpPr>
        <p:spPr>
          <a:xfrm>
            <a:off x="378931" y="66645"/>
            <a:ext cx="2244197" cy="523220"/>
          </a:xfrm>
          <a:prstGeom prst="rect">
            <a:avLst/>
          </a:prstGeom>
          <a:noFill/>
        </p:spPr>
        <p:txBody>
          <a:bodyPr wrap="square" rtlCol="0">
            <a:spAutoFit/>
          </a:bodyPr>
          <a:lstStyle/>
          <a:p>
            <a:r>
              <a:rPr lang="en-US" sz="1400" dirty="0">
                <a:solidFill>
                  <a:schemeClr val="bg1"/>
                </a:solidFill>
              </a:rPr>
              <a:t>HEALTH SAFETY ENVIRONMENT</a:t>
            </a:r>
            <a:endParaRPr lang="ru-RU" sz="1400" dirty="0">
              <a:solidFill>
                <a:schemeClr val="bg1"/>
              </a:solidFill>
            </a:endParaRPr>
          </a:p>
        </p:txBody>
      </p:sp>
      <p:sp>
        <p:nvSpPr>
          <p:cNvPr id="23" name="Прямоугольник 22">
            <a:extLst>
              <a:ext uri="{FF2B5EF4-FFF2-40B4-BE49-F238E27FC236}">
                <a16:creationId xmlns:a16="http://schemas.microsoft.com/office/drawing/2014/main" id="{89B8D2D1-5BA1-301B-89AA-2278D567409E}"/>
              </a:ext>
            </a:extLst>
          </p:cNvPr>
          <p:cNvSpPr/>
          <p:nvPr/>
        </p:nvSpPr>
        <p:spPr>
          <a:xfrm>
            <a:off x="378931" y="987144"/>
            <a:ext cx="8236569" cy="369332"/>
          </a:xfrm>
          <a:prstGeom prst="rect">
            <a:avLst/>
          </a:prstGeom>
        </p:spPr>
        <p:txBody>
          <a:bodyPr wrap="square">
            <a:spAutoFit/>
          </a:bodyPr>
          <a:lstStyle/>
          <a:p>
            <a:r>
              <a:rPr lang="kk-KZ" b="1" dirty="0">
                <a:solidFill>
                  <a:schemeClr val="accent1">
                    <a:lumMod val="75000"/>
                  </a:schemeClr>
                </a:solidFill>
                <a:latin typeface="Nunito Sans"/>
              </a:rPr>
              <a:t>ЕҢБЕК ҚЫЗМЕТІНЕ БАЙЛАНЫСТЫ ЖАЗАТАЙЫМ ОҚИҒАЛАР </a:t>
            </a:r>
            <a:endParaRPr lang="ru-RU" dirty="0">
              <a:solidFill>
                <a:schemeClr val="accent1">
                  <a:lumMod val="75000"/>
                </a:schemeClr>
              </a:solidFill>
            </a:endParaRPr>
          </a:p>
        </p:txBody>
      </p:sp>
      <p:pic>
        <p:nvPicPr>
          <p:cNvPr id="8" name="Рисунок 7">
            <a:extLst>
              <a:ext uri="{FF2B5EF4-FFF2-40B4-BE49-F238E27FC236}">
                <a16:creationId xmlns:a16="http://schemas.microsoft.com/office/drawing/2014/main" id="{8F9A9028-4718-9538-8C11-45C0753E67F9}"/>
              </a:ext>
            </a:extLst>
          </p:cNvPr>
          <p:cNvPicPr>
            <a:picLocks noChangeAspect="1"/>
          </p:cNvPicPr>
          <p:nvPr/>
        </p:nvPicPr>
        <p:blipFill>
          <a:blip r:embed="rId4"/>
          <a:stretch>
            <a:fillRect/>
          </a:stretch>
        </p:blipFill>
        <p:spPr>
          <a:xfrm>
            <a:off x="11176706" y="50696"/>
            <a:ext cx="1015294" cy="883895"/>
          </a:xfrm>
          <a:prstGeom prst="rect">
            <a:avLst/>
          </a:prstGeom>
        </p:spPr>
      </p:pic>
      <p:pic>
        <p:nvPicPr>
          <p:cNvPr id="13" name="Рисунок 12">
            <a:extLst>
              <a:ext uri="{FF2B5EF4-FFF2-40B4-BE49-F238E27FC236}">
                <a16:creationId xmlns:a16="http://schemas.microsoft.com/office/drawing/2014/main" id="{CDF5036C-883A-8265-A2EE-0F52FB845CA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20358" y="954645"/>
            <a:ext cx="603757" cy="603757"/>
          </a:xfrm>
          <a:prstGeom prst="rect">
            <a:avLst/>
          </a:prstGeom>
        </p:spPr>
      </p:pic>
      <p:sp>
        <p:nvSpPr>
          <p:cNvPr id="4" name="Прямоугольник 3">
            <a:extLst>
              <a:ext uri="{FF2B5EF4-FFF2-40B4-BE49-F238E27FC236}">
                <a16:creationId xmlns:a16="http://schemas.microsoft.com/office/drawing/2014/main" id="{9CB521AA-D64A-86B5-612D-F213A51D3CBE}"/>
              </a:ext>
            </a:extLst>
          </p:cNvPr>
          <p:cNvSpPr/>
          <p:nvPr/>
        </p:nvSpPr>
        <p:spPr>
          <a:xfrm>
            <a:off x="928254" y="2394727"/>
            <a:ext cx="10335491" cy="646331"/>
          </a:xfrm>
          <a:prstGeom prst="rect">
            <a:avLst/>
          </a:prstGeom>
        </p:spPr>
        <p:txBody>
          <a:bodyPr wrap="square">
            <a:spAutoFit/>
          </a:bodyPr>
          <a:lstStyle/>
          <a:p>
            <a:r>
              <a:rPr lang="kk-KZ" dirty="0"/>
              <a:t>Еңбек қызметіне байланысты жазатайым оқиғаларды және өндірістегі кәсіптік ауруларды тергеп-тексеруді ұйымдастыру және тіркеу үшін жұмыс беруші жауап береді.</a:t>
            </a:r>
          </a:p>
        </p:txBody>
      </p:sp>
      <p:sp>
        <p:nvSpPr>
          <p:cNvPr id="5" name="object 9">
            <a:extLst>
              <a:ext uri="{FF2B5EF4-FFF2-40B4-BE49-F238E27FC236}">
                <a16:creationId xmlns:a16="http://schemas.microsoft.com/office/drawing/2014/main" id="{C5193268-A69A-0988-DFDB-2A27D08FB50A}"/>
              </a:ext>
            </a:extLst>
          </p:cNvPr>
          <p:cNvSpPr/>
          <p:nvPr/>
        </p:nvSpPr>
        <p:spPr>
          <a:xfrm>
            <a:off x="714087" y="2204754"/>
            <a:ext cx="10083221" cy="1026275"/>
          </a:xfrm>
          <a:custGeom>
            <a:avLst/>
            <a:gdLst/>
            <a:ahLst/>
            <a:cxnLst/>
            <a:rect l="l" t="t" r="r" b="b"/>
            <a:pathLst>
              <a:path w="5195570" h="2284729">
                <a:moveTo>
                  <a:pt x="0" y="2284476"/>
                </a:moveTo>
                <a:lnTo>
                  <a:pt x="5195316" y="2284476"/>
                </a:lnTo>
                <a:lnTo>
                  <a:pt x="5195316" y="0"/>
                </a:lnTo>
                <a:lnTo>
                  <a:pt x="0" y="0"/>
                </a:lnTo>
                <a:lnTo>
                  <a:pt x="0" y="2284476"/>
                </a:lnTo>
                <a:close/>
              </a:path>
            </a:pathLst>
          </a:custGeom>
          <a:ln w="25400">
            <a:solidFill>
              <a:srgbClr val="00AF50"/>
            </a:solidFill>
          </a:ln>
        </p:spPr>
        <p:txBody>
          <a:bodyPr wrap="square" lIns="0" tIns="0" rIns="0" bIns="0" rtlCol="0"/>
          <a:lstStyle/>
          <a:p>
            <a:endParaRPr/>
          </a:p>
        </p:txBody>
      </p:sp>
      <p:grpSp>
        <p:nvGrpSpPr>
          <p:cNvPr id="6" name="object 8">
            <a:extLst>
              <a:ext uri="{FF2B5EF4-FFF2-40B4-BE49-F238E27FC236}">
                <a16:creationId xmlns:a16="http://schemas.microsoft.com/office/drawing/2014/main" id="{404C9D5A-8F83-272C-6EC6-2EE94A7FDB06}"/>
              </a:ext>
            </a:extLst>
          </p:cNvPr>
          <p:cNvGrpSpPr/>
          <p:nvPr/>
        </p:nvGrpSpPr>
        <p:grpSpPr>
          <a:xfrm>
            <a:off x="418176" y="2004290"/>
            <a:ext cx="11177396" cy="4564664"/>
            <a:chOff x="205740" y="2183606"/>
            <a:chExt cx="11177396" cy="4564664"/>
          </a:xfrm>
        </p:grpSpPr>
        <p:pic>
          <p:nvPicPr>
            <p:cNvPr id="7" name="object 9">
              <a:extLst>
                <a:ext uri="{FF2B5EF4-FFF2-40B4-BE49-F238E27FC236}">
                  <a16:creationId xmlns:a16="http://schemas.microsoft.com/office/drawing/2014/main" id="{79577879-D6A3-E84E-83C2-15F3700490F8}"/>
                </a:ext>
              </a:extLst>
            </p:cNvPr>
            <p:cNvPicPr/>
            <p:nvPr/>
          </p:nvPicPr>
          <p:blipFill>
            <a:blip r:embed="rId6" cstate="print"/>
            <a:stretch>
              <a:fillRect/>
            </a:stretch>
          </p:blipFill>
          <p:spPr>
            <a:xfrm>
              <a:off x="205740" y="4133086"/>
              <a:ext cx="5478780" cy="2615184"/>
            </a:xfrm>
            <a:prstGeom prst="rect">
              <a:avLst/>
            </a:prstGeom>
          </p:spPr>
        </p:pic>
        <p:sp>
          <p:nvSpPr>
            <p:cNvPr id="9" name="object 10">
              <a:extLst>
                <a:ext uri="{FF2B5EF4-FFF2-40B4-BE49-F238E27FC236}">
                  <a16:creationId xmlns:a16="http://schemas.microsoft.com/office/drawing/2014/main" id="{44D71EF6-4237-2F18-74AD-3674F9D5AFB9}"/>
                </a:ext>
              </a:extLst>
            </p:cNvPr>
            <p:cNvSpPr/>
            <p:nvPr/>
          </p:nvSpPr>
          <p:spPr>
            <a:xfrm>
              <a:off x="5685281" y="6180581"/>
              <a:ext cx="5697855" cy="0"/>
            </a:xfrm>
            <a:custGeom>
              <a:avLst/>
              <a:gdLst/>
              <a:ahLst/>
              <a:cxnLst/>
              <a:rect l="l" t="t" r="r" b="b"/>
              <a:pathLst>
                <a:path w="5697855">
                  <a:moveTo>
                    <a:pt x="0" y="0"/>
                  </a:moveTo>
                  <a:lnTo>
                    <a:pt x="5697727" y="0"/>
                  </a:lnTo>
                </a:path>
              </a:pathLst>
            </a:custGeom>
            <a:ln w="34925">
              <a:solidFill>
                <a:srgbClr val="4471C4"/>
              </a:solidFill>
            </a:ln>
          </p:spPr>
          <p:txBody>
            <a:bodyPr wrap="square" lIns="0" tIns="0" rIns="0" bIns="0" rtlCol="0"/>
            <a:lstStyle/>
            <a:p>
              <a:endParaRPr/>
            </a:p>
          </p:txBody>
        </p:sp>
        <p:sp>
          <p:nvSpPr>
            <p:cNvPr id="10" name="object 11">
              <a:extLst>
                <a:ext uri="{FF2B5EF4-FFF2-40B4-BE49-F238E27FC236}">
                  <a16:creationId xmlns:a16="http://schemas.microsoft.com/office/drawing/2014/main" id="{842C6734-A175-B2FA-5E88-E069D2328DAC}"/>
                </a:ext>
              </a:extLst>
            </p:cNvPr>
            <p:cNvSpPr/>
            <p:nvPr/>
          </p:nvSpPr>
          <p:spPr>
            <a:xfrm>
              <a:off x="3398519" y="2183606"/>
              <a:ext cx="7984490" cy="3995959"/>
            </a:xfrm>
            <a:custGeom>
              <a:avLst/>
              <a:gdLst/>
              <a:ahLst/>
              <a:cxnLst/>
              <a:rect l="l" t="t" r="r" b="b"/>
              <a:pathLst>
                <a:path w="7984490" h="4954270">
                  <a:moveTo>
                    <a:pt x="0" y="0"/>
                  </a:moveTo>
                  <a:lnTo>
                    <a:pt x="7983855" y="0"/>
                  </a:lnTo>
                </a:path>
                <a:path w="7984490" h="4954270">
                  <a:moveTo>
                    <a:pt x="7984235" y="4954028"/>
                  </a:moveTo>
                  <a:lnTo>
                    <a:pt x="7984235" y="0"/>
                  </a:lnTo>
                </a:path>
              </a:pathLst>
            </a:custGeom>
            <a:ln w="15875">
              <a:solidFill>
                <a:srgbClr val="4471C4"/>
              </a:solidFill>
            </a:ln>
          </p:spPr>
          <p:txBody>
            <a:bodyPr wrap="square" lIns="0" tIns="0" rIns="0" bIns="0" rtlCol="0"/>
            <a:lstStyle/>
            <a:p>
              <a:endParaRPr/>
            </a:p>
          </p:txBody>
        </p:sp>
      </p:grpSp>
    </p:spTree>
    <p:custDataLst>
      <p:tags r:id="rId1"/>
    </p:custDataLst>
    <p:extLst>
      <p:ext uri="{BB962C8B-B14F-4D97-AF65-F5344CB8AC3E}">
        <p14:creationId xmlns:p14="http://schemas.microsoft.com/office/powerpoint/2010/main" val="1310731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E67FA6-2927-DF78-DC78-7F9253F27671}"/>
            </a:ext>
          </a:extLst>
        </p:cNvPr>
        <p:cNvGrpSpPr/>
        <p:nvPr/>
      </p:nvGrpSpPr>
      <p:grpSpPr>
        <a:xfrm>
          <a:off x="0" y="0"/>
          <a:ext cx="0" cy="0"/>
          <a:chOff x="0" y="0"/>
          <a:chExt cx="0" cy="0"/>
        </a:xfrm>
      </p:grpSpPr>
      <p:sp>
        <p:nvSpPr>
          <p:cNvPr id="19" name="Google Shape;121;p3">
            <a:extLst>
              <a:ext uri="{FF2B5EF4-FFF2-40B4-BE49-F238E27FC236}">
                <a16:creationId xmlns:a16="http://schemas.microsoft.com/office/drawing/2014/main" id="{8D113DFD-D2DA-CA2C-E165-85E821A5860D}"/>
              </a:ext>
            </a:extLst>
          </p:cNvPr>
          <p:cNvSpPr/>
          <p:nvPr/>
        </p:nvSpPr>
        <p:spPr>
          <a:xfrm>
            <a:off x="95838" y="60332"/>
            <a:ext cx="1973107" cy="529533"/>
          </a:xfrm>
          <a:prstGeom prst="roundRect">
            <a:avLst>
              <a:gd name="adj" fmla="val 50000"/>
            </a:avLst>
          </a:prstGeom>
          <a:gradFill>
            <a:gsLst>
              <a:gs pos="0">
                <a:schemeClr val="dk2"/>
              </a:gs>
              <a:gs pos="100000">
                <a:srgbClr val="2AB0EF"/>
              </a:gs>
            </a:gsLst>
            <a:lin ang="27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Narrow" panose="020B0606020202030204" pitchFamily="34" charset="0"/>
              <a:ea typeface="Arial"/>
              <a:cs typeface="Arial"/>
              <a:sym typeface="Arial"/>
            </a:endParaRPr>
          </a:p>
        </p:txBody>
      </p:sp>
      <p:sp>
        <p:nvSpPr>
          <p:cNvPr id="3" name="Прямоугольник 2">
            <a:extLst>
              <a:ext uri="{FF2B5EF4-FFF2-40B4-BE49-F238E27FC236}">
                <a16:creationId xmlns:a16="http://schemas.microsoft.com/office/drawing/2014/main" id="{693F4177-FF9A-AFF2-0FD1-9F90DE0D1A31}"/>
              </a:ext>
            </a:extLst>
          </p:cNvPr>
          <p:cNvSpPr/>
          <p:nvPr/>
        </p:nvSpPr>
        <p:spPr>
          <a:xfrm>
            <a:off x="2716913" y="99479"/>
            <a:ext cx="7499927" cy="646331"/>
          </a:xfrm>
          <a:prstGeom prst="rect">
            <a:avLst/>
          </a:prstGeom>
        </p:spPr>
        <p:txBody>
          <a:bodyPr wrap="square">
            <a:spAutoFit/>
          </a:bodyPr>
          <a:lstStyle/>
          <a:p>
            <a:pPr algn="ctr">
              <a:spcAft>
                <a:spcPts val="0"/>
              </a:spcAft>
            </a:pPr>
            <a:r>
              <a:rPr lang="kk-KZ" sz="1600" b="1" dirty="0">
                <a:solidFill>
                  <a:srgbClr val="547094"/>
                </a:solidFill>
                <a:latin typeface=" arial narrow"/>
                <a:cs typeface="Arial" panose="020B0604020202020204" pitchFamily="34" charset="0"/>
              </a:rPr>
              <a:t>Еңбек қауіпсіздігі және еңбекті қорғау мәселелері бойынша кәсіби құзыреттерді дамыту</a:t>
            </a:r>
          </a:p>
          <a:p>
            <a:pPr algn="ctr">
              <a:spcAft>
                <a:spcPts val="0"/>
              </a:spcAft>
            </a:pPr>
            <a:endParaRPr lang="ru-RU" sz="2000" b="1" dirty="0">
              <a:solidFill>
                <a:srgbClr val="547094"/>
              </a:solidFill>
              <a:latin typeface=" arial narrow"/>
              <a:cs typeface="Arial" panose="020B0604020202020204" pitchFamily="34" charset="0"/>
            </a:endParaRPr>
          </a:p>
        </p:txBody>
      </p:sp>
      <p:cxnSp>
        <p:nvCxnSpPr>
          <p:cNvPr id="20" name="Google Shape;123;p3">
            <a:extLst>
              <a:ext uri="{FF2B5EF4-FFF2-40B4-BE49-F238E27FC236}">
                <a16:creationId xmlns:a16="http://schemas.microsoft.com/office/drawing/2014/main" id="{92F183D1-1C1E-697D-23D2-9E16BA764188}"/>
              </a:ext>
            </a:extLst>
          </p:cNvPr>
          <p:cNvCxnSpPr>
            <a:cxnSpLocks/>
          </p:cNvCxnSpPr>
          <p:nvPr/>
        </p:nvCxnSpPr>
        <p:spPr>
          <a:xfrm>
            <a:off x="0" y="642116"/>
            <a:ext cx="12192000" cy="1"/>
          </a:xfrm>
          <a:prstGeom prst="straightConnector1">
            <a:avLst/>
          </a:prstGeom>
          <a:noFill/>
          <a:ln w="28575" cap="flat" cmpd="sng">
            <a:solidFill>
              <a:srgbClr val="2AB0EF"/>
            </a:solidFill>
            <a:prstDash val="solid"/>
            <a:round/>
            <a:headEnd type="none" w="sm" len="sm"/>
            <a:tailEnd type="none" w="sm" len="sm"/>
          </a:ln>
        </p:spPr>
      </p:cxnSp>
      <p:sp>
        <p:nvSpPr>
          <p:cNvPr id="11" name="TextBox 10">
            <a:extLst>
              <a:ext uri="{FF2B5EF4-FFF2-40B4-BE49-F238E27FC236}">
                <a16:creationId xmlns:a16="http://schemas.microsoft.com/office/drawing/2014/main" id="{5755B488-B0FA-DE5A-4688-309A66C3C350}"/>
              </a:ext>
            </a:extLst>
          </p:cNvPr>
          <p:cNvSpPr txBox="1"/>
          <p:nvPr/>
        </p:nvSpPr>
        <p:spPr>
          <a:xfrm>
            <a:off x="378931" y="66645"/>
            <a:ext cx="2244197" cy="523220"/>
          </a:xfrm>
          <a:prstGeom prst="rect">
            <a:avLst/>
          </a:prstGeom>
          <a:noFill/>
        </p:spPr>
        <p:txBody>
          <a:bodyPr wrap="square" rtlCol="0">
            <a:spAutoFit/>
          </a:bodyPr>
          <a:lstStyle/>
          <a:p>
            <a:r>
              <a:rPr lang="en-US" sz="1400" dirty="0">
                <a:solidFill>
                  <a:schemeClr val="bg1"/>
                </a:solidFill>
              </a:rPr>
              <a:t>HEALTH SAFETY ENVIRONMENT</a:t>
            </a:r>
            <a:endParaRPr lang="ru-RU" sz="1400" dirty="0">
              <a:solidFill>
                <a:schemeClr val="bg1"/>
              </a:solidFill>
            </a:endParaRPr>
          </a:p>
        </p:txBody>
      </p:sp>
      <p:sp>
        <p:nvSpPr>
          <p:cNvPr id="23" name="Прямоугольник 22">
            <a:extLst>
              <a:ext uri="{FF2B5EF4-FFF2-40B4-BE49-F238E27FC236}">
                <a16:creationId xmlns:a16="http://schemas.microsoft.com/office/drawing/2014/main" id="{B376EE68-529A-35C7-F6AE-60F5E434CB19}"/>
              </a:ext>
            </a:extLst>
          </p:cNvPr>
          <p:cNvSpPr/>
          <p:nvPr/>
        </p:nvSpPr>
        <p:spPr>
          <a:xfrm>
            <a:off x="378931" y="987144"/>
            <a:ext cx="8236569" cy="369332"/>
          </a:xfrm>
          <a:prstGeom prst="rect">
            <a:avLst/>
          </a:prstGeom>
        </p:spPr>
        <p:txBody>
          <a:bodyPr wrap="square">
            <a:spAutoFit/>
          </a:bodyPr>
          <a:lstStyle/>
          <a:p>
            <a:r>
              <a:rPr lang="kk-KZ" b="1" dirty="0">
                <a:solidFill>
                  <a:schemeClr val="accent1">
                    <a:lumMod val="75000"/>
                  </a:schemeClr>
                </a:solidFill>
                <a:latin typeface="Nunito Sans"/>
              </a:rPr>
              <a:t>ЕҢБЕК ҚЫЗМЕТІНЕ БАЙЛАНЫСТЫ ЖАЗАТАЙЫМ ОҚИҒАЛАР </a:t>
            </a:r>
            <a:endParaRPr lang="ru-RU" dirty="0">
              <a:solidFill>
                <a:schemeClr val="accent1">
                  <a:lumMod val="75000"/>
                </a:schemeClr>
              </a:solidFill>
            </a:endParaRPr>
          </a:p>
        </p:txBody>
      </p:sp>
      <p:pic>
        <p:nvPicPr>
          <p:cNvPr id="8" name="Рисунок 7">
            <a:extLst>
              <a:ext uri="{FF2B5EF4-FFF2-40B4-BE49-F238E27FC236}">
                <a16:creationId xmlns:a16="http://schemas.microsoft.com/office/drawing/2014/main" id="{3D85F8BB-D6A3-4534-3426-4CFE35F7C764}"/>
              </a:ext>
            </a:extLst>
          </p:cNvPr>
          <p:cNvPicPr>
            <a:picLocks noChangeAspect="1"/>
          </p:cNvPicPr>
          <p:nvPr/>
        </p:nvPicPr>
        <p:blipFill>
          <a:blip r:embed="rId4"/>
          <a:stretch>
            <a:fillRect/>
          </a:stretch>
        </p:blipFill>
        <p:spPr>
          <a:xfrm>
            <a:off x="11176706" y="50696"/>
            <a:ext cx="1015294" cy="883895"/>
          </a:xfrm>
          <a:prstGeom prst="rect">
            <a:avLst/>
          </a:prstGeom>
        </p:spPr>
      </p:pic>
      <p:pic>
        <p:nvPicPr>
          <p:cNvPr id="13" name="Рисунок 12">
            <a:extLst>
              <a:ext uri="{FF2B5EF4-FFF2-40B4-BE49-F238E27FC236}">
                <a16:creationId xmlns:a16="http://schemas.microsoft.com/office/drawing/2014/main" id="{A55FAFE2-43ED-537F-9E2E-4050D823EB0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20358" y="954645"/>
            <a:ext cx="603757" cy="603757"/>
          </a:xfrm>
          <a:prstGeom prst="rect">
            <a:avLst/>
          </a:prstGeom>
        </p:spPr>
      </p:pic>
      <p:sp>
        <p:nvSpPr>
          <p:cNvPr id="2" name="object 9">
            <a:extLst>
              <a:ext uri="{FF2B5EF4-FFF2-40B4-BE49-F238E27FC236}">
                <a16:creationId xmlns:a16="http://schemas.microsoft.com/office/drawing/2014/main" id="{FFE35206-C5AB-5E71-FB6E-93AA492D18D1}"/>
              </a:ext>
            </a:extLst>
          </p:cNvPr>
          <p:cNvSpPr/>
          <p:nvPr/>
        </p:nvSpPr>
        <p:spPr>
          <a:xfrm>
            <a:off x="714087" y="1911928"/>
            <a:ext cx="10637404" cy="2617861"/>
          </a:xfrm>
          <a:custGeom>
            <a:avLst/>
            <a:gdLst/>
            <a:ahLst/>
            <a:cxnLst/>
            <a:rect l="l" t="t" r="r" b="b"/>
            <a:pathLst>
              <a:path w="5195570" h="2284729">
                <a:moveTo>
                  <a:pt x="0" y="2284476"/>
                </a:moveTo>
                <a:lnTo>
                  <a:pt x="5195316" y="2284476"/>
                </a:lnTo>
                <a:lnTo>
                  <a:pt x="5195316" y="0"/>
                </a:lnTo>
                <a:lnTo>
                  <a:pt x="0" y="0"/>
                </a:lnTo>
                <a:lnTo>
                  <a:pt x="0" y="2284476"/>
                </a:lnTo>
                <a:close/>
              </a:path>
            </a:pathLst>
          </a:custGeom>
          <a:ln w="25400">
            <a:solidFill>
              <a:srgbClr val="00AF50"/>
            </a:solidFill>
          </a:ln>
        </p:spPr>
        <p:txBody>
          <a:bodyPr wrap="square" lIns="0" tIns="0" rIns="0" bIns="0" rtlCol="0"/>
          <a:lstStyle/>
          <a:p>
            <a:endParaRPr/>
          </a:p>
        </p:txBody>
      </p:sp>
      <p:grpSp>
        <p:nvGrpSpPr>
          <p:cNvPr id="12" name="object 8">
            <a:extLst>
              <a:ext uri="{FF2B5EF4-FFF2-40B4-BE49-F238E27FC236}">
                <a16:creationId xmlns:a16="http://schemas.microsoft.com/office/drawing/2014/main" id="{B2633A42-4A37-5D6E-5765-0B82EA496422}"/>
              </a:ext>
            </a:extLst>
          </p:cNvPr>
          <p:cNvGrpSpPr/>
          <p:nvPr/>
        </p:nvGrpSpPr>
        <p:grpSpPr>
          <a:xfrm>
            <a:off x="713959" y="1746246"/>
            <a:ext cx="10907528" cy="4823280"/>
            <a:chOff x="475608" y="2183606"/>
            <a:chExt cx="10907528" cy="4564663"/>
          </a:xfrm>
        </p:grpSpPr>
        <p:pic>
          <p:nvPicPr>
            <p:cNvPr id="14" name="object 9">
              <a:extLst>
                <a:ext uri="{FF2B5EF4-FFF2-40B4-BE49-F238E27FC236}">
                  <a16:creationId xmlns:a16="http://schemas.microsoft.com/office/drawing/2014/main" id="{5F3BA043-973D-D8F9-8D06-4B5E0A4C314B}"/>
                </a:ext>
              </a:extLst>
            </p:cNvPr>
            <p:cNvPicPr/>
            <p:nvPr/>
          </p:nvPicPr>
          <p:blipFill>
            <a:blip r:embed="rId6" cstate="print"/>
            <a:stretch>
              <a:fillRect/>
            </a:stretch>
          </p:blipFill>
          <p:spPr>
            <a:xfrm>
              <a:off x="475608" y="4817900"/>
              <a:ext cx="5208911" cy="1930369"/>
            </a:xfrm>
            <a:prstGeom prst="rect">
              <a:avLst/>
            </a:prstGeom>
          </p:spPr>
        </p:pic>
        <p:sp>
          <p:nvSpPr>
            <p:cNvPr id="15" name="object 10">
              <a:extLst>
                <a:ext uri="{FF2B5EF4-FFF2-40B4-BE49-F238E27FC236}">
                  <a16:creationId xmlns:a16="http://schemas.microsoft.com/office/drawing/2014/main" id="{650C0C04-42B2-0CA8-E161-838DCFF53245}"/>
                </a:ext>
              </a:extLst>
            </p:cNvPr>
            <p:cNvSpPr/>
            <p:nvPr/>
          </p:nvSpPr>
          <p:spPr>
            <a:xfrm>
              <a:off x="5685281" y="6180581"/>
              <a:ext cx="5697855" cy="0"/>
            </a:xfrm>
            <a:custGeom>
              <a:avLst/>
              <a:gdLst/>
              <a:ahLst/>
              <a:cxnLst/>
              <a:rect l="l" t="t" r="r" b="b"/>
              <a:pathLst>
                <a:path w="5697855">
                  <a:moveTo>
                    <a:pt x="0" y="0"/>
                  </a:moveTo>
                  <a:lnTo>
                    <a:pt x="5697727" y="0"/>
                  </a:lnTo>
                </a:path>
              </a:pathLst>
            </a:custGeom>
            <a:ln w="34925">
              <a:solidFill>
                <a:srgbClr val="4471C4"/>
              </a:solidFill>
            </a:ln>
          </p:spPr>
          <p:txBody>
            <a:bodyPr wrap="square" lIns="0" tIns="0" rIns="0" bIns="0" rtlCol="0"/>
            <a:lstStyle/>
            <a:p>
              <a:endParaRPr/>
            </a:p>
          </p:txBody>
        </p:sp>
        <p:sp>
          <p:nvSpPr>
            <p:cNvPr id="16" name="object 11">
              <a:extLst>
                <a:ext uri="{FF2B5EF4-FFF2-40B4-BE49-F238E27FC236}">
                  <a16:creationId xmlns:a16="http://schemas.microsoft.com/office/drawing/2014/main" id="{310C0876-9546-E387-095A-5320FEA1D0FE}"/>
                </a:ext>
              </a:extLst>
            </p:cNvPr>
            <p:cNvSpPr/>
            <p:nvPr/>
          </p:nvSpPr>
          <p:spPr>
            <a:xfrm>
              <a:off x="3398519" y="2183606"/>
              <a:ext cx="7984490" cy="3995959"/>
            </a:xfrm>
            <a:custGeom>
              <a:avLst/>
              <a:gdLst/>
              <a:ahLst/>
              <a:cxnLst/>
              <a:rect l="l" t="t" r="r" b="b"/>
              <a:pathLst>
                <a:path w="7984490" h="4954270">
                  <a:moveTo>
                    <a:pt x="0" y="0"/>
                  </a:moveTo>
                  <a:lnTo>
                    <a:pt x="7983855" y="0"/>
                  </a:lnTo>
                </a:path>
                <a:path w="7984490" h="4954270">
                  <a:moveTo>
                    <a:pt x="7984235" y="4954028"/>
                  </a:moveTo>
                  <a:lnTo>
                    <a:pt x="7984235" y="0"/>
                  </a:lnTo>
                </a:path>
              </a:pathLst>
            </a:custGeom>
            <a:ln w="15875">
              <a:solidFill>
                <a:srgbClr val="4471C4"/>
              </a:solidFill>
            </a:ln>
          </p:spPr>
          <p:txBody>
            <a:bodyPr wrap="square" lIns="0" tIns="0" rIns="0" bIns="0" rtlCol="0"/>
            <a:lstStyle/>
            <a:p>
              <a:endParaRPr/>
            </a:p>
          </p:txBody>
        </p:sp>
      </p:grpSp>
      <p:sp>
        <p:nvSpPr>
          <p:cNvPr id="17" name="Прямоугольник 16">
            <a:extLst>
              <a:ext uri="{FF2B5EF4-FFF2-40B4-BE49-F238E27FC236}">
                <a16:creationId xmlns:a16="http://schemas.microsoft.com/office/drawing/2014/main" id="{AD06A8E8-62B1-2042-20A2-7177950B0D70}"/>
              </a:ext>
            </a:extLst>
          </p:cNvPr>
          <p:cNvSpPr/>
          <p:nvPr/>
        </p:nvSpPr>
        <p:spPr>
          <a:xfrm>
            <a:off x="866289" y="1501786"/>
            <a:ext cx="9552329" cy="2862322"/>
          </a:xfrm>
          <a:prstGeom prst="rect">
            <a:avLst/>
          </a:prstGeom>
        </p:spPr>
        <p:txBody>
          <a:bodyPr wrap="square">
            <a:spAutoFit/>
          </a:bodyPr>
          <a:lstStyle/>
          <a:p>
            <a:r>
              <a:rPr lang="kk-KZ" dirty="0"/>
              <a:t> Жұмыс беруші міндетті:</a:t>
            </a:r>
          </a:p>
          <a:p>
            <a:endParaRPr lang="ru-RU" dirty="0"/>
          </a:p>
          <a:p>
            <a:r>
              <a:rPr lang="kk-KZ" dirty="0"/>
              <a:t>1) зардап шегушіге алғашқы медициналық көмек көрсетуді ұйымдастыруға және қажет болған жағдайда оны денсаулық сақтау ұйымына жеткізуге;</a:t>
            </a:r>
          </a:p>
          <a:p>
            <a:r>
              <a:rPr lang="kk-KZ" dirty="0"/>
              <a:t>2) тергеп-тексеру басталғанға дейін жазатайым оқиға орнындағы жағдайды сақтауға, сондай-ақ жазатайым оқиға орнын фотоға түсіруге;</a:t>
            </a:r>
          </a:p>
          <a:p>
            <a:r>
              <a:rPr lang="kk-KZ" dirty="0"/>
              <a:t>3) жазатайым оқиға туралы зардап шегушінің жақын туыстарына дереу хабарлауға және мемлекеттік органдарға хабарлама жіберуге </a:t>
            </a:r>
          </a:p>
          <a:p>
            <a:r>
              <a:rPr lang="kk-KZ" dirty="0"/>
              <a:t>4) арнайы тергеп-тексеру комиссиясының мүшелерін еңбек қызметіне байланысты жазатайым оқиғаны тергеп-тексеру үшін оқиға орнына жіберуге.</a:t>
            </a:r>
          </a:p>
        </p:txBody>
      </p:sp>
    </p:spTree>
    <p:custDataLst>
      <p:tags r:id="rId1"/>
    </p:custDataLst>
    <p:extLst>
      <p:ext uri="{BB962C8B-B14F-4D97-AF65-F5344CB8AC3E}">
        <p14:creationId xmlns:p14="http://schemas.microsoft.com/office/powerpoint/2010/main" val="18827451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1AE4C4-CFE8-42CE-9950-6C943F0FEE1E}"/>
            </a:ext>
          </a:extLst>
        </p:cNvPr>
        <p:cNvGrpSpPr/>
        <p:nvPr/>
      </p:nvGrpSpPr>
      <p:grpSpPr>
        <a:xfrm>
          <a:off x="0" y="0"/>
          <a:ext cx="0" cy="0"/>
          <a:chOff x="0" y="0"/>
          <a:chExt cx="0" cy="0"/>
        </a:xfrm>
      </p:grpSpPr>
      <p:sp>
        <p:nvSpPr>
          <p:cNvPr id="19" name="Google Shape;121;p3">
            <a:extLst>
              <a:ext uri="{FF2B5EF4-FFF2-40B4-BE49-F238E27FC236}">
                <a16:creationId xmlns:a16="http://schemas.microsoft.com/office/drawing/2014/main" id="{84BC1351-25D5-FB50-FFC8-4343A15ABD34}"/>
              </a:ext>
            </a:extLst>
          </p:cNvPr>
          <p:cNvSpPr/>
          <p:nvPr/>
        </p:nvSpPr>
        <p:spPr>
          <a:xfrm>
            <a:off x="95838" y="60332"/>
            <a:ext cx="1973107" cy="529533"/>
          </a:xfrm>
          <a:prstGeom prst="roundRect">
            <a:avLst>
              <a:gd name="adj" fmla="val 50000"/>
            </a:avLst>
          </a:prstGeom>
          <a:gradFill>
            <a:gsLst>
              <a:gs pos="0">
                <a:schemeClr val="dk2"/>
              </a:gs>
              <a:gs pos="100000">
                <a:srgbClr val="2AB0EF"/>
              </a:gs>
            </a:gsLst>
            <a:lin ang="27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Narrow" panose="020B0606020202030204" pitchFamily="34" charset="0"/>
              <a:ea typeface="Arial"/>
              <a:cs typeface="Arial"/>
              <a:sym typeface="Arial"/>
            </a:endParaRPr>
          </a:p>
        </p:txBody>
      </p:sp>
      <p:sp>
        <p:nvSpPr>
          <p:cNvPr id="3" name="Прямоугольник 2">
            <a:extLst>
              <a:ext uri="{FF2B5EF4-FFF2-40B4-BE49-F238E27FC236}">
                <a16:creationId xmlns:a16="http://schemas.microsoft.com/office/drawing/2014/main" id="{5E6E7508-F659-8BCA-80DA-097082BBB5B4}"/>
              </a:ext>
            </a:extLst>
          </p:cNvPr>
          <p:cNvSpPr/>
          <p:nvPr/>
        </p:nvSpPr>
        <p:spPr>
          <a:xfrm>
            <a:off x="2716913" y="99479"/>
            <a:ext cx="7499927" cy="646331"/>
          </a:xfrm>
          <a:prstGeom prst="rect">
            <a:avLst/>
          </a:prstGeom>
        </p:spPr>
        <p:txBody>
          <a:bodyPr wrap="square">
            <a:spAutoFit/>
          </a:bodyPr>
          <a:lstStyle/>
          <a:p>
            <a:pPr algn="ctr">
              <a:spcAft>
                <a:spcPts val="0"/>
              </a:spcAft>
            </a:pPr>
            <a:r>
              <a:rPr lang="kk-KZ" sz="1600" b="1" dirty="0">
                <a:solidFill>
                  <a:srgbClr val="547094"/>
                </a:solidFill>
                <a:latin typeface=" arial narrow"/>
                <a:cs typeface="Arial" panose="020B0604020202020204" pitchFamily="34" charset="0"/>
              </a:rPr>
              <a:t>Еңбек қауіпсіздігі және еңбекті қорғау мәселелері бойынша кәсіби құзыреттерді дамыту</a:t>
            </a:r>
          </a:p>
          <a:p>
            <a:pPr algn="ctr">
              <a:spcAft>
                <a:spcPts val="0"/>
              </a:spcAft>
            </a:pPr>
            <a:endParaRPr lang="ru-RU" sz="2000" b="1" dirty="0">
              <a:solidFill>
                <a:srgbClr val="547094"/>
              </a:solidFill>
              <a:latin typeface=" arial narrow"/>
              <a:cs typeface="Arial" panose="020B0604020202020204" pitchFamily="34" charset="0"/>
            </a:endParaRPr>
          </a:p>
        </p:txBody>
      </p:sp>
      <p:cxnSp>
        <p:nvCxnSpPr>
          <p:cNvPr id="20" name="Google Shape;123;p3">
            <a:extLst>
              <a:ext uri="{FF2B5EF4-FFF2-40B4-BE49-F238E27FC236}">
                <a16:creationId xmlns:a16="http://schemas.microsoft.com/office/drawing/2014/main" id="{6527E08E-5633-FB37-71EC-F23CB1385998}"/>
              </a:ext>
            </a:extLst>
          </p:cNvPr>
          <p:cNvCxnSpPr>
            <a:cxnSpLocks/>
          </p:cNvCxnSpPr>
          <p:nvPr/>
        </p:nvCxnSpPr>
        <p:spPr>
          <a:xfrm>
            <a:off x="0" y="642116"/>
            <a:ext cx="12192000" cy="1"/>
          </a:xfrm>
          <a:prstGeom prst="straightConnector1">
            <a:avLst/>
          </a:prstGeom>
          <a:noFill/>
          <a:ln w="28575" cap="flat" cmpd="sng">
            <a:solidFill>
              <a:srgbClr val="2AB0EF"/>
            </a:solidFill>
            <a:prstDash val="solid"/>
            <a:round/>
            <a:headEnd type="none" w="sm" len="sm"/>
            <a:tailEnd type="none" w="sm" len="sm"/>
          </a:ln>
        </p:spPr>
      </p:cxnSp>
      <p:sp>
        <p:nvSpPr>
          <p:cNvPr id="11" name="TextBox 10">
            <a:extLst>
              <a:ext uri="{FF2B5EF4-FFF2-40B4-BE49-F238E27FC236}">
                <a16:creationId xmlns:a16="http://schemas.microsoft.com/office/drawing/2014/main" id="{2284F746-7F18-4011-DC17-63206BF4AD53}"/>
              </a:ext>
            </a:extLst>
          </p:cNvPr>
          <p:cNvSpPr txBox="1"/>
          <p:nvPr/>
        </p:nvSpPr>
        <p:spPr>
          <a:xfrm>
            <a:off x="378931" y="66645"/>
            <a:ext cx="2244197" cy="523220"/>
          </a:xfrm>
          <a:prstGeom prst="rect">
            <a:avLst/>
          </a:prstGeom>
          <a:noFill/>
        </p:spPr>
        <p:txBody>
          <a:bodyPr wrap="square" rtlCol="0">
            <a:spAutoFit/>
          </a:bodyPr>
          <a:lstStyle/>
          <a:p>
            <a:r>
              <a:rPr lang="en-US" sz="1400" dirty="0">
                <a:solidFill>
                  <a:schemeClr val="bg1"/>
                </a:solidFill>
              </a:rPr>
              <a:t>HEALTH SAFETY ENVIRONMENT</a:t>
            </a:r>
            <a:endParaRPr lang="ru-RU" sz="1400" dirty="0">
              <a:solidFill>
                <a:schemeClr val="bg1"/>
              </a:solidFill>
            </a:endParaRPr>
          </a:p>
        </p:txBody>
      </p:sp>
      <p:sp>
        <p:nvSpPr>
          <p:cNvPr id="23" name="Прямоугольник 22">
            <a:extLst>
              <a:ext uri="{FF2B5EF4-FFF2-40B4-BE49-F238E27FC236}">
                <a16:creationId xmlns:a16="http://schemas.microsoft.com/office/drawing/2014/main" id="{1077D5BC-7553-1E69-D6C9-C250E323A874}"/>
              </a:ext>
            </a:extLst>
          </p:cNvPr>
          <p:cNvSpPr/>
          <p:nvPr/>
        </p:nvSpPr>
        <p:spPr>
          <a:xfrm>
            <a:off x="378931" y="987144"/>
            <a:ext cx="8236569" cy="369332"/>
          </a:xfrm>
          <a:prstGeom prst="rect">
            <a:avLst/>
          </a:prstGeom>
        </p:spPr>
        <p:txBody>
          <a:bodyPr wrap="square">
            <a:spAutoFit/>
          </a:bodyPr>
          <a:lstStyle/>
          <a:p>
            <a:r>
              <a:rPr lang="kk-KZ" b="1" dirty="0">
                <a:solidFill>
                  <a:schemeClr val="accent1">
                    <a:lumMod val="75000"/>
                  </a:schemeClr>
                </a:solidFill>
                <a:latin typeface="Nunito Sans"/>
              </a:rPr>
              <a:t>ЕҢБЕК ҚЫЗМЕТІНЕ БАЙЛАНЫСТЫ ЖАЗАТАЙЫМ ОҚИҒАЛАР </a:t>
            </a:r>
            <a:endParaRPr lang="ru-RU" dirty="0">
              <a:solidFill>
                <a:schemeClr val="accent1">
                  <a:lumMod val="75000"/>
                </a:schemeClr>
              </a:solidFill>
            </a:endParaRPr>
          </a:p>
        </p:txBody>
      </p:sp>
      <p:pic>
        <p:nvPicPr>
          <p:cNvPr id="8" name="Рисунок 7">
            <a:extLst>
              <a:ext uri="{FF2B5EF4-FFF2-40B4-BE49-F238E27FC236}">
                <a16:creationId xmlns:a16="http://schemas.microsoft.com/office/drawing/2014/main" id="{3BEE7BE3-817B-0211-0BBD-7F645C4A8B16}"/>
              </a:ext>
            </a:extLst>
          </p:cNvPr>
          <p:cNvPicPr>
            <a:picLocks noChangeAspect="1"/>
          </p:cNvPicPr>
          <p:nvPr/>
        </p:nvPicPr>
        <p:blipFill>
          <a:blip r:embed="rId4"/>
          <a:stretch>
            <a:fillRect/>
          </a:stretch>
        </p:blipFill>
        <p:spPr>
          <a:xfrm>
            <a:off x="11176706" y="50696"/>
            <a:ext cx="1015294" cy="883895"/>
          </a:xfrm>
          <a:prstGeom prst="rect">
            <a:avLst/>
          </a:prstGeom>
        </p:spPr>
      </p:pic>
      <p:pic>
        <p:nvPicPr>
          <p:cNvPr id="13" name="Рисунок 12">
            <a:extLst>
              <a:ext uri="{FF2B5EF4-FFF2-40B4-BE49-F238E27FC236}">
                <a16:creationId xmlns:a16="http://schemas.microsoft.com/office/drawing/2014/main" id="{9AE75F04-078F-ECF3-BC03-BCA216ADCC5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20358" y="954645"/>
            <a:ext cx="603757" cy="603757"/>
          </a:xfrm>
          <a:prstGeom prst="rect">
            <a:avLst/>
          </a:prstGeom>
        </p:spPr>
      </p:pic>
      <p:pic>
        <p:nvPicPr>
          <p:cNvPr id="4" name="object 9">
            <a:extLst>
              <a:ext uri="{FF2B5EF4-FFF2-40B4-BE49-F238E27FC236}">
                <a16:creationId xmlns:a16="http://schemas.microsoft.com/office/drawing/2014/main" id="{F31BEF28-3FB4-BA7F-AB66-7DF306B3DD88}"/>
              </a:ext>
            </a:extLst>
          </p:cNvPr>
          <p:cNvPicPr/>
          <p:nvPr/>
        </p:nvPicPr>
        <p:blipFill>
          <a:blip r:embed="rId6" cstate="print"/>
          <a:stretch>
            <a:fillRect/>
          </a:stretch>
        </p:blipFill>
        <p:spPr>
          <a:xfrm>
            <a:off x="7989455" y="1699491"/>
            <a:ext cx="3814386" cy="3528291"/>
          </a:xfrm>
          <a:prstGeom prst="rect">
            <a:avLst/>
          </a:prstGeom>
        </p:spPr>
      </p:pic>
      <p:sp>
        <p:nvSpPr>
          <p:cNvPr id="5" name="Прямоугольник 4">
            <a:extLst>
              <a:ext uri="{FF2B5EF4-FFF2-40B4-BE49-F238E27FC236}">
                <a16:creationId xmlns:a16="http://schemas.microsoft.com/office/drawing/2014/main" id="{25D3D38A-D164-A952-4772-607CCA8ABD4F}"/>
              </a:ext>
            </a:extLst>
          </p:cNvPr>
          <p:cNvSpPr/>
          <p:nvPr/>
        </p:nvSpPr>
        <p:spPr>
          <a:xfrm>
            <a:off x="303626" y="1597810"/>
            <a:ext cx="7592291" cy="2862322"/>
          </a:xfrm>
          <a:prstGeom prst="rect">
            <a:avLst/>
          </a:prstGeom>
        </p:spPr>
        <p:txBody>
          <a:bodyPr wrap="square">
            <a:spAutoFit/>
          </a:bodyPr>
          <a:lstStyle/>
          <a:p>
            <a:pPr algn="just"/>
            <a:r>
              <a:rPr lang="kk-KZ" dirty="0">
                <a:solidFill>
                  <a:srgbClr val="547094"/>
                </a:solidFill>
                <a:latin typeface=" arial narrow"/>
                <a:cs typeface="Arial" panose="020B0604020202020204" pitchFamily="34" charset="0"/>
              </a:rPr>
              <a:t>Жұмыс беруші бір тәулік ішінде дереу хабарлайды:</a:t>
            </a:r>
          </a:p>
          <a:p>
            <a:pPr algn="just"/>
            <a:r>
              <a:rPr lang="kk-KZ" dirty="0">
                <a:solidFill>
                  <a:srgbClr val="547094"/>
                </a:solidFill>
                <a:latin typeface=" arial narrow"/>
                <a:cs typeface="Arial" panose="020B0604020202020204" pitchFamily="34" charset="0"/>
              </a:rPr>
              <a:t>      1) еңбек инспекциясы жөніндегі жергілікті органға;</a:t>
            </a:r>
          </a:p>
          <a:p>
            <a:pPr algn="just"/>
            <a:r>
              <a:rPr lang="kk-KZ" dirty="0">
                <a:solidFill>
                  <a:srgbClr val="547094"/>
                </a:solidFill>
                <a:latin typeface=" arial narrow"/>
                <a:cs typeface="Arial" panose="020B0604020202020204" pitchFamily="34" charset="0"/>
              </a:rPr>
              <a:t>      2) қауіпті өндірістік объектілерде болған жазатайым оқиғалар кезінде ТЖМ аумақтық бөлімшесіне;</a:t>
            </a:r>
          </a:p>
          <a:p>
            <a:pPr algn="just"/>
            <a:r>
              <a:rPr lang="kk-KZ" dirty="0">
                <a:solidFill>
                  <a:srgbClr val="547094"/>
                </a:solidFill>
                <a:latin typeface=" arial narrow"/>
                <a:cs typeface="Arial" panose="020B0604020202020204" pitchFamily="34" charset="0"/>
              </a:rPr>
              <a:t>      3) кәсіптік ауру немесе улану жағдайлары туралы санитариялық-эпидемиологиялық қызметтің аумақтық бөлімшесіне;</a:t>
            </a:r>
          </a:p>
          <a:p>
            <a:pPr algn="just"/>
            <a:r>
              <a:rPr lang="kk-KZ" dirty="0">
                <a:solidFill>
                  <a:srgbClr val="547094"/>
                </a:solidFill>
                <a:latin typeface=" arial narrow"/>
                <a:cs typeface="Arial" panose="020B0604020202020204" pitchFamily="34" charset="0"/>
              </a:rPr>
              <a:t>      4) жұмыскерлер өкілдеріне;</a:t>
            </a:r>
          </a:p>
          <a:p>
            <a:pPr algn="just"/>
            <a:r>
              <a:rPr lang="kk-KZ" dirty="0">
                <a:solidFill>
                  <a:srgbClr val="547094"/>
                </a:solidFill>
                <a:latin typeface=" arial narrow"/>
                <a:cs typeface="Arial" panose="020B0604020202020204" pitchFamily="34" charset="0"/>
              </a:rPr>
              <a:t>      5) жазатайым оқиға болған жер бойынша құқық қорғау органына.</a:t>
            </a:r>
          </a:p>
          <a:p>
            <a:pPr algn="just"/>
            <a:r>
              <a:rPr lang="kk-KZ" dirty="0">
                <a:solidFill>
                  <a:srgbClr val="547094"/>
                </a:solidFill>
                <a:latin typeface=" arial narrow"/>
                <a:cs typeface="Arial" panose="020B0604020202020204" pitchFamily="34" charset="0"/>
              </a:rPr>
              <a:t>      6) жазатайым оқиғаның болғаны белгілі болған күннен бастап үш жұмыс күнінен кешіктірмей сақтандыру ұйымын хабардар етеді</a:t>
            </a:r>
          </a:p>
        </p:txBody>
      </p:sp>
    </p:spTree>
    <p:custDataLst>
      <p:tags r:id="rId1"/>
    </p:custDataLst>
    <p:extLst>
      <p:ext uri="{BB962C8B-B14F-4D97-AF65-F5344CB8AC3E}">
        <p14:creationId xmlns:p14="http://schemas.microsoft.com/office/powerpoint/2010/main" val="17498691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0404AD-80C3-1C59-8FAE-B8C62CF00202}"/>
            </a:ext>
          </a:extLst>
        </p:cNvPr>
        <p:cNvGrpSpPr/>
        <p:nvPr/>
      </p:nvGrpSpPr>
      <p:grpSpPr>
        <a:xfrm>
          <a:off x="0" y="0"/>
          <a:ext cx="0" cy="0"/>
          <a:chOff x="0" y="0"/>
          <a:chExt cx="0" cy="0"/>
        </a:xfrm>
      </p:grpSpPr>
      <p:sp>
        <p:nvSpPr>
          <p:cNvPr id="19" name="Google Shape;121;p3">
            <a:extLst>
              <a:ext uri="{FF2B5EF4-FFF2-40B4-BE49-F238E27FC236}">
                <a16:creationId xmlns:a16="http://schemas.microsoft.com/office/drawing/2014/main" id="{A1380382-1DDB-864E-53CC-7920D777FF42}"/>
              </a:ext>
            </a:extLst>
          </p:cNvPr>
          <p:cNvSpPr/>
          <p:nvPr/>
        </p:nvSpPr>
        <p:spPr>
          <a:xfrm>
            <a:off x="95838" y="60332"/>
            <a:ext cx="1973107" cy="529533"/>
          </a:xfrm>
          <a:prstGeom prst="roundRect">
            <a:avLst>
              <a:gd name="adj" fmla="val 50000"/>
            </a:avLst>
          </a:prstGeom>
          <a:gradFill>
            <a:gsLst>
              <a:gs pos="0">
                <a:schemeClr val="dk2"/>
              </a:gs>
              <a:gs pos="100000">
                <a:srgbClr val="2AB0EF"/>
              </a:gs>
            </a:gsLst>
            <a:lin ang="27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Narrow" panose="020B0606020202030204" pitchFamily="34" charset="0"/>
              <a:ea typeface="Arial"/>
              <a:cs typeface="Arial"/>
              <a:sym typeface="Arial"/>
            </a:endParaRPr>
          </a:p>
        </p:txBody>
      </p:sp>
      <p:sp>
        <p:nvSpPr>
          <p:cNvPr id="3" name="Прямоугольник 2">
            <a:extLst>
              <a:ext uri="{FF2B5EF4-FFF2-40B4-BE49-F238E27FC236}">
                <a16:creationId xmlns:a16="http://schemas.microsoft.com/office/drawing/2014/main" id="{EC4EE794-E7D6-A364-136E-9238A636728E}"/>
              </a:ext>
            </a:extLst>
          </p:cNvPr>
          <p:cNvSpPr/>
          <p:nvPr/>
        </p:nvSpPr>
        <p:spPr>
          <a:xfrm>
            <a:off x="2716913" y="99479"/>
            <a:ext cx="7499927" cy="646331"/>
          </a:xfrm>
          <a:prstGeom prst="rect">
            <a:avLst/>
          </a:prstGeom>
        </p:spPr>
        <p:txBody>
          <a:bodyPr wrap="square">
            <a:spAutoFit/>
          </a:bodyPr>
          <a:lstStyle/>
          <a:p>
            <a:pPr algn="ctr">
              <a:spcAft>
                <a:spcPts val="0"/>
              </a:spcAft>
            </a:pPr>
            <a:r>
              <a:rPr lang="kk-KZ" sz="1600" b="1" dirty="0">
                <a:solidFill>
                  <a:srgbClr val="547094"/>
                </a:solidFill>
                <a:latin typeface=" arial narrow"/>
                <a:cs typeface="Arial" panose="020B0604020202020204" pitchFamily="34" charset="0"/>
              </a:rPr>
              <a:t>Еңбек қауіпсіздігі және еңбекті қорғау мәселелері бойынша кәсіби құзыреттерді дамыту</a:t>
            </a:r>
          </a:p>
          <a:p>
            <a:pPr algn="ctr">
              <a:spcAft>
                <a:spcPts val="0"/>
              </a:spcAft>
            </a:pPr>
            <a:endParaRPr lang="ru-RU" sz="2000" b="1" dirty="0">
              <a:solidFill>
                <a:srgbClr val="547094"/>
              </a:solidFill>
              <a:latin typeface=" arial narrow"/>
              <a:cs typeface="Arial" panose="020B0604020202020204" pitchFamily="34" charset="0"/>
            </a:endParaRPr>
          </a:p>
        </p:txBody>
      </p:sp>
      <p:cxnSp>
        <p:nvCxnSpPr>
          <p:cNvPr id="20" name="Google Shape;123;p3">
            <a:extLst>
              <a:ext uri="{FF2B5EF4-FFF2-40B4-BE49-F238E27FC236}">
                <a16:creationId xmlns:a16="http://schemas.microsoft.com/office/drawing/2014/main" id="{842D56AA-D8F1-E977-99B2-11B11B82DBD4}"/>
              </a:ext>
            </a:extLst>
          </p:cNvPr>
          <p:cNvCxnSpPr>
            <a:cxnSpLocks/>
          </p:cNvCxnSpPr>
          <p:nvPr/>
        </p:nvCxnSpPr>
        <p:spPr>
          <a:xfrm>
            <a:off x="0" y="642116"/>
            <a:ext cx="12192000" cy="1"/>
          </a:xfrm>
          <a:prstGeom prst="straightConnector1">
            <a:avLst/>
          </a:prstGeom>
          <a:noFill/>
          <a:ln w="28575" cap="flat" cmpd="sng">
            <a:solidFill>
              <a:srgbClr val="2AB0EF"/>
            </a:solidFill>
            <a:prstDash val="solid"/>
            <a:round/>
            <a:headEnd type="none" w="sm" len="sm"/>
            <a:tailEnd type="none" w="sm" len="sm"/>
          </a:ln>
        </p:spPr>
      </p:cxnSp>
      <p:sp>
        <p:nvSpPr>
          <p:cNvPr id="11" name="TextBox 10">
            <a:extLst>
              <a:ext uri="{FF2B5EF4-FFF2-40B4-BE49-F238E27FC236}">
                <a16:creationId xmlns:a16="http://schemas.microsoft.com/office/drawing/2014/main" id="{8F98BA3A-7338-587E-4321-52176947FFA8}"/>
              </a:ext>
            </a:extLst>
          </p:cNvPr>
          <p:cNvSpPr txBox="1"/>
          <p:nvPr/>
        </p:nvSpPr>
        <p:spPr>
          <a:xfrm>
            <a:off x="378931" y="66645"/>
            <a:ext cx="2244197" cy="523220"/>
          </a:xfrm>
          <a:prstGeom prst="rect">
            <a:avLst/>
          </a:prstGeom>
          <a:noFill/>
        </p:spPr>
        <p:txBody>
          <a:bodyPr wrap="square" rtlCol="0">
            <a:spAutoFit/>
          </a:bodyPr>
          <a:lstStyle/>
          <a:p>
            <a:r>
              <a:rPr lang="en-US" sz="1400" dirty="0">
                <a:solidFill>
                  <a:schemeClr val="bg1"/>
                </a:solidFill>
              </a:rPr>
              <a:t>HEALTH SAFETY ENVIRONMENT</a:t>
            </a:r>
            <a:endParaRPr lang="ru-RU" sz="1400" dirty="0">
              <a:solidFill>
                <a:schemeClr val="bg1"/>
              </a:solidFill>
            </a:endParaRPr>
          </a:p>
        </p:txBody>
      </p:sp>
      <p:sp>
        <p:nvSpPr>
          <p:cNvPr id="23" name="Прямоугольник 22">
            <a:extLst>
              <a:ext uri="{FF2B5EF4-FFF2-40B4-BE49-F238E27FC236}">
                <a16:creationId xmlns:a16="http://schemas.microsoft.com/office/drawing/2014/main" id="{E1C47B85-659D-F00F-0984-3689D07EC41D}"/>
              </a:ext>
            </a:extLst>
          </p:cNvPr>
          <p:cNvSpPr/>
          <p:nvPr/>
        </p:nvSpPr>
        <p:spPr>
          <a:xfrm>
            <a:off x="378931" y="987144"/>
            <a:ext cx="8236569" cy="369332"/>
          </a:xfrm>
          <a:prstGeom prst="rect">
            <a:avLst/>
          </a:prstGeom>
        </p:spPr>
        <p:txBody>
          <a:bodyPr wrap="square">
            <a:spAutoFit/>
          </a:bodyPr>
          <a:lstStyle/>
          <a:p>
            <a:r>
              <a:rPr lang="kk-KZ" b="1" dirty="0">
                <a:solidFill>
                  <a:schemeClr val="accent1">
                    <a:lumMod val="75000"/>
                  </a:schemeClr>
                </a:solidFill>
                <a:latin typeface="Nunito Sans"/>
              </a:rPr>
              <a:t>ЕҢБЕК ҚЫЗМЕТІНЕ БАЙЛАНЫСТЫ ЖАЗАТАЙЫМ ОҚИҒАЛАР </a:t>
            </a:r>
            <a:endParaRPr lang="ru-RU" dirty="0">
              <a:solidFill>
                <a:schemeClr val="accent1">
                  <a:lumMod val="75000"/>
                </a:schemeClr>
              </a:solidFill>
            </a:endParaRPr>
          </a:p>
        </p:txBody>
      </p:sp>
      <p:pic>
        <p:nvPicPr>
          <p:cNvPr id="8" name="Рисунок 7">
            <a:extLst>
              <a:ext uri="{FF2B5EF4-FFF2-40B4-BE49-F238E27FC236}">
                <a16:creationId xmlns:a16="http://schemas.microsoft.com/office/drawing/2014/main" id="{81B3245B-00E2-06E1-77ED-C16668B53F3A}"/>
              </a:ext>
            </a:extLst>
          </p:cNvPr>
          <p:cNvPicPr>
            <a:picLocks noChangeAspect="1"/>
          </p:cNvPicPr>
          <p:nvPr/>
        </p:nvPicPr>
        <p:blipFill>
          <a:blip r:embed="rId4"/>
          <a:stretch>
            <a:fillRect/>
          </a:stretch>
        </p:blipFill>
        <p:spPr>
          <a:xfrm>
            <a:off x="11176706" y="50696"/>
            <a:ext cx="1015294" cy="883895"/>
          </a:xfrm>
          <a:prstGeom prst="rect">
            <a:avLst/>
          </a:prstGeom>
        </p:spPr>
      </p:pic>
      <p:pic>
        <p:nvPicPr>
          <p:cNvPr id="13" name="Рисунок 12">
            <a:extLst>
              <a:ext uri="{FF2B5EF4-FFF2-40B4-BE49-F238E27FC236}">
                <a16:creationId xmlns:a16="http://schemas.microsoft.com/office/drawing/2014/main" id="{9A0B5652-DB49-B7D0-F522-6B6AC8E23B9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20358" y="954645"/>
            <a:ext cx="603757" cy="603757"/>
          </a:xfrm>
          <a:prstGeom prst="rect">
            <a:avLst/>
          </a:prstGeom>
        </p:spPr>
      </p:pic>
      <p:pic>
        <p:nvPicPr>
          <p:cNvPr id="18" name="object 8">
            <a:extLst>
              <a:ext uri="{FF2B5EF4-FFF2-40B4-BE49-F238E27FC236}">
                <a16:creationId xmlns:a16="http://schemas.microsoft.com/office/drawing/2014/main" id="{00A84DAF-8FF8-1387-EEB8-18188D98CDF0}"/>
              </a:ext>
            </a:extLst>
          </p:cNvPr>
          <p:cNvPicPr/>
          <p:nvPr/>
        </p:nvPicPr>
        <p:blipFill>
          <a:blip r:embed="rId6" cstate="print"/>
          <a:stretch>
            <a:fillRect/>
          </a:stretch>
        </p:blipFill>
        <p:spPr>
          <a:xfrm>
            <a:off x="5417103" y="1903429"/>
            <a:ext cx="5635752" cy="3639311"/>
          </a:xfrm>
          <a:prstGeom prst="rect">
            <a:avLst/>
          </a:prstGeom>
        </p:spPr>
      </p:pic>
      <p:sp>
        <p:nvSpPr>
          <p:cNvPr id="21" name="Прямоугольник 20">
            <a:extLst>
              <a:ext uri="{FF2B5EF4-FFF2-40B4-BE49-F238E27FC236}">
                <a16:creationId xmlns:a16="http://schemas.microsoft.com/office/drawing/2014/main" id="{341E7E91-3706-2EAA-09E5-F207988587A8}"/>
              </a:ext>
            </a:extLst>
          </p:cNvPr>
          <p:cNvSpPr/>
          <p:nvPr/>
        </p:nvSpPr>
        <p:spPr>
          <a:xfrm>
            <a:off x="743504" y="2153423"/>
            <a:ext cx="3946818" cy="2585323"/>
          </a:xfrm>
          <a:prstGeom prst="rect">
            <a:avLst/>
          </a:prstGeom>
        </p:spPr>
        <p:txBody>
          <a:bodyPr wrap="square">
            <a:spAutoFit/>
          </a:bodyPr>
          <a:lstStyle/>
          <a:p>
            <a:pPr algn="just"/>
            <a:r>
              <a:rPr lang="kk-KZ" dirty="0">
                <a:solidFill>
                  <a:srgbClr val="547094"/>
                </a:solidFill>
                <a:latin typeface=" arial narrow"/>
                <a:cs typeface="Arial" panose="020B0604020202020204" pitchFamily="34" charset="0"/>
              </a:rPr>
              <a:t> 1. Тергеп-тексеру мерзімі комиссия құрылған күннен бастап 10 жұмыс күнінен аспауға тиіс.</a:t>
            </a:r>
          </a:p>
          <a:p>
            <a:pPr algn="just"/>
            <a:endParaRPr lang="ru-RU" dirty="0">
              <a:solidFill>
                <a:srgbClr val="547094"/>
              </a:solidFill>
              <a:latin typeface=" arial narrow"/>
              <a:cs typeface="Arial" panose="020B0604020202020204" pitchFamily="34" charset="0"/>
            </a:endParaRPr>
          </a:p>
          <a:p>
            <a:pPr algn="just"/>
            <a:r>
              <a:rPr lang="kk-KZ" dirty="0">
                <a:solidFill>
                  <a:srgbClr val="547094"/>
                </a:solidFill>
                <a:latin typeface=" arial narrow"/>
                <a:cs typeface="Arial" panose="020B0604020202020204" pitchFamily="34" charset="0"/>
              </a:rPr>
              <a:t>2. Тергеп-тексеруді аяқтауға кедергі келтіретін мән-жайлар туындаған кезде комиссияның хаттамалық шешімімен 10 жұмыс күніне, бірақ 2 реттен аспай ұзартылуы мүмкін.</a:t>
            </a:r>
          </a:p>
        </p:txBody>
      </p:sp>
    </p:spTree>
    <p:custDataLst>
      <p:tags r:id="rId1"/>
    </p:custDataLst>
    <p:extLst>
      <p:ext uri="{BB962C8B-B14F-4D97-AF65-F5344CB8AC3E}">
        <p14:creationId xmlns:p14="http://schemas.microsoft.com/office/powerpoint/2010/main" val="16774799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Google Shape;121;p3">
            <a:extLst>
              <a:ext uri="{FF2B5EF4-FFF2-40B4-BE49-F238E27FC236}">
                <a16:creationId xmlns:a16="http://schemas.microsoft.com/office/drawing/2014/main" id="{10FC2256-A40A-41FB-8BFE-EA51BEAAAAD8}"/>
              </a:ext>
            </a:extLst>
          </p:cNvPr>
          <p:cNvSpPr/>
          <p:nvPr/>
        </p:nvSpPr>
        <p:spPr>
          <a:xfrm>
            <a:off x="95838" y="60332"/>
            <a:ext cx="1973107" cy="529533"/>
          </a:xfrm>
          <a:prstGeom prst="roundRect">
            <a:avLst>
              <a:gd name="adj" fmla="val 50000"/>
            </a:avLst>
          </a:prstGeom>
          <a:gradFill>
            <a:gsLst>
              <a:gs pos="0">
                <a:schemeClr val="dk2"/>
              </a:gs>
              <a:gs pos="100000">
                <a:srgbClr val="2AB0EF"/>
              </a:gs>
            </a:gsLst>
            <a:lin ang="27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Narrow" panose="020B0606020202030204" pitchFamily="34" charset="0"/>
              <a:ea typeface="Arial"/>
              <a:cs typeface="Arial"/>
              <a:sym typeface="Arial"/>
            </a:endParaRPr>
          </a:p>
        </p:txBody>
      </p:sp>
      <p:sp>
        <p:nvSpPr>
          <p:cNvPr id="3" name="Прямоугольник 2">
            <a:extLst>
              <a:ext uri="{FF2B5EF4-FFF2-40B4-BE49-F238E27FC236}">
                <a16:creationId xmlns:a16="http://schemas.microsoft.com/office/drawing/2014/main" id="{3353705C-F4A3-4E1E-B86F-FC033C8BBF93}"/>
              </a:ext>
            </a:extLst>
          </p:cNvPr>
          <p:cNvSpPr/>
          <p:nvPr/>
        </p:nvSpPr>
        <p:spPr>
          <a:xfrm>
            <a:off x="2716913" y="99479"/>
            <a:ext cx="7499927" cy="646331"/>
          </a:xfrm>
          <a:prstGeom prst="rect">
            <a:avLst/>
          </a:prstGeom>
        </p:spPr>
        <p:txBody>
          <a:bodyPr wrap="square">
            <a:spAutoFit/>
          </a:bodyPr>
          <a:lstStyle/>
          <a:p>
            <a:pPr algn="ctr">
              <a:spcAft>
                <a:spcPts val="0"/>
              </a:spcAft>
            </a:pPr>
            <a:r>
              <a:rPr lang="kk-KZ" sz="1600" b="1" dirty="0">
                <a:solidFill>
                  <a:srgbClr val="547094"/>
                </a:solidFill>
                <a:latin typeface=" arial narrow"/>
                <a:cs typeface="Arial" panose="020B0604020202020204" pitchFamily="34" charset="0"/>
              </a:rPr>
              <a:t>Еңбек қауіпсіздігі және еңбекті қорғау мәселелері бойынша кәсіби құзыреттерді дамыту</a:t>
            </a:r>
          </a:p>
          <a:p>
            <a:pPr algn="ctr">
              <a:spcAft>
                <a:spcPts val="0"/>
              </a:spcAft>
            </a:pPr>
            <a:endParaRPr lang="ru-RU" sz="2000" b="1" dirty="0">
              <a:solidFill>
                <a:srgbClr val="547094"/>
              </a:solidFill>
              <a:latin typeface=" arial narrow"/>
              <a:cs typeface="Arial" panose="020B0604020202020204" pitchFamily="34" charset="0"/>
            </a:endParaRPr>
          </a:p>
        </p:txBody>
      </p:sp>
      <p:cxnSp>
        <p:nvCxnSpPr>
          <p:cNvPr id="20" name="Google Shape;123;p3">
            <a:extLst>
              <a:ext uri="{FF2B5EF4-FFF2-40B4-BE49-F238E27FC236}">
                <a16:creationId xmlns:a16="http://schemas.microsoft.com/office/drawing/2014/main" id="{081E6B87-773A-49CA-B80D-33C6E8DBC980}"/>
              </a:ext>
            </a:extLst>
          </p:cNvPr>
          <p:cNvCxnSpPr>
            <a:cxnSpLocks/>
          </p:cNvCxnSpPr>
          <p:nvPr/>
        </p:nvCxnSpPr>
        <p:spPr>
          <a:xfrm>
            <a:off x="0" y="642116"/>
            <a:ext cx="12192000" cy="1"/>
          </a:xfrm>
          <a:prstGeom prst="straightConnector1">
            <a:avLst/>
          </a:prstGeom>
          <a:noFill/>
          <a:ln w="28575" cap="flat" cmpd="sng">
            <a:solidFill>
              <a:srgbClr val="2AB0EF"/>
            </a:solidFill>
            <a:prstDash val="solid"/>
            <a:round/>
            <a:headEnd type="none" w="sm" len="sm"/>
            <a:tailEnd type="none" w="sm" len="sm"/>
          </a:ln>
        </p:spPr>
      </p:cxnSp>
      <p:sp>
        <p:nvSpPr>
          <p:cNvPr id="11" name="TextBox 10">
            <a:extLst>
              <a:ext uri="{FF2B5EF4-FFF2-40B4-BE49-F238E27FC236}">
                <a16:creationId xmlns:a16="http://schemas.microsoft.com/office/drawing/2014/main" id="{2F327ACF-10F3-4651-820D-8A700C42D091}"/>
              </a:ext>
            </a:extLst>
          </p:cNvPr>
          <p:cNvSpPr txBox="1"/>
          <p:nvPr/>
        </p:nvSpPr>
        <p:spPr>
          <a:xfrm>
            <a:off x="378931" y="66645"/>
            <a:ext cx="2244197" cy="523220"/>
          </a:xfrm>
          <a:prstGeom prst="rect">
            <a:avLst/>
          </a:prstGeom>
          <a:noFill/>
        </p:spPr>
        <p:txBody>
          <a:bodyPr wrap="square" rtlCol="0">
            <a:spAutoFit/>
          </a:bodyPr>
          <a:lstStyle/>
          <a:p>
            <a:r>
              <a:rPr lang="en-US" sz="1400" dirty="0">
                <a:solidFill>
                  <a:schemeClr val="bg1"/>
                </a:solidFill>
              </a:rPr>
              <a:t>HEALTH SAFETY ENVIRONMENT</a:t>
            </a:r>
            <a:endParaRPr lang="ru-RU" sz="1400" dirty="0">
              <a:solidFill>
                <a:schemeClr val="bg1"/>
              </a:solidFill>
            </a:endParaRPr>
          </a:p>
        </p:txBody>
      </p:sp>
      <p:sp>
        <p:nvSpPr>
          <p:cNvPr id="18" name="AutoShape 14" descr="Купить НАВТЕКС Бинт марлевый стерильный 7м*14см. 1шт. в Алматы, цены.">
            <a:extLst>
              <a:ext uri="{FF2B5EF4-FFF2-40B4-BE49-F238E27FC236}">
                <a16:creationId xmlns:a16="http://schemas.microsoft.com/office/drawing/2014/main" id="{51FFA41F-BB5D-4A83-B043-0E0EF9DC27D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25" name="Rectangle 1">
            <a:extLst>
              <a:ext uri="{FF2B5EF4-FFF2-40B4-BE49-F238E27FC236}">
                <a16:creationId xmlns:a16="http://schemas.microsoft.com/office/drawing/2014/main" id="{52878D89-199E-4A58-8E9C-8DF5CAF28FA3}"/>
              </a:ext>
            </a:extLst>
          </p:cNvPr>
          <p:cNvSpPr>
            <a:spLocks noChangeArrowheads="1"/>
          </p:cNvSpPr>
          <p:nvPr/>
        </p:nvSpPr>
        <p:spPr bwMode="auto">
          <a:xfrm>
            <a:off x="4026234" y="1202411"/>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800" b="0" i="0" u="none" strike="noStrike" cap="none" normalizeH="0" baseline="0" dirty="0">
              <a:ln>
                <a:noFill/>
              </a:ln>
              <a:solidFill>
                <a:schemeClr val="accent1">
                  <a:lumMod val="75000"/>
                </a:schemeClr>
              </a:solidFill>
              <a:effectLst/>
              <a:latin typeface="Arial" panose="020B0604020202020204" pitchFamily="34" charset="0"/>
            </a:endParaRPr>
          </a:p>
        </p:txBody>
      </p:sp>
      <p:cxnSp>
        <p:nvCxnSpPr>
          <p:cNvPr id="27" name="Прямая со стрелкой 26">
            <a:extLst>
              <a:ext uri="{FF2B5EF4-FFF2-40B4-BE49-F238E27FC236}">
                <a16:creationId xmlns:a16="http://schemas.microsoft.com/office/drawing/2014/main" id="{C2F5C12C-38BE-4EB9-A9EB-E52001FC0A5E}"/>
              </a:ext>
            </a:extLst>
          </p:cNvPr>
          <p:cNvCxnSpPr>
            <a:cxnSpLocks/>
          </p:cNvCxnSpPr>
          <p:nvPr/>
        </p:nvCxnSpPr>
        <p:spPr>
          <a:xfrm flipV="1">
            <a:off x="2476110" y="1928090"/>
            <a:ext cx="2511526" cy="3197945"/>
          </a:xfrm>
          <a:prstGeom prst="straightConnector1">
            <a:avLst/>
          </a:prstGeom>
          <a:ln w="73025">
            <a:solidFill>
              <a:srgbClr val="FF0000"/>
            </a:solidFill>
            <a:headEnd w="lg" len="lg"/>
            <a:tailEnd type="triangle"/>
          </a:ln>
        </p:spPr>
        <p:style>
          <a:lnRef idx="1">
            <a:schemeClr val="accent1"/>
          </a:lnRef>
          <a:fillRef idx="0">
            <a:schemeClr val="accent1"/>
          </a:fillRef>
          <a:effectRef idx="0">
            <a:schemeClr val="accent1"/>
          </a:effectRef>
          <a:fontRef idx="minor">
            <a:schemeClr val="tx1"/>
          </a:fontRef>
        </p:style>
      </p:cxnSp>
      <p:sp>
        <p:nvSpPr>
          <p:cNvPr id="28" name="Прямоугольник 27">
            <a:extLst>
              <a:ext uri="{FF2B5EF4-FFF2-40B4-BE49-F238E27FC236}">
                <a16:creationId xmlns:a16="http://schemas.microsoft.com/office/drawing/2014/main" id="{CFC48E43-B14A-494D-B915-58D3D9F50E8D}"/>
              </a:ext>
            </a:extLst>
          </p:cNvPr>
          <p:cNvSpPr/>
          <p:nvPr/>
        </p:nvSpPr>
        <p:spPr>
          <a:xfrm rot="18344366">
            <a:off x="2854826" y="3396735"/>
            <a:ext cx="899605" cy="369332"/>
          </a:xfrm>
          <a:prstGeom prst="rect">
            <a:avLst/>
          </a:prstGeom>
        </p:spPr>
        <p:txBody>
          <a:bodyPr wrap="none">
            <a:spAutoFit/>
          </a:bodyPr>
          <a:lstStyle/>
          <a:p>
            <a:r>
              <a:rPr lang="kk-KZ" dirty="0"/>
              <a:t>ТӘУЕКЕЛДЕР </a:t>
            </a:r>
          </a:p>
        </p:txBody>
      </p:sp>
      <p:graphicFrame>
        <p:nvGraphicFramePr>
          <p:cNvPr id="29" name="Схема 28">
            <a:extLst>
              <a:ext uri="{FF2B5EF4-FFF2-40B4-BE49-F238E27FC236}">
                <a16:creationId xmlns:a16="http://schemas.microsoft.com/office/drawing/2014/main" id="{3D3BB66C-45AF-44F8-AC65-866006B55970}"/>
              </a:ext>
            </a:extLst>
          </p:cNvPr>
          <p:cNvGraphicFramePr/>
          <p:nvPr>
            <p:extLst>
              <p:ext uri="{D42A27DB-BD31-4B8C-83A1-F6EECF244321}">
                <p14:modId xmlns:p14="http://schemas.microsoft.com/office/powerpoint/2010/main" val="739853075"/>
              </p:ext>
            </p:extLst>
          </p:nvPr>
        </p:nvGraphicFramePr>
        <p:xfrm>
          <a:off x="2832078" y="1928090"/>
          <a:ext cx="5389418" cy="34659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0" name="Прямоугольник 29">
            <a:extLst>
              <a:ext uri="{FF2B5EF4-FFF2-40B4-BE49-F238E27FC236}">
                <a16:creationId xmlns:a16="http://schemas.microsoft.com/office/drawing/2014/main" id="{E0C084AB-C485-4643-9375-B3BA49E0125C}"/>
              </a:ext>
            </a:extLst>
          </p:cNvPr>
          <p:cNvSpPr/>
          <p:nvPr/>
        </p:nvSpPr>
        <p:spPr>
          <a:xfrm>
            <a:off x="4423455" y="1171149"/>
            <a:ext cx="2237087" cy="369332"/>
          </a:xfrm>
          <a:prstGeom prst="rect">
            <a:avLst/>
          </a:prstGeom>
        </p:spPr>
        <p:txBody>
          <a:bodyPr wrap="none">
            <a:spAutoFit/>
          </a:bodyPr>
          <a:lstStyle/>
          <a:p>
            <a:r>
              <a:rPr lang="kk-KZ" b="1" dirty="0">
                <a:solidFill>
                  <a:schemeClr val="accent1">
                    <a:lumMod val="75000"/>
                  </a:schemeClr>
                </a:solidFill>
              </a:rPr>
              <a:t>ТӘУЕКЕЛДЕР ПИРАМИДАСЫ</a:t>
            </a:r>
          </a:p>
        </p:txBody>
      </p:sp>
      <p:sp>
        <p:nvSpPr>
          <p:cNvPr id="31" name="Прямоугольник 30">
            <a:extLst>
              <a:ext uri="{FF2B5EF4-FFF2-40B4-BE49-F238E27FC236}">
                <a16:creationId xmlns:a16="http://schemas.microsoft.com/office/drawing/2014/main" id="{BA7FDDE6-1E70-4792-943F-F56DF37445F1}"/>
              </a:ext>
            </a:extLst>
          </p:cNvPr>
          <p:cNvSpPr/>
          <p:nvPr/>
        </p:nvSpPr>
        <p:spPr>
          <a:xfrm>
            <a:off x="6670614" y="2868902"/>
            <a:ext cx="1800814" cy="369332"/>
          </a:xfrm>
          <a:prstGeom prst="rect">
            <a:avLst/>
          </a:prstGeom>
        </p:spPr>
        <p:txBody>
          <a:bodyPr wrap="none">
            <a:spAutoFit/>
          </a:bodyPr>
          <a:lstStyle/>
          <a:p>
            <a:r>
              <a:rPr lang="kk-KZ" b="1" dirty="0">
                <a:solidFill>
                  <a:schemeClr val="tx1">
                    <a:lumMod val="75000"/>
                    <a:lumOff val="25000"/>
                  </a:schemeClr>
                </a:solidFill>
                <a:latin typeface="Nunito Sans"/>
              </a:rPr>
              <a:t>Ауыр жарақат</a:t>
            </a:r>
            <a:endParaRPr lang="ru-RU" dirty="0">
              <a:solidFill>
                <a:schemeClr val="tx1">
                  <a:lumMod val="75000"/>
                  <a:lumOff val="25000"/>
                </a:schemeClr>
              </a:solidFill>
            </a:endParaRPr>
          </a:p>
        </p:txBody>
      </p:sp>
      <p:sp>
        <p:nvSpPr>
          <p:cNvPr id="32" name="Прямоугольник 31">
            <a:extLst>
              <a:ext uri="{FF2B5EF4-FFF2-40B4-BE49-F238E27FC236}">
                <a16:creationId xmlns:a16="http://schemas.microsoft.com/office/drawing/2014/main" id="{539CF7CE-A1A4-4E5F-84E8-4F5961F0E44B}"/>
              </a:ext>
            </a:extLst>
          </p:cNvPr>
          <p:cNvSpPr/>
          <p:nvPr/>
        </p:nvSpPr>
        <p:spPr>
          <a:xfrm>
            <a:off x="6230104" y="2194962"/>
            <a:ext cx="2300245" cy="369332"/>
          </a:xfrm>
          <a:prstGeom prst="rect">
            <a:avLst/>
          </a:prstGeom>
        </p:spPr>
        <p:txBody>
          <a:bodyPr wrap="none">
            <a:spAutoFit/>
          </a:bodyPr>
          <a:lstStyle/>
          <a:p>
            <a:r>
              <a:rPr lang="kk-KZ" b="1" dirty="0">
                <a:solidFill>
                  <a:schemeClr val="tx1">
                    <a:lumMod val="75000"/>
                    <a:lumOff val="25000"/>
                  </a:schemeClr>
                </a:solidFill>
                <a:latin typeface="Nunito Sans"/>
              </a:rPr>
              <a:t>Өліммен аяқталған жағдай</a:t>
            </a:r>
            <a:endParaRPr lang="ru-RU" dirty="0">
              <a:solidFill>
                <a:schemeClr val="tx1">
                  <a:lumMod val="75000"/>
                  <a:lumOff val="25000"/>
                </a:schemeClr>
              </a:solidFill>
            </a:endParaRPr>
          </a:p>
        </p:txBody>
      </p:sp>
      <p:sp>
        <p:nvSpPr>
          <p:cNvPr id="33" name="Прямоугольник 32">
            <a:extLst>
              <a:ext uri="{FF2B5EF4-FFF2-40B4-BE49-F238E27FC236}">
                <a16:creationId xmlns:a16="http://schemas.microsoft.com/office/drawing/2014/main" id="{5F72B585-9BA1-476E-9932-01841DEBA552}"/>
              </a:ext>
            </a:extLst>
          </p:cNvPr>
          <p:cNvSpPr/>
          <p:nvPr/>
        </p:nvSpPr>
        <p:spPr>
          <a:xfrm>
            <a:off x="7204364" y="3542842"/>
            <a:ext cx="1640449" cy="369332"/>
          </a:xfrm>
          <a:prstGeom prst="rect">
            <a:avLst/>
          </a:prstGeom>
        </p:spPr>
        <p:txBody>
          <a:bodyPr wrap="none">
            <a:spAutoFit/>
          </a:bodyPr>
          <a:lstStyle/>
          <a:p>
            <a:r>
              <a:rPr lang="kk-KZ" b="1" dirty="0">
                <a:solidFill>
                  <a:schemeClr val="tx1">
                    <a:lumMod val="75000"/>
                    <a:lumOff val="25000"/>
                  </a:schemeClr>
                </a:solidFill>
                <a:latin typeface="Nunito Sans"/>
              </a:rPr>
              <a:t>Жеңіл жарақат</a:t>
            </a:r>
            <a:endParaRPr lang="ru-RU" dirty="0">
              <a:solidFill>
                <a:schemeClr val="tx1">
                  <a:lumMod val="75000"/>
                  <a:lumOff val="25000"/>
                </a:schemeClr>
              </a:solidFill>
            </a:endParaRPr>
          </a:p>
        </p:txBody>
      </p:sp>
      <p:sp>
        <p:nvSpPr>
          <p:cNvPr id="34" name="Прямоугольник 33">
            <a:extLst>
              <a:ext uri="{FF2B5EF4-FFF2-40B4-BE49-F238E27FC236}">
                <a16:creationId xmlns:a16="http://schemas.microsoft.com/office/drawing/2014/main" id="{B3901621-663B-4D8F-8E7F-17DE5E5BFD48}"/>
              </a:ext>
            </a:extLst>
          </p:cNvPr>
          <p:cNvSpPr/>
          <p:nvPr/>
        </p:nvSpPr>
        <p:spPr>
          <a:xfrm>
            <a:off x="7776834" y="4274456"/>
            <a:ext cx="1594283" cy="369332"/>
          </a:xfrm>
          <a:prstGeom prst="rect">
            <a:avLst/>
          </a:prstGeom>
        </p:spPr>
        <p:txBody>
          <a:bodyPr wrap="none">
            <a:spAutoFit/>
          </a:bodyPr>
          <a:lstStyle/>
          <a:p>
            <a:r>
              <a:rPr lang="kk-KZ" b="1" dirty="0">
                <a:solidFill>
                  <a:schemeClr val="tx1">
                    <a:lumMod val="75000"/>
                    <a:lumOff val="25000"/>
                  </a:schemeClr>
                </a:solidFill>
                <a:latin typeface="Nunito Sans"/>
              </a:rPr>
              <a:t>Микрожарақат</a:t>
            </a:r>
            <a:endParaRPr lang="ru-RU" dirty="0">
              <a:solidFill>
                <a:schemeClr val="tx1">
                  <a:lumMod val="75000"/>
                  <a:lumOff val="25000"/>
                </a:schemeClr>
              </a:solidFill>
            </a:endParaRPr>
          </a:p>
        </p:txBody>
      </p:sp>
      <p:sp>
        <p:nvSpPr>
          <p:cNvPr id="35" name="Прямоугольник 34">
            <a:extLst>
              <a:ext uri="{FF2B5EF4-FFF2-40B4-BE49-F238E27FC236}">
                <a16:creationId xmlns:a16="http://schemas.microsoft.com/office/drawing/2014/main" id="{B1428E50-CA57-46FE-ABDA-CE55E3EA5945}"/>
              </a:ext>
            </a:extLst>
          </p:cNvPr>
          <p:cNvSpPr/>
          <p:nvPr/>
        </p:nvSpPr>
        <p:spPr>
          <a:xfrm>
            <a:off x="8341699" y="5024702"/>
            <a:ext cx="3322448" cy="369332"/>
          </a:xfrm>
          <a:prstGeom prst="rect">
            <a:avLst/>
          </a:prstGeom>
        </p:spPr>
        <p:txBody>
          <a:bodyPr wrap="none">
            <a:spAutoFit/>
          </a:bodyPr>
          <a:lstStyle/>
          <a:p>
            <a:r>
              <a:rPr lang="kk-KZ" b="1" dirty="0"/>
              <a:t>Ықтимал қауіпті жағдай</a:t>
            </a:r>
          </a:p>
        </p:txBody>
      </p:sp>
      <p:sp>
        <p:nvSpPr>
          <p:cNvPr id="36" name="Прямоугольник 35">
            <a:extLst>
              <a:ext uri="{FF2B5EF4-FFF2-40B4-BE49-F238E27FC236}">
                <a16:creationId xmlns:a16="http://schemas.microsoft.com/office/drawing/2014/main" id="{171F65D4-EA14-4348-A0E9-BF8BA7F85220}"/>
              </a:ext>
            </a:extLst>
          </p:cNvPr>
          <p:cNvSpPr/>
          <p:nvPr/>
        </p:nvSpPr>
        <p:spPr>
          <a:xfrm>
            <a:off x="2965778" y="682660"/>
            <a:ext cx="5955644" cy="369332"/>
          </a:xfrm>
          <a:prstGeom prst="rect">
            <a:avLst/>
          </a:prstGeom>
        </p:spPr>
        <p:txBody>
          <a:bodyPr wrap="square">
            <a:spAutoFit/>
          </a:bodyPr>
          <a:lstStyle/>
          <a:p>
            <a:r>
              <a:rPr lang="kk-KZ" b="1" dirty="0">
                <a:solidFill>
                  <a:schemeClr val="accent1">
                    <a:lumMod val="75000"/>
                  </a:schemeClr>
                </a:solidFill>
                <a:latin typeface="Nunito Sans"/>
              </a:rPr>
              <a:t>ЖАЗАТАЙЫМ ОҚИҒАЛАРДЫҢ АЛДЫН АЛУ</a:t>
            </a:r>
            <a:endParaRPr lang="ru-RU" dirty="0">
              <a:solidFill>
                <a:schemeClr val="accent1">
                  <a:lumMod val="75000"/>
                </a:schemeClr>
              </a:solidFill>
            </a:endParaRPr>
          </a:p>
        </p:txBody>
      </p:sp>
      <p:pic>
        <p:nvPicPr>
          <p:cNvPr id="2" name="Рисунок 1">
            <a:extLst>
              <a:ext uri="{FF2B5EF4-FFF2-40B4-BE49-F238E27FC236}">
                <a16:creationId xmlns:a16="http://schemas.microsoft.com/office/drawing/2014/main" id="{8124B071-5D9B-C7B5-8919-511D1CA3A576}"/>
              </a:ext>
            </a:extLst>
          </p:cNvPr>
          <p:cNvPicPr>
            <a:picLocks noChangeAspect="1"/>
          </p:cNvPicPr>
          <p:nvPr/>
        </p:nvPicPr>
        <p:blipFill>
          <a:blip r:embed="rId8"/>
          <a:stretch>
            <a:fillRect/>
          </a:stretch>
        </p:blipFill>
        <p:spPr>
          <a:xfrm>
            <a:off x="11176706" y="50696"/>
            <a:ext cx="1015294" cy="883895"/>
          </a:xfrm>
          <a:prstGeom prst="rect">
            <a:avLst/>
          </a:prstGeom>
        </p:spPr>
      </p:pic>
    </p:spTree>
    <p:custDataLst>
      <p:tags r:id="rId1"/>
    </p:custDataLst>
    <p:extLst>
      <p:ext uri="{BB962C8B-B14F-4D97-AF65-F5344CB8AC3E}">
        <p14:creationId xmlns:p14="http://schemas.microsoft.com/office/powerpoint/2010/main" val="15149770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48E0B2-FF54-8B19-AC32-41B2DAE4BA49}"/>
            </a:ext>
          </a:extLst>
        </p:cNvPr>
        <p:cNvGrpSpPr/>
        <p:nvPr/>
      </p:nvGrpSpPr>
      <p:grpSpPr>
        <a:xfrm>
          <a:off x="0" y="0"/>
          <a:ext cx="0" cy="0"/>
          <a:chOff x="0" y="0"/>
          <a:chExt cx="0" cy="0"/>
        </a:xfrm>
      </p:grpSpPr>
      <p:sp>
        <p:nvSpPr>
          <p:cNvPr id="19" name="Google Shape;121;p3">
            <a:extLst>
              <a:ext uri="{FF2B5EF4-FFF2-40B4-BE49-F238E27FC236}">
                <a16:creationId xmlns:a16="http://schemas.microsoft.com/office/drawing/2014/main" id="{04A8C135-D747-E233-D7C6-E7227CB8BCDD}"/>
              </a:ext>
            </a:extLst>
          </p:cNvPr>
          <p:cNvSpPr/>
          <p:nvPr/>
        </p:nvSpPr>
        <p:spPr>
          <a:xfrm>
            <a:off x="95838" y="60332"/>
            <a:ext cx="1973107" cy="529533"/>
          </a:xfrm>
          <a:prstGeom prst="roundRect">
            <a:avLst>
              <a:gd name="adj" fmla="val 50000"/>
            </a:avLst>
          </a:prstGeom>
          <a:gradFill>
            <a:gsLst>
              <a:gs pos="0">
                <a:schemeClr val="dk2"/>
              </a:gs>
              <a:gs pos="100000">
                <a:srgbClr val="2AB0EF"/>
              </a:gs>
            </a:gsLst>
            <a:lin ang="27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Narrow" panose="020B0606020202030204" pitchFamily="34" charset="0"/>
              <a:ea typeface="Arial"/>
              <a:cs typeface="Arial"/>
              <a:sym typeface="Arial"/>
            </a:endParaRPr>
          </a:p>
        </p:txBody>
      </p:sp>
      <p:sp>
        <p:nvSpPr>
          <p:cNvPr id="3" name="Прямоугольник 2">
            <a:extLst>
              <a:ext uri="{FF2B5EF4-FFF2-40B4-BE49-F238E27FC236}">
                <a16:creationId xmlns:a16="http://schemas.microsoft.com/office/drawing/2014/main" id="{9F79FC14-95A4-7C5E-4D83-209F9A77F76B}"/>
              </a:ext>
            </a:extLst>
          </p:cNvPr>
          <p:cNvSpPr/>
          <p:nvPr/>
        </p:nvSpPr>
        <p:spPr>
          <a:xfrm>
            <a:off x="2716913" y="99479"/>
            <a:ext cx="7499927" cy="646331"/>
          </a:xfrm>
          <a:prstGeom prst="rect">
            <a:avLst/>
          </a:prstGeom>
        </p:spPr>
        <p:txBody>
          <a:bodyPr wrap="square">
            <a:spAutoFit/>
          </a:bodyPr>
          <a:lstStyle/>
          <a:p>
            <a:pPr algn="ctr">
              <a:spcAft>
                <a:spcPts val="0"/>
              </a:spcAft>
            </a:pPr>
            <a:r>
              <a:rPr lang="kk-KZ" sz="1600" b="1" dirty="0">
                <a:solidFill>
                  <a:srgbClr val="547094"/>
                </a:solidFill>
                <a:latin typeface=" arial narrow"/>
                <a:cs typeface="Arial" panose="020B0604020202020204" pitchFamily="34" charset="0"/>
              </a:rPr>
              <a:t>Еңбек қауіпсіздігі және еңбекті қорғау мәселелері бойынша кәсіби құзыреттерді дамыту</a:t>
            </a:r>
          </a:p>
          <a:p>
            <a:pPr algn="ctr">
              <a:spcAft>
                <a:spcPts val="0"/>
              </a:spcAft>
            </a:pPr>
            <a:endParaRPr lang="ru-RU" sz="2000" b="1" dirty="0">
              <a:solidFill>
                <a:srgbClr val="547094"/>
              </a:solidFill>
              <a:latin typeface=" arial narrow"/>
              <a:cs typeface="Arial" panose="020B0604020202020204" pitchFamily="34" charset="0"/>
            </a:endParaRPr>
          </a:p>
        </p:txBody>
      </p:sp>
      <p:cxnSp>
        <p:nvCxnSpPr>
          <p:cNvPr id="20" name="Google Shape;123;p3">
            <a:extLst>
              <a:ext uri="{FF2B5EF4-FFF2-40B4-BE49-F238E27FC236}">
                <a16:creationId xmlns:a16="http://schemas.microsoft.com/office/drawing/2014/main" id="{1AE28119-4B80-D74C-8318-20DD8B0F40CC}"/>
              </a:ext>
            </a:extLst>
          </p:cNvPr>
          <p:cNvCxnSpPr>
            <a:cxnSpLocks/>
          </p:cNvCxnSpPr>
          <p:nvPr/>
        </p:nvCxnSpPr>
        <p:spPr>
          <a:xfrm>
            <a:off x="0" y="642116"/>
            <a:ext cx="12192000" cy="1"/>
          </a:xfrm>
          <a:prstGeom prst="straightConnector1">
            <a:avLst/>
          </a:prstGeom>
          <a:noFill/>
          <a:ln w="28575" cap="flat" cmpd="sng">
            <a:solidFill>
              <a:srgbClr val="2AB0EF"/>
            </a:solidFill>
            <a:prstDash val="solid"/>
            <a:round/>
            <a:headEnd type="none" w="sm" len="sm"/>
            <a:tailEnd type="none" w="sm" len="sm"/>
          </a:ln>
        </p:spPr>
      </p:cxnSp>
      <p:sp>
        <p:nvSpPr>
          <p:cNvPr id="11" name="TextBox 10">
            <a:extLst>
              <a:ext uri="{FF2B5EF4-FFF2-40B4-BE49-F238E27FC236}">
                <a16:creationId xmlns:a16="http://schemas.microsoft.com/office/drawing/2014/main" id="{ACD5FA1E-7B75-5AA9-D802-B751E2CDDBB9}"/>
              </a:ext>
            </a:extLst>
          </p:cNvPr>
          <p:cNvSpPr txBox="1"/>
          <p:nvPr/>
        </p:nvSpPr>
        <p:spPr>
          <a:xfrm>
            <a:off x="378931" y="66645"/>
            <a:ext cx="2244197" cy="523220"/>
          </a:xfrm>
          <a:prstGeom prst="rect">
            <a:avLst/>
          </a:prstGeom>
          <a:noFill/>
        </p:spPr>
        <p:txBody>
          <a:bodyPr wrap="square" rtlCol="0">
            <a:spAutoFit/>
          </a:bodyPr>
          <a:lstStyle/>
          <a:p>
            <a:r>
              <a:rPr lang="en-US" sz="1400" dirty="0">
                <a:solidFill>
                  <a:schemeClr val="bg1"/>
                </a:solidFill>
              </a:rPr>
              <a:t>HEALTH SAFETY ENVIRONMENT</a:t>
            </a:r>
            <a:endParaRPr lang="ru-RU" sz="1400" dirty="0">
              <a:solidFill>
                <a:schemeClr val="bg1"/>
              </a:solidFill>
            </a:endParaRPr>
          </a:p>
        </p:txBody>
      </p:sp>
      <p:pic>
        <p:nvPicPr>
          <p:cNvPr id="8" name="Рисунок 7">
            <a:extLst>
              <a:ext uri="{FF2B5EF4-FFF2-40B4-BE49-F238E27FC236}">
                <a16:creationId xmlns:a16="http://schemas.microsoft.com/office/drawing/2014/main" id="{A230400C-3CB0-8753-475B-5DB9D0E58653}"/>
              </a:ext>
            </a:extLst>
          </p:cNvPr>
          <p:cNvPicPr>
            <a:picLocks noChangeAspect="1"/>
          </p:cNvPicPr>
          <p:nvPr/>
        </p:nvPicPr>
        <p:blipFill>
          <a:blip r:embed="rId4"/>
          <a:stretch>
            <a:fillRect/>
          </a:stretch>
        </p:blipFill>
        <p:spPr>
          <a:xfrm>
            <a:off x="11176706" y="50696"/>
            <a:ext cx="1015294" cy="883895"/>
          </a:xfrm>
          <a:prstGeom prst="rect">
            <a:avLst/>
          </a:prstGeom>
        </p:spPr>
      </p:pic>
      <p:sp>
        <p:nvSpPr>
          <p:cNvPr id="2" name="object 7">
            <a:extLst>
              <a:ext uri="{FF2B5EF4-FFF2-40B4-BE49-F238E27FC236}">
                <a16:creationId xmlns:a16="http://schemas.microsoft.com/office/drawing/2014/main" id="{B7CA2E28-DC7D-2425-8EEA-989831B44DA8}"/>
              </a:ext>
            </a:extLst>
          </p:cNvPr>
          <p:cNvSpPr txBox="1"/>
          <p:nvPr/>
        </p:nvSpPr>
        <p:spPr>
          <a:xfrm>
            <a:off x="591661" y="1062481"/>
            <a:ext cx="9698355" cy="299720"/>
          </a:xfrm>
          <a:prstGeom prst="rect">
            <a:avLst/>
          </a:prstGeom>
        </p:spPr>
        <p:txBody>
          <a:bodyPr vert="horz" wrap="square" lIns="0" tIns="12700" rIns="0" bIns="0" rtlCol="0">
            <a:spAutoFit/>
          </a:bodyPr>
          <a:lstStyle/>
          <a:p>
            <a:pPr marL="12700">
              <a:lnSpc>
                <a:spcPct val="100000"/>
              </a:lnSpc>
              <a:spcBef>
                <a:spcPts val="100"/>
              </a:spcBef>
            </a:pPr>
            <a:r>
              <a:rPr lang="kk-KZ" sz="1800" b="1" dirty="0">
                <a:latin typeface="Arial Narrow"/>
                <a:cs typeface="Arial Narrow"/>
              </a:rPr>
              <a:t>Еңбекті қорғауды басқару жүйесін енгізу және оның жұмыс істеуін бақылау</a:t>
            </a:r>
            <a:endParaRPr sz="1800" dirty="0">
              <a:latin typeface="Calibri"/>
              <a:cs typeface="Calibri"/>
            </a:endParaRPr>
          </a:p>
        </p:txBody>
      </p:sp>
      <p:sp>
        <p:nvSpPr>
          <p:cNvPr id="4" name="object 8">
            <a:extLst>
              <a:ext uri="{FF2B5EF4-FFF2-40B4-BE49-F238E27FC236}">
                <a16:creationId xmlns:a16="http://schemas.microsoft.com/office/drawing/2014/main" id="{5F9B7306-44E1-825F-D736-BE7640399851}"/>
              </a:ext>
            </a:extLst>
          </p:cNvPr>
          <p:cNvSpPr txBox="1"/>
          <p:nvPr/>
        </p:nvSpPr>
        <p:spPr>
          <a:xfrm>
            <a:off x="832866" y="1613153"/>
            <a:ext cx="6276340" cy="1477010"/>
          </a:xfrm>
          <a:prstGeom prst="rect">
            <a:avLst/>
          </a:prstGeom>
          <a:ln w="25400">
            <a:solidFill>
              <a:srgbClr val="00AF50"/>
            </a:solidFill>
          </a:ln>
        </p:spPr>
        <p:txBody>
          <a:bodyPr vert="horz" wrap="square" lIns="0" tIns="40640" rIns="0" bIns="0" rtlCol="0">
            <a:spAutoFit/>
          </a:bodyPr>
          <a:lstStyle/>
          <a:p>
            <a:pPr marL="128905" marR="227329" algn="just">
              <a:lnSpc>
                <a:spcPct val="100000"/>
              </a:lnSpc>
              <a:spcBef>
                <a:spcPts val="320"/>
              </a:spcBef>
            </a:pPr>
            <a:r>
              <a:rPr lang="kk-KZ" sz="1800" dirty="0">
                <a:latin typeface="Arial Narrow"/>
                <a:cs typeface="Arial Narrow"/>
              </a:rPr>
              <a:t>Ұйымдарда ЕҚБЖ Үлгілік ережеде көзделген ЕҚБЖ құрылымдық элементтерін сақтау шартымен халықаралық, мемлекетаралық және ұлттық стандарттар негізінде құрылады және енгізіледі.</a:t>
            </a:r>
            <a:endParaRPr sz="1800" dirty="0">
              <a:latin typeface="Arial Narrow"/>
              <a:cs typeface="Arial Narrow"/>
            </a:endParaRPr>
          </a:p>
          <a:p>
            <a:pPr marL="128905" algn="just">
              <a:lnSpc>
                <a:spcPct val="100000"/>
              </a:lnSpc>
            </a:pPr>
            <a:r>
              <a:rPr lang="kk-KZ" sz="1800" spc="-10" dirty="0">
                <a:latin typeface="Arial Narrow"/>
                <a:cs typeface="Arial Narrow"/>
              </a:rPr>
              <a:t>Ереже жұмыс берушінің актісімен бекітіледі.</a:t>
            </a:r>
            <a:endParaRPr sz="1800" dirty="0">
              <a:latin typeface="Arial Narrow"/>
              <a:cs typeface="Arial Narrow"/>
            </a:endParaRPr>
          </a:p>
        </p:txBody>
      </p:sp>
      <p:sp>
        <p:nvSpPr>
          <p:cNvPr id="6" name="object 9">
            <a:extLst>
              <a:ext uri="{FF2B5EF4-FFF2-40B4-BE49-F238E27FC236}">
                <a16:creationId xmlns:a16="http://schemas.microsoft.com/office/drawing/2014/main" id="{5880CEE5-E725-E02F-BE44-20E336FEFFDD}"/>
              </a:ext>
            </a:extLst>
          </p:cNvPr>
          <p:cNvSpPr txBox="1"/>
          <p:nvPr/>
        </p:nvSpPr>
        <p:spPr>
          <a:xfrm>
            <a:off x="832866" y="3397757"/>
            <a:ext cx="6276340" cy="1658620"/>
          </a:xfrm>
          <a:prstGeom prst="rect">
            <a:avLst/>
          </a:prstGeom>
          <a:ln w="25400">
            <a:solidFill>
              <a:srgbClr val="00AF50"/>
            </a:solidFill>
          </a:ln>
        </p:spPr>
        <p:txBody>
          <a:bodyPr vert="horz" wrap="square" lIns="0" tIns="32384" rIns="0" bIns="0" rtlCol="0">
            <a:spAutoFit/>
          </a:bodyPr>
          <a:lstStyle/>
          <a:p>
            <a:pPr marL="443230" marR="1344295" indent="-314325">
              <a:lnSpc>
                <a:spcPct val="100000"/>
              </a:lnSpc>
              <a:spcBef>
                <a:spcPts val="254"/>
              </a:spcBef>
            </a:pPr>
            <a:r>
              <a:rPr lang="kk-KZ" sz="1800" dirty="0">
                <a:latin typeface="Arial Narrow"/>
                <a:cs typeface="Arial Narrow"/>
              </a:rPr>
              <a:t>ЕҚБЖ-ның құрылымдық элементтері (кезеңдері): ЕҚБЖ-ны жоспарлау;</a:t>
            </a:r>
            <a:endParaRPr sz="1800">
              <a:latin typeface="Arial Narrow"/>
              <a:cs typeface="Arial Narrow"/>
            </a:endParaRPr>
          </a:p>
          <a:p>
            <a:pPr marL="443230">
              <a:lnSpc>
                <a:spcPct val="100000"/>
              </a:lnSpc>
            </a:pPr>
            <a:r>
              <a:rPr lang="kk-KZ" sz="1800" dirty="0">
                <a:latin typeface="Arial Narrow"/>
                <a:cs typeface="Arial Narrow"/>
              </a:rPr>
              <a:t>ЕҚБЖ-ның жұмыс істеуі;</a:t>
            </a:r>
            <a:endParaRPr sz="1800">
              <a:latin typeface="Arial Narrow"/>
              <a:cs typeface="Arial Narrow"/>
            </a:endParaRPr>
          </a:p>
          <a:p>
            <a:pPr marL="438150">
              <a:lnSpc>
                <a:spcPct val="100000"/>
              </a:lnSpc>
            </a:pPr>
            <a:r>
              <a:rPr lang="kk-KZ" sz="1800" dirty="0">
                <a:latin typeface="Arial Narrow"/>
                <a:cs typeface="Arial Narrow"/>
              </a:rPr>
              <a:t>ЕҚБЖ-ның жұмыс істеуін бақылау және рәсімдердің іске асырылуын мониторингтеу</a:t>
            </a:r>
            <a:endParaRPr sz="1800">
              <a:latin typeface="Arial Narrow"/>
              <a:cs typeface="Arial Narrow"/>
            </a:endParaRPr>
          </a:p>
          <a:p>
            <a:pPr marL="128905">
              <a:lnSpc>
                <a:spcPct val="100000"/>
              </a:lnSpc>
            </a:pPr>
            <a:r>
              <a:rPr lang="kk-KZ" sz="1800" spc="-10" dirty="0">
                <a:latin typeface="Arial Narrow"/>
                <a:cs typeface="Arial Narrow"/>
              </a:rPr>
              <a:t>рәсімдердің;</a:t>
            </a:r>
            <a:endParaRPr sz="1800">
              <a:latin typeface="Arial Narrow"/>
              <a:cs typeface="Arial Narrow"/>
            </a:endParaRPr>
          </a:p>
          <a:p>
            <a:pPr marL="443230">
              <a:lnSpc>
                <a:spcPts val="2000"/>
              </a:lnSpc>
            </a:pPr>
            <a:r>
              <a:rPr lang="kk-KZ" sz="1800" dirty="0">
                <a:latin typeface="Arial Narrow"/>
                <a:cs typeface="Arial Narrow"/>
              </a:rPr>
              <a:t>ЕҚБЖ-ны жетілдіру.</a:t>
            </a:r>
            <a:endParaRPr sz="1800">
              <a:latin typeface="Arial Narrow"/>
              <a:cs typeface="Arial Narrow"/>
            </a:endParaRPr>
          </a:p>
        </p:txBody>
      </p:sp>
      <p:pic>
        <p:nvPicPr>
          <p:cNvPr id="7" name="object 10">
            <a:extLst>
              <a:ext uri="{FF2B5EF4-FFF2-40B4-BE49-F238E27FC236}">
                <a16:creationId xmlns:a16="http://schemas.microsoft.com/office/drawing/2014/main" id="{2683E35D-6C4A-2F6F-A6FF-AE5C5F51D99E}"/>
              </a:ext>
            </a:extLst>
          </p:cNvPr>
          <p:cNvPicPr/>
          <p:nvPr/>
        </p:nvPicPr>
        <p:blipFill>
          <a:blip r:embed="rId5" cstate="print"/>
          <a:stretch>
            <a:fillRect/>
          </a:stretch>
        </p:blipFill>
        <p:spPr>
          <a:xfrm>
            <a:off x="975599" y="4304236"/>
            <a:ext cx="188677" cy="203698"/>
          </a:xfrm>
          <a:prstGeom prst="rect">
            <a:avLst/>
          </a:prstGeom>
        </p:spPr>
      </p:pic>
      <p:pic>
        <p:nvPicPr>
          <p:cNvPr id="12" name="object 11">
            <a:extLst>
              <a:ext uri="{FF2B5EF4-FFF2-40B4-BE49-F238E27FC236}">
                <a16:creationId xmlns:a16="http://schemas.microsoft.com/office/drawing/2014/main" id="{1905DFF3-FDAC-531B-69B5-C6541B204124}"/>
              </a:ext>
            </a:extLst>
          </p:cNvPr>
          <p:cNvPicPr/>
          <p:nvPr/>
        </p:nvPicPr>
        <p:blipFill>
          <a:blip r:embed="rId5" cstate="print"/>
          <a:stretch>
            <a:fillRect/>
          </a:stretch>
        </p:blipFill>
        <p:spPr>
          <a:xfrm>
            <a:off x="974075" y="4032963"/>
            <a:ext cx="188677" cy="203698"/>
          </a:xfrm>
          <a:prstGeom prst="rect">
            <a:avLst/>
          </a:prstGeom>
        </p:spPr>
      </p:pic>
      <p:pic>
        <p:nvPicPr>
          <p:cNvPr id="14" name="object 12">
            <a:extLst>
              <a:ext uri="{FF2B5EF4-FFF2-40B4-BE49-F238E27FC236}">
                <a16:creationId xmlns:a16="http://schemas.microsoft.com/office/drawing/2014/main" id="{153231C8-51AF-0743-2AE4-F501AADBF2F3}"/>
              </a:ext>
            </a:extLst>
          </p:cNvPr>
          <p:cNvPicPr/>
          <p:nvPr/>
        </p:nvPicPr>
        <p:blipFill>
          <a:blip r:embed="rId6" cstate="print"/>
          <a:stretch>
            <a:fillRect/>
          </a:stretch>
        </p:blipFill>
        <p:spPr>
          <a:xfrm>
            <a:off x="935736" y="3697223"/>
            <a:ext cx="234695" cy="245363"/>
          </a:xfrm>
          <a:prstGeom prst="rect">
            <a:avLst/>
          </a:prstGeom>
        </p:spPr>
      </p:pic>
      <p:pic>
        <p:nvPicPr>
          <p:cNvPr id="15" name="object 13">
            <a:extLst>
              <a:ext uri="{FF2B5EF4-FFF2-40B4-BE49-F238E27FC236}">
                <a16:creationId xmlns:a16="http://schemas.microsoft.com/office/drawing/2014/main" id="{6DE05382-6831-A2B0-1E5C-8A4C1E4AABC7}"/>
              </a:ext>
            </a:extLst>
          </p:cNvPr>
          <p:cNvPicPr/>
          <p:nvPr/>
        </p:nvPicPr>
        <p:blipFill>
          <a:blip r:embed="rId6" cstate="print"/>
          <a:stretch>
            <a:fillRect/>
          </a:stretch>
        </p:blipFill>
        <p:spPr>
          <a:xfrm>
            <a:off x="941831" y="4786884"/>
            <a:ext cx="233172" cy="245363"/>
          </a:xfrm>
          <a:prstGeom prst="rect">
            <a:avLst/>
          </a:prstGeom>
        </p:spPr>
      </p:pic>
      <p:sp>
        <p:nvSpPr>
          <p:cNvPr id="16" name="object 14">
            <a:extLst>
              <a:ext uri="{FF2B5EF4-FFF2-40B4-BE49-F238E27FC236}">
                <a16:creationId xmlns:a16="http://schemas.microsoft.com/office/drawing/2014/main" id="{1D84420A-E895-BC46-1022-710A1191375C}"/>
              </a:ext>
            </a:extLst>
          </p:cNvPr>
          <p:cNvSpPr txBox="1"/>
          <p:nvPr/>
        </p:nvSpPr>
        <p:spPr>
          <a:xfrm>
            <a:off x="8310753" y="5183885"/>
            <a:ext cx="2508250" cy="299720"/>
          </a:xfrm>
          <a:prstGeom prst="rect">
            <a:avLst/>
          </a:prstGeom>
        </p:spPr>
        <p:txBody>
          <a:bodyPr vert="horz" wrap="square" lIns="0" tIns="12700" rIns="0" bIns="0" rtlCol="0">
            <a:spAutoFit/>
          </a:bodyPr>
          <a:lstStyle/>
          <a:p>
            <a:pPr marL="12700">
              <a:lnSpc>
                <a:spcPct val="100000"/>
              </a:lnSpc>
              <a:spcBef>
                <a:spcPts val="100"/>
              </a:spcBef>
            </a:pPr>
            <a:r>
              <a:rPr lang="kk-KZ" sz="1800" b="1" dirty="0">
                <a:solidFill>
                  <a:srgbClr val="222222"/>
                </a:solidFill>
                <a:latin typeface="Segoe UI"/>
                <a:cs typeface="Segoe UI"/>
              </a:rPr>
              <a:t>Деминг циклі (PDCA)</a:t>
            </a:r>
            <a:endParaRPr sz="1800">
              <a:latin typeface="Segoe UI"/>
              <a:cs typeface="Segoe UI"/>
            </a:endParaRPr>
          </a:p>
        </p:txBody>
      </p:sp>
      <p:pic>
        <p:nvPicPr>
          <p:cNvPr id="17" name="object 15">
            <a:extLst>
              <a:ext uri="{FF2B5EF4-FFF2-40B4-BE49-F238E27FC236}">
                <a16:creationId xmlns:a16="http://schemas.microsoft.com/office/drawing/2014/main" id="{4A3F4235-63A3-8ACA-C7CB-FFB56D0E6258}"/>
              </a:ext>
            </a:extLst>
          </p:cNvPr>
          <p:cNvPicPr/>
          <p:nvPr/>
        </p:nvPicPr>
        <p:blipFill>
          <a:blip r:embed="rId7" cstate="print"/>
          <a:stretch>
            <a:fillRect/>
          </a:stretch>
        </p:blipFill>
        <p:spPr>
          <a:xfrm>
            <a:off x="7560564" y="1952244"/>
            <a:ext cx="4438838" cy="2872739"/>
          </a:xfrm>
          <a:prstGeom prst="rect">
            <a:avLst/>
          </a:prstGeom>
        </p:spPr>
      </p:pic>
      <p:sp>
        <p:nvSpPr>
          <p:cNvPr id="18" name="object 16">
            <a:extLst>
              <a:ext uri="{FF2B5EF4-FFF2-40B4-BE49-F238E27FC236}">
                <a16:creationId xmlns:a16="http://schemas.microsoft.com/office/drawing/2014/main" id="{6C994455-D3A5-52FA-3CD4-2CD38DFAB158}"/>
              </a:ext>
            </a:extLst>
          </p:cNvPr>
          <p:cNvSpPr txBox="1"/>
          <p:nvPr/>
        </p:nvSpPr>
        <p:spPr>
          <a:xfrm>
            <a:off x="7603363" y="6024778"/>
            <a:ext cx="3994150" cy="574040"/>
          </a:xfrm>
          <a:prstGeom prst="rect">
            <a:avLst/>
          </a:prstGeom>
        </p:spPr>
        <p:txBody>
          <a:bodyPr vert="horz" wrap="square" lIns="0" tIns="12700" rIns="0" bIns="0" rtlCol="0">
            <a:spAutoFit/>
          </a:bodyPr>
          <a:lstStyle/>
          <a:p>
            <a:pPr marL="12700" marR="5080">
              <a:lnSpc>
                <a:spcPct val="100000"/>
              </a:lnSpc>
              <a:spcBef>
                <a:spcPts val="100"/>
              </a:spcBef>
            </a:pPr>
            <a:r>
              <a:rPr lang="kk-KZ" sz="1800" dirty="0">
                <a:solidFill>
                  <a:srgbClr val="1F2023"/>
                </a:solidFill>
                <a:latin typeface="Calibri"/>
                <a:cs typeface="Calibri"/>
              </a:rPr>
              <a:t>Plan, Do, Check, Act — «жоспарла, орында, тексер, әрекет ет»</a:t>
            </a:r>
            <a:endParaRPr sz="1800">
              <a:latin typeface="Calibri"/>
              <a:cs typeface="Calibri"/>
            </a:endParaRPr>
          </a:p>
        </p:txBody>
      </p:sp>
      <p:sp>
        <p:nvSpPr>
          <p:cNvPr id="21" name="object 17">
            <a:extLst>
              <a:ext uri="{FF2B5EF4-FFF2-40B4-BE49-F238E27FC236}">
                <a16:creationId xmlns:a16="http://schemas.microsoft.com/office/drawing/2014/main" id="{44603F03-E72A-ABF0-EA1F-D2DADF3EFE91}"/>
              </a:ext>
            </a:extLst>
          </p:cNvPr>
          <p:cNvSpPr txBox="1"/>
          <p:nvPr/>
        </p:nvSpPr>
        <p:spPr>
          <a:xfrm>
            <a:off x="832866" y="5183885"/>
            <a:ext cx="6276340" cy="1658620"/>
          </a:xfrm>
          <a:prstGeom prst="rect">
            <a:avLst/>
          </a:prstGeom>
          <a:ln w="25400">
            <a:solidFill>
              <a:srgbClr val="00AF50"/>
            </a:solidFill>
          </a:ln>
        </p:spPr>
        <p:txBody>
          <a:bodyPr vert="horz" wrap="square" lIns="0" tIns="145415" rIns="0" bIns="0" rtlCol="0">
            <a:spAutoFit/>
          </a:bodyPr>
          <a:lstStyle/>
          <a:p>
            <a:pPr marL="349885" algn="ctr">
              <a:lnSpc>
                <a:spcPct val="100000"/>
              </a:lnSpc>
              <a:spcBef>
                <a:spcPts val="1145"/>
              </a:spcBef>
            </a:pPr>
            <a:r>
              <a:rPr sz="1800" b="1" spc="-10" dirty="0">
                <a:latin typeface="Calibri"/>
                <a:cs typeface="Calibri"/>
              </a:rPr>
              <a:t>SMART</a:t>
            </a:r>
            <a:endParaRPr sz="1800" dirty="0">
              <a:latin typeface="Calibri"/>
              <a:cs typeface="Calibri"/>
            </a:endParaRPr>
          </a:p>
          <a:p>
            <a:pPr marL="969644">
              <a:lnSpc>
                <a:spcPct val="100000"/>
              </a:lnSpc>
              <a:spcBef>
                <a:spcPts val="70"/>
              </a:spcBef>
            </a:pPr>
            <a:r>
              <a:rPr sz="1800" dirty="0">
                <a:latin typeface="Calibri"/>
                <a:cs typeface="Calibri"/>
              </a:rPr>
              <a:t>Specific,</a:t>
            </a:r>
            <a:r>
              <a:rPr sz="1800" spc="-50" dirty="0">
                <a:latin typeface="Calibri"/>
                <a:cs typeface="Calibri"/>
              </a:rPr>
              <a:t> </a:t>
            </a:r>
            <a:r>
              <a:rPr sz="1800" dirty="0">
                <a:latin typeface="Calibri"/>
                <a:cs typeface="Calibri"/>
              </a:rPr>
              <a:t>Measurable,</a:t>
            </a:r>
            <a:r>
              <a:rPr sz="1800" spc="-65" dirty="0">
                <a:latin typeface="Calibri"/>
                <a:cs typeface="Calibri"/>
              </a:rPr>
              <a:t> </a:t>
            </a:r>
            <a:r>
              <a:rPr sz="1800" dirty="0">
                <a:latin typeface="Calibri"/>
                <a:cs typeface="Calibri"/>
              </a:rPr>
              <a:t>Achievable,</a:t>
            </a:r>
            <a:r>
              <a:rPr sz="1800" spc="-50" dirty="0">
                <a:latin typeface="Calibri"/>
                <a:cs typeface="Calibri"/>
              </a:rPr>
              <a:t> </a:t>
            </a:r>
            <a:r>
              <a:rPr sz="1800" dirty="0">
                <a:latin typeface="Calibri"/>
                <a:cs typeface="Calibri"/>
              </a:rPr>
              <a:t>Relevant,</a:t>
            </a:r>
            <a:r>
              <a:rPr sz="1800" spc="-60" dirty="0">
                <a:latin typeface="Calibri"/>
                <a:cs typeface="Calibri"/>
              </a:rPr>
              <a:t> </a:t>
            </a:r>
            <a:r>
              <a:rPr sz="1800" spc="-10" dirty="0">
                <a:latin typeface="Calibri"/>
                <a:cs typeface="Calibri"/>
              </a:rPr>
              <a:t>Timely</a:t>
            </a:r>
            <a:endParaRPr sz="1800" dirty="0">
              <a:latin typeface="Calibri"/>
              <a:cs typeface="Calibri"/>
            </a:endParaRPr>
          </a:p>
          <a:p>
            <a:pPr marL="90805" marR="250190">
              <a:lnSpc>
                <a:spcPts val="2140"/>
              </a:lnSpc>
              <a:spcBef>
                <a:spcPts val="325"/>
              </a:spcBef>
            </a:pPr>
            <a:r>
              <a:rPr lang="kk-KZ" sz="1800" spc="-10" dirty="0">
                <a:latin typeface="Calibri"/>
                <a:cs typeface="Calibri"/>
              </a:rPr>
              <a:t>Нақты, өлшенетін, қолжетімді, маңызды, уақытпен шектелген.</a:t>
            </a:r>
            <a:endParaRPr sz="1800" dirty="0">
              <a:latin typeface="Calibri"/>
              <a:cs typeface="Calibri"/>
            </a:endParaRPr>
          </a:p>
        </p:txBody>
      </p:sp>
      <p:pic>
        <p:nvPicPr>
          <p:cNvPr id="24" name="Рисунок 23">
            <a:extLst>
              <a:ext uri="{FF2B5EF4-FFF2-40B4-BE49-F238E27FC236}">
                <a16:creationId xmlns:a16="http://schemas.microsoft.com/office/drawing/2014/main" id="{B87A3533-2499-C2B2-B981-EAFA810227F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417338" y="997723"/>
            <a:ext cx="659500" cy="659500"/>
          </a:xfrm>
          <a:prstGeom prst="rect">
            <a:avLst/>
          </a:prstGeom>
        </p:spPr>
      </p:pic>
    </p:spTree>
    <p:custDataLst>
      <p:tags r:id="rId1"/>
    </p:custDataLst>
    <p:extLst>
      <p:ext uri="{BB962C8B-B14F-4D97-AF65-F5344CB8AC3E}">
        <p14:creationId xmlns:p14="http://schemas.microsoft.com/office/powerpoint/2010/main" val="529164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2629916" y="721309"/>
            <a:ext cx="4856480" cy="300355"/>
          </a:xfrm>
          <a:prstGeom prst="rect">
            <a:avLst/>
          </a:prstGeom>
        </p:spPr>
        <p:txBody>
          <a:bodyPr vert="horz" wrap="square" lIns="0" tIns="12700" rIns="0" bIns="0" rtlCol="0">
            <a:spAutoFit/>
          </a:bodyPr>
          <a:lstStyle/>
          <a:p>
            <a:pPr marL="12700">
              <a:lnSpc>
                <a:spcPct val="100000"/>
              </a:lnSpc>
              <a:spcBef>
                <a:spcPts val="100"/>
              </a:spcBef>
            </a:pPr>
            <a:r>
              <a:rPr lang="kk-KZ" sz="1800" b="1" dirty="0">
                <a:solidFill>
                  <a:srgbClr val="1E1E1E"/>
                </a:solidFill>
                <a:latin typeface="Arial Narrow"/>
                <a:cs typeface="Arial Narrow"/>
              </a:rPr>
              <a:t>Ауырлықтарды қолмен көтеру және жылжыту нормалары</a:t>
            </a:r>
            <a:endParaRPr sz="1800">
              <a:latin typeface="Arial Narrow"/>
              <a:cs typeface="Arial Narrow"/>
            </a:endParaRPr>
          </a:p>
        </p:txBody>
      </p:sp>
      <p:sp>
        <p:nvSpPr>
          <p:cNvPr id="8" name="object 8"/>
          <p:cNvSpPr txBox="1"/>
          <p:nvPr/>
        </p:nvSpPr>
        <p:spPr>
          <a:xfrm>
            <a:off x="1721357" y="1322069"/>
            <a:ext cx="6771640" cy="3187065"/>
          </a:xfrm>
          <a:prstGeom prst="rect">
            <a:avLst/>
          </a:prstGeom>
          <a:ln w="25400">
            <a:solidFill>
              <a:srgbClr val="00AF50"/>
            </a:solidFill>
          </a:ln>
        </p:spPr>
        <p:txBody>
          <a:bodyPr vert="horz" wrap="square" lIns="0" tIns="199390" rIns="0" bIns="0" rtlCol="0">
            <a:spAutoFit/>
          </a:bodyPr>
          <a:lstStyle/>
          <a:p>
            <a:pPr marL="186690" marR="932815">
              <a:lnSpc>
                <a:spcPct val="100000"/>
              </a:lnSpc>
              <a:spcBef>
                <a:spcPts val="1570"/>
              </a:spcBef>
            </a:pPr>
            <a:r>
              <a:rPr lang="kk-KZ" sz="1600" spc="-10" dirty="0">
                <a:solidFill>
                  <a:srgbClr val="1E1E1E"/>
                </a:solidFill>
                <a:latin typeface="Arial Narrow"/>
                <a:cs typeface="Arial Narrow"/>
              </a:rPr>
              <a:t>18 жасқа толмаған жұмыскерлерге, сондай-ақ әйелдерге арналған ауырлықтарды қолмен көтеру және жылжыту нормалары Қазақстан Республикасы Денсаулық сақтау және әлеуметтік даму министрінің 2015 жылғы 8 желтоқсандағы № 944 бұйрығымен регламенттелген. «Жұмыскерлердің еңбегін қолдануға тыйым салынатын жұмыстар тізімін бекіту туралы, онда</a:t>
            </a:r>
            <a:endParaRPr sz="1400" dirty="0">
              <a:latin typeface="Arial Narrow"/>
              <a:cs typeface="Arial Narrow"/>
            </a:endParaRPr>
          </a:p>
          <a:p>
            <a:pPr marL="186690">
              <a:lnSpc>
                <a:spcPct val="100000"/>
              </a:lnSpc>
              <a:spcBef>
                <a:spcPts val="5"/>
              </a:spcBef>
            </a:pPr>
            <a:r>
              <a:rPr lang="kk-KZ" sz="1400" b="1" i="1" dirty="0">
                <a:solidFill>
                  <a:srgbClr val="1E1E1E"/>
                </a:solidFill>
                <a:latin typeface="Arial Narrow"/>
                <a:cs typeface="Arial Narrow"/>
              </a:rPr>
              <a:t>он сегіз жасқа толмаған жұмыскерлердің еңбегін қолдануға тыйым салынады,</a:t>
            </a:r>
            <a:endParaRPr sz="1400" dirty="0">
              <a:latin typeface="Arial Narrow"/>
              <a:cs typeface="Arial Narrow"/>
            </a:endParaRPr>
          </a:p>
          <a:p>
            <a:pPr marL="186690" marR="655320">
              <a:lnSpc>
                <a:spcPct val="100000"/>
              </a:lnSpc>
              <a:spcBef>
                <a:spcPts val="5"/>
              </a:spcBef>
            </a:pPr>
            <a:r>
              <a:rPr lang="kk-KZ" sz="1400" b="1" i="1" dirty="0">
                <a:solidFill>
                  <a:srgbClr val="1E1E1E"/>
                </a:solidFill>
                <a:latin typeface="Arial Narrow"/>
                <a:cs typeface="Arial Narrow"/>
              </a:rPr>
              <a:t>он сегіз жасқа толмаған жұмыскерлердің ауырлықтарды тасымалдауы мен жылжытуының шекті нормалары және әйелдердің ауырлықтарды қолмен көтеруі мен жылжытуының шекті нормалары»</a:t>
            </a:r>
            <a:endParaRPr sz="1400" dirty="0">
              <a:latin typeface="Arial Narrow"/>
              <a:cs typeface="Arial Narrow"/>
            </a:endParaRPr>
          </a:p>
          <a:p>
            <a:pPr>
              <a:lnSpc>
                <a:spcPct val="100000"/>
              </a:lnSpc>
            </a:pPr>
            <a:endParaRPr sz="1600" dirty="0">
              <a:latin typeface="Arial Narrow"/>
              <a:cs typeface="Arial Narrow"/>
            </a:endParaRPr>
          </a:p>
          <a:p>
            <a:pPr marL="186690" marR="532765">
              <a:lnSpc>
                <a:spcPct val="100000"/>
              </a:lnSpc>
              <a:spcBef>
                <a:spcPts val="1065"/>
              </a:spcBef>
            </a:pPr>
            <a:r>
              <a:rPr lang="kk-KZ" sz="1600" spc="-10" dirty="0">
                <a:solidFill>
                  <a:srgbClr val="1E1E1E"/>
                </a:solidFill>
                <a:latin typeface="Arial Narrow"/>
                <a:cs typeface="Arial Narrow"/>
              </a:rPr>
              <a:t>Қазақстан Республикасында ерлер үшін ауырлықтарды қолмен көтеру және жылжыту нормалары регламенттелмеген</a:t>
            </a:r>
            <a:endParaRPr sz="1600" dirty="0">
              <a:latin typeface="Arial Narrow"/>
              <a:cs typeface="Arial Narrow"/>
            </a:endParaRPr>
          </a:p>
        </p:txBody>
      </p:sp>
      <p:sp>
        <p:nvSpPr>
          <p:cNvPr id="9" name="object 5">
            <a:extLst>
              <a:ext uri="{FF2B5EF4-FFF2-40B4-BE49-F238E27FC236}">
                <a16:creationId xmlns:a16="http://schemas.microsoft.com/office/drawing/2014/main" id="{EF56AF7D-F056-4856-8140-549AD78623AA}"/>
              </a:ext>
            </a:extLst>
          </p:cNvPr>
          <p:cNvSpPr txBox="1">
            <a:spLocks/>
          </p:cNvSpPr>
          <p:nvPr/>
        </p:nvSpPr>
        <p:spPr>
          <a:xfrm>
            <a:off x="2087418" y="288473"/>
            <a:ext cx="8584038" cy="259045"/>
          </a:xfrm>
          <a:prstGeom prst="rect">
            <a:avLst/>
          </a:prstGeom>
        </p:spPr>
        <p:txBody>
          <a:bodyPr vert="horz" wrap="square" lIns="0" tIns="12700"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38100">
              <a:lnSpc>
                <a:spcPct val="100000"/>
              </a:lnSpc>
              <a:spcBef>
                <a:spcPts val="100"/>
              </a:spcBef>
            </a:pPr>
            <a:r>
              <a:rPr lang="kk-KZ" sz="1600" spc="-10"/>
              <a:t>ЕҢБЕК ҚАТЫНАСТАРЫ САЛАСЫНДАҒЫ МЕМЛЕКЕТТІК НОРМАТИВТІК ТАЛАПТАР</a:t>
            </a:r>
            <a:endParaRPr lang="ru-RU" sz="1600" dirty="0">
              <a:latin typeface="Tw Cen MT"/>
              <a:cs typeface="Tw Cen MT"/>
            </a:endParaRPr>
          </a:p>
        </p:txBody>
      </p:sp>
      <p:sp>
        <p:nvSpPr>
          <p:cNvPr id="10" name="Google Shape;121;p3">
            <a:extLst>
              <a:ext uri="{FF2B5EF4-FFF2-40B4-BE49-F238E27FC236}">
                <a16:creationId xmlns:a16="http://schemas.microsoft.com/office/drawing/2014/main" id="{8A52DEE9-C8AF-44B0-8F7C-F7F6D3599CD8}"/>
              </a:ext>
            </a:extLst>
          </p:cNvPr>
          <p:cNvSpPr/>
          <p:nvPr/>
        </p:nvSpPr>
        <p:spPr>
          <a:xfrm>
            <a:off x="95838" y="60332"/>
            <a:ext cx="1973107" cy="529533"/>
          </a:xfrm>
          <a:prstGeom prst="roundRect">
            <a:avLst>
              <a:gd name="adj" fmla="val 50000"/>
            </a:avLst>
          </a:prstGeom>
          <a:gradFill>
            <a:gsLst>
              <a:gs pos="0">
                <a:schemeClr val="dk2"/>
              </a:gs>
              <a:gs pos="100000">
                <a:srgbClr val="2AB0EF"/>
              </a:gs>
            </a:gsLst>
            <a:lin ang="2700000" scaled="0"/>
          </a:gradFill>
          <a:ln>
            <a:noFill/>
          </a:ln>
        </p:spPr>
        <p:txBody>
          <a:bodyPr spcFirstLastPara="1" wrap="square" lIns="91425" tIns="45700" rIns="91425" bIns="45700" anchor="ctr" anchorCtr="0">
            <a:noAutofit/>
          </a:bodyPr>
          <a:lstStyle/>
          <a:p>
            <a:r>
              <a:rPr lang="en-US" sz="1400">
                <a:solidFill>
                  <a:schemeClr val="bg1"/>
                </a:solidFill>
              </a:rPr>
              <a:t>HEALTH SAFETY ENVIRONMENT</a:t>
            </a:r>
            <a:endParaRPr lang="ru-RU" sz="1400" dirty="0">
              <a:solidFill>
                <a:schemeClr val="bg1"/>
              </a:solidFill>
            </a:endParaRPr>
          </a:p>
        </p:txBody>
      </p:sp>
      <p:pic>
        <p:nvPicPr>
          <p:cNvPr id="2" name="Рисунок 1">
            <a:extLst>
              <a:ext uri="{FF2B5EF4-FFF2-40B4-BE49-F238E27FC236}">
                <a16:creationId xmlns:a16="http://schemas.microsoft.com/office/drawing/2014/main" id="{485C1FC6-7F94-55A6-A889-A575F1424D91}"/>
              </a:ext>
            </a:extLst>
          </p:cNvPr>
          <p:cNvPicPr>
            <a:picLocks noChangeAspect="1"/>
          </p:cNvPicPr>
          <p:nvPr/>
        </p:nvPicPr>
        <p:blipFill>
          <a:blip r:embed="rId2"/>
          <a:stretch>
            <a:fillRect/>
          </a:stretch>
        </p:blipFill>
        <p:spPr>
          <a:xfrm>
            <a:off x="11176706" y="50696"/>
            <a:ext cx="1015294" cy="883895"/>
          </a:xfrm>
          <a:prstGeom prst="rect">
            <a:avLst/>
          </a:prstGeom>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201A8B-4C98-7075-63B1-2E23C1EF9F4E}"/>
            </a:ext>
          </a:extLst>
        </p:cNvPr>
        <p:cNvGrpSpPr/>
        <p:nvPr/>
      </p:nvGrpSpPr>
      <p:grpSpPr>
        <a:xfrm>
          <a:off x="0" y="0"/>
          <a:ext cx="0" cy="0"/>
          <a:chOff x="0" y="0"/>
          <a:chExt cx="0" cy="0"/>
        </a:xfrm>
      </p:grpSpPr>
      <p:sp>
        <p:nvSpPr>
          <p:cNvPr id="9" name="object 5">
            <a:extLst>
              <a:ext uri="{FF2B5EF4-FFF2-40B4-BE49-F238E27FC236}">
                <a16:creationId xmlns:a16="http://schemas.microsoft.com/office/drawing/2014/main" id="{DBD9C2B4-87F7-FA7D-3C9E-20E696FDC176}"/>
              </a:ext>
            </a:extLst>
          </p:cNvPr>
          <p:cNvSpPr txBox="1">
            <a:spLocks/>
          </p:cNvSpPr>
          <p:nvPr/>
        </p:nvSpPr>
        <p:spPr>
          <a:xfrm>
            <a:off x="2087418" y="288473"/>
            <a:ext cx="8584038" cy="259045"/>
          </a:xfrm>
          <a:prstGeom prst="rect">
            <a:avLst/>
          </a:prstGeom>
        </p:spPr>
        <p:txBody>
          <a:bodyPr vert="horz" wrap="square" lIns="0" tIns="12700"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38100">
              <a:lnSpc>
                <a:spcPct val="100000"/>
              </a:lnSpc>
              <a:spcBef>
                <a:spcPts val="100"/>
              </a:spcBef>
            </a:pPr>
            <a:r>
              <a:rPr lang="kk-KZ" sz="1600" spc="-10"/>
              <a:t>ЕҢБЕК ҚАТЫНАСТАРЫ САЛАСЫНДАҒЫ МЕМЛЕКЕТТІК НОРМАТИВТІК ТАЛАПТАР</a:t>
            </a:r>
            <a:endParaRPr lang="ru-RU" sz="1600" dirty="0">
              <a:latin typeface="Tw Cen MT"/>
              <a:cs typeface="Tw Cen MT"/>
            </a:endParaRPr>
          </a:p>
        </p:txBody>
      </p:sp>
      <p:sp>
        <p:nvSpPr>
          <p:cNvPr id="10" name="Google Shape;121;p3">
            <a:extLst>
              <a:ext uri="{FF2B5EF4-FFF2-40B4-BE49-F238E27FC236}">
                <a16:creationId xmlns:a16="http://schemas.microsoft.com/office/drawing/2014/main" id="{47E66974-4E01-F789-8909-CAA98BD5754E}"/>
              </a:ext>
            </a:extLst>
          </p:cNvPr>
          <p:cNvSpPr/>
          <p:nvPr/>
        </p:nvSpPr>
        <p:spPr>
          <a:xfrm>
            <a:off x="95838" y="60332"/>
            <a:ext cx="1973107" cy="529533"/>
          </a:xfrm>
          <a:prstGeom prst="roundRect">
            <a:avLst>
              <a:gd name="adj" fmla="val 50000"/>
            </a:avLst>
          </a:prstGeom>
          <a:gradFill>
            <a:gsLst>
              <a:gs pos="0">
                <a:schemeClr val="dk2"/>
              </a:gs>
              <a:gs pos="100000">
                <a:srgbClr val="2AB0EF"/>
              </a:gs>
            </a:gsLst>
            <a:lin ang="2700000" scaled="0"/>
          </a:gradFill>
          <a:ln>
            <a:noFill/>
          </a:ln>
        </p:spPr>
        <p:txBody>
          <a:bodyPr spcFirstLastPara="1" wrap="square" lIns="91425" tIns="45700" rIns="91425" bIns="45700" anchor="ctr" anchorCtr="0">
            <a:noAutofit/>
          </a:bodyPr>
          <a:lstStyle/>
          <a:p>
            <a:r>
              <a:rPr lang="en-US" sz="1400">
                <a:solidFill>
                  <a:schemeClr val="bg1"/>
                </a:solidFill>
              </a:rPr>
              <a:t>HEALTH SAFETY ENVIRONMENT</a:t>
            </a:r>
            <a:endParaRPr lang="ru-RU" sz="1400" dirty="0">
              <a:solidFill>
                <a:schemeClr val="bg1"/>
              </a:solidFill>
            </a:endParaRPr>
          </a:p>
        </p:txBody>
      </p:sp>
      <p:pic>
        <p:nvPicPr>
          <p:cNvPr id="2" name="Рисунок 1">
            <a:extLst>
              <a:ext uri="{FF2B5EF4-FFF2-40B4-BE49-F238E27FC236}">
                <a16:creationId xmlns:a16="http://schemas.microsoft.com/office/drawing/2014/main" id="{41D9BB16-94F4-8B42-BF95-A5FA387B1D6B}"/>
              </a:ext>
            </a:extLst>
          </p:cNvPr>
          <p:cNvPicPr>
            <a:picLocks noChangeAspect="1"/>
          </p:cNvPicPr>
          <p:nvPr/>
        </p:nvPicPr>
        <p:blipFill>
          <a:blip r:embed="rId2"/>
          <a:stretch>
            <a:fillRect/>
          </a:stretch>
        </p:blipFill>
        <p:spPr>
          <a:xfrm>
            <a:off x="11176706" y="50696"/>
            <a:ext cx="1015294" cy="883895"/>
          </a:xfrm>
          <a:prstGeom prst="rect">
            <a:avLst/>
          </a:prstGeom>
        </p:spPr>
      </p:pic>
      <p:sp>
        <p:nvSpPr>
          <p:cNvPr id="3" name="object 7">
            <a:extLst>
              <a:ext uri="{FF2B5EF4-FFF2-40B4-BE49-F238E27FC236}">
                <a16:creationId xmlns:a16="http://schemas.microsoft.com/office/drawing/2014/main" id="{88E0C569-F86D-8E7B-3A0D-A2DE758463CE}"/>
              </a:ext>
            </a:extLst>
          </p:cNvPr>
          <p:cNvSpPr/>
          <p:nvPr/>
        </p:nvSpPr>
        <p:spPr>
          <a:xfrm>
            <a:off x="252222" y="1285494"/>
            <a:ext cx="6771640" cy="4947285"/>
          </a:xfrm>
          <a:custGeom>
            <a:avLst/>
            <a:gdLst/>
            <a:ahLst/>
            <a:cxnLst/>
            <a:rect l="l" t="t" r="r" b="b"/>
            <a:pathLst>
              <a:path w="6771640" h="4947285">
                <a:moveTo>
                  <a:pt x="0" y="4946904"/>
                </a:moveTo>
                <a:lnTo>
                  <a:pt x="6771132" y="4946904"/>
                </a:lnTo>
                <a:lnTo>
                  <a:pt x="6771132" y="0"/>
                </a:lnTo>
                <a:lnTo>
                  <a:pt x="0" y="0"/>
                </a:lnTo>
                <a:lnTo>
                  <a:pt x="0" y="4946904"/>
                </a:lnTo>
                <a:close/>
              </a:path>
            </a:pathLst>
          </a:custGeom>
          <a:ln w="25400">
            <a:solidFill>
              <a:srgbClr val="00AF50"/>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 name="object 8">
            <a:extLst>
              <a:ext uri="{FF2B5EF4-FFF2-40B4-BE49-F238E27FC236}">
                <a16:creationId xmlns:a16="http://schemas.microsoft.com/office/drawing/2014/main" id="{03FD9830-BE5A-81DE-42B5-DC7F592B8D56}"/>
              </a:ext>
            </a:extLst>
          </p:cNvPr>
          <p:cNvSpPr txBox="1"/>
          <p:nvPr/>
        </p:nvSpPr>
        <p:spPr>
          <a:xfrm>
            <a:off x="2629916" y="721309"/>
            <a:ext cx="4856480" cy="300355"/>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lang="kk-KZ" sz="1800" b="1" i="0" u="none" strike="noStrike" kern="0" cap="none" spc="0" normalizeH="0" baseline="0" noProof="0" dirty="0">
                <a:ln>
                  <a:noFill/>
                </a:ln>
                <a:solidFill>
                  <a:srgbClr val="1E1E1E"/>
                </a:solidFill>
                <a:effectLst/>
                <a:uLnTx/>
                <a:uFillTx/>
                <a:latin typeface="Arial Narrow"/>
                <a:cs typeface="Arial Narrow"/>
              </a:rPr>
              <a:t>Ауырлықтарды қолмен көтеру және жылжыту нормалары</a:t>
            </a:r>
            <a:endParaRPr kumimoji="0" sz="1800" b="0" i="0" u="none" strike="noStrike" kern="0" cap="none" spc="0" normalizeH="0" baseline="0" noProof="0">
              <a:ln>
                <a:noFill/>
              </a:ln>
              <a:solidFill>
                <a:sysClr val="windowText" lastClr="000000"/>
              </a:solidFill>
              <a:effectLst/>
              <a:uLnTx/>
              <a:uFillTx/>
              <a:latin typeface="Arial Narrow"/>
              <a:cs typeface="Arial Narrow"/>
            </a:endParaRPr>
          </a:p>
        </p:txBody>
      </p:sp>
      <p:graphicFrame>
        <p:nvGraphicFramePr>
          <p:cNvPr id="5" name="object 9">
            <a:extLst>
              <a:ext uri="{FF2B5EF4-FFF2-40B4-BE49-F238E27FC236}">
                <a16:creationId xmlns:a16="http://schemas.microsoft.com/office/drawing/2014/main" id="{5B14B70E-53FD-73D5-D69F-7A8B6A39B280}"/>
              </a:ext>
            </a:extLst>
          </p:cNvPr>
          <p:cNvGraphicFramePr>
            <a:graphicFrameLocks noGrp="1"/>
          </p:cNvGraphicFramePr>
          <p:nvPr>
            <p:extLst>
              <p:ext uri="{D42A27DB-BD31-4B8C-83A1-F6EECF244321}">
                <p14:modId xmlns:p14="http://schemas.microsoft.com/office/powerpoint/2010/main" val="3962649721"/>
              </p:ext>
            </p:extLst>
          </p:nvPr>
        </p:nvGraphicFramePr>
        <p:xfrm>
          <a:off x="501192" y="3000311"/>
          <a:ext cx="6522670" cy="1308969"/>
        </p:xfrm>
        <a:graphic>
          <a:graphicData uri="http://schemas.openxmlformats.org/drawingml/2006/table">
            <a:tbl>
              <a:tblPr firstRow="1" bandRow="1">
                <a:tableStyleId>{2D5ABB26-0587-4C30-8999-92F81FD0307C}</a:tableStyleId>
              </a:tblPr>
              <a:tblGrid>
                <a:gridCol w="5126876">
                  <a:extLst>
                    <a:ext uri="{9D8B030D-6E8A-4147-A177-3AD203B41FA5}">
                      <a16:colId xmlns:a16="http://schemas.microsoft.com/office/drawing/2014/main" val="20000"/>
                    </a:ext>
                  </a:extLst>
                </a:gridCol>
                <a:gridCol w="1395794">
                  <a:extLst>
                    <a:ext uri="{9D8B030D-6E8A-4147-A177-3AD203B41FA5}">
                      <a16:colId xmlns:a16="http://schemas.microsoft.com/office/drawing/2014/main" val="20001"/>
                    </a:ext>
                  </a:extLst>
                </a:gridCol>
              </a:tblGrid>
              <a:tr h="715244">
                <a:tc>
                  <a:txBody>
                    <a:bodyPr/>
                    <a:lstStyle/>
                    <a:p>
                      <a:pPr marL="37465" marR="177800">
                        <a:lnSpc>
                          <a:spcPct val="100000"/>
                        </a:lnSpc>
                        <a:spcBef>
                          <a:spcPts val="150"/>
                        </a:spcBef>
                      </a:pPr>
                      <a:r>
                        <a:rPr lang="kk-KZ" sz="1600" dirty="0">
                          <a:latin typeface="Arial Narrow"/>
                          <a:cs typeface="Arial Narrow"/>
                        </a:rPr>
                        <a:t>1) 16 жастан 18 жасқа дейінгі ер жынысты жасөспірімдер үшін</a:t>
                      </a:r>
                      <a:endParaRPr sz="1600" dirty="0">
                        <a:latin typeface="Arial Narrow"/>
                        <a:cs typeface="Arial Narrow"/>
                      </a:endParaRPr>
                    </a:p>
                  </a:txBody>
                  <a:tcPr marL="0" marR="0" marT="19050" marB="0">
                    <a:lnL w="9525">
                      <a:solidFill>
                        <a:srgbClr val="CFCFCF"/>
                      </a:solidFill>
                      <a:prstDash val="solid"/>
                    </a:lnL>
                    <a:lnR w="9525">
                      <a:solidFill>
                        <a:srgbClr val="CFCFCF"/>
                      </a:solidFill>
                      <a:prstDash val="solid"/>
                    </a:lnR>
                    <a:lnT w="9525">
                      <a:solidFill>
                        <a:srgbClr val="CFCFCF"/>
                      </a:solidFill>
                      <a:prstDash val="solid"/>
                    </a:lnT>
                    <a:lnB w="9525">
                      <a:solidFill>
                        <a:srgbClr val="CFCFCF"/>
                      </a:solidFill>
                      <a:prstDash val="solid"/>
                    </a:lnB>
                  </a:tcPr>
                </a:tc>
                <a:tc>
                  <a:txBody>
                    <a:bodyPr/>
                    <a:lstStyle/>
                    <a:p>
                      <a:pPr marL="38735" algn="ctr">
                        <a:lnSpc>
                          <a:spcPct val="100000"/>
                        </a:lnSpc>
                        <a:spcBef>
                          <a:spcPts val="150"/>
                        </a:spcBef>
                      </a:pPr>
                      <a:r>
                        <a:rPr sz="1400" b="1" spc="-20" dirty="0">
                          <a:latin typeface="Arial Narrow"/>
                          <a:cs typeface="Arial Narrow"/>
                        </a:rPr>
                        <a:t>16,4</a:t>
                      </a:r>
                      <a:endParaRPr sz="1400" b="1" dirty="0">
                        <a:latin typeface="Arial Narrow"/>
                        <a:cs typeface="Arial Narrow"/>
                      </a:endParaRPr>
                    </a:p>
                    <a:p>
                      <a:pPr marL="38735" algn="ctr">
                        <a:lnSpc>
                          <a:spcPct val="100000"/>
                        </a:lnSpc>
                      </a:pPr>
                      <a:r>
                        <a:rPr lang="kk-KZ" sz="1400" b="1" spc="-10" dirty="0">
                          <a:latin typeface="Arial Narrow"/>
                          <a:cs typeface="Arial Narrow"/>
                        </a:rPr>
                        <a:t>килограмм</a:t>
                      </a:r>
                      <a:endParaRPr sz="1400" b="1" dirty="0">
                        <a:latin typeface="Arial Narrow"/>
                        <a:cs typeface="Arial Narrow"/>
                      </a:endParaRPr>
                    </a:p>
                  </a:txBody>
                  <a:tcPr marL="0" marR="0" marT="19050" marB="0">
                    <a:lnL w="9525">
                      <a:solidFill>
                        <a:srgbClr val="CFCFCF"/>
                      </a:solidFill>
                      <a:prstDash val="solid"/>
                    </a:lnL>
                    <a:lnR w="9525">
                      <a:solidFill>
                        <a:srgbClr val="CFCFCF"/>
                      </a:solidFill>
                      <a:prstDash val="solid"/>
                    </a:lnR>
                    <a:lnT w="9525">
                      <a:solidFill>
                        <a:srgbClr val="CFCFCF"/>
                      </a:solidFill>
                      <a:prstDash val="solid"/>
                    </a:lnT>
                    <a:lnB w="9525">
                      <a:solidFill>
                        <a:srgbClr val="CFCFCF"/>
                      </a:solidFill>
                      <a:prstDash val="solid"/>
                    </a:lnB>
                  </a:tcPr>
                </a:tc>
                <a:extLst>
                  <a:ext uri="{0D108BD9-81ED-4DB2-BD59-A6C34878D82A}">
                    <a16:rowId xmlns:a16="http://schemas.microsoft.com/office/drawing/2014/main" val="10000"/>
                  </a:ext>
                </a:extLst>
              </a:tr>
              <a:tr h="593725">
                <a:tc>
                  <a:txBody>
                    <a:bodyPr/>
                    <a:lstStyle/>
                    <a:p>
                      <a:pPr marL="37465">
                        <a:lnSpc>
                          <a:spcPct val="100000"/>
                        </a:lnSpc>
                        <a:spcBef>
                          <a:spcPts val="150"/>
                        </a:spcBef>
                      </a:pPr>
                      <a:r>
                        <a:rPr lang="kk-KZ" sz="1600" dirty="0">
                          <a:latin typeface="Arial Narrow"/>
                          <a:cs typeface="Arial Narrow"/>
                        </a:rPr>
                        <a:t>2) 16 жастан 18 жасқа дейінгі әйел жынысты жасөспірімдер үшін</a:t>
                      </a:r>
                      <a:endParaRPr sz="1600" dirty="0">
                        <a:latin typeface="Arial Narrow"/>
                        <a:cs typeface="Arial Narrow"/>
                      </a:endParaRPr>
                    </a:p>
                  </a:txBody>
                  <a:tcPr marL="0" marR="0" marT="19050" marB="0">
                    <a:lnL w="9525">
                      <a:solidFill>
                        <a:srgbClr val="CFCFCF"/>
                      </a:solidFill>
                      <a:prstDash val="solid"/>
                    </a:lnL>
                    <a:lnR w="9525">
                      <a:solidFill>
                        <a:srgbClr val="CFCFCF"/>
                      </a:solidFill>
                      <a:prstDash val="solid"/>
                    </a:lnR>
                    <a:lnT w="9525">
                      <a:solidFill>
                        <a:srgbClr val="CFCFCF"/>
                      </a:solidFill>
                      <a:prstDash val="solid"/>
                    </a:lnT>
                    <a:lnB w="9525">
                      <a:solidFill>
                        <a:srgbClr val="CFCFCF"/>
                      </a:solidFill>
                      <a:prstDash val="solid"/>
                    </a:lnB>
                  </a:tcPr>
                </a:tc>
                <a:tc>
                  <a:txBody>
                    <a:bodyPr/>
                    <a:lstStyle/>
                    <a:p>
                      <a:pPr marL="38735" algn="ctr">
                        <a:lnSpc>
                          <a:spcPct val="100000"/>
                        </a:lnSpc>
                        <a:spcBef>
                          <a:spcPts val="150"/>
                        </a:spcBef>
                      </a:pPr>
                      <a:r>
                        <a:rPr sz="1400" b="1" spc="-25" dirty="0">
                          <a:latin typeface="Arial Narrow"/>
                          <a:cs typeface="Arial Narrow"/>
                        </a:rPr>
                        <a:t>8,2</a:t>
                      </a:r>
                      <a:endParaRPr sz="1400" b="1" dirty="0">
                        <a:latin typeface="Arial Narrow"/>
                        <a:cs typeface="Arial Narrow"/>
                      </a:endParaRPr>
                    </a:p>
                    <a:p>
                      <a:pPr marL="38735" algn="ctr">
                        <a:lnSpc>
                          <a:spcPct val="100000"/>
                        </a:lnSpc>
                      </a:pPr>
                      <a:r>
                        <a:rPr lang="kk-KZ" sz="1400" b="1" spc="-10" dirty="0">
                          <a:latin typeface="Arial Narrow"/>
                          <a:cs typeface="Arial Narrow"/>
                        </a:rPr>
                        <a:t>килограмм</a:t>
                      </a:r>
                      <a:endParaRPr sz="1400" b="1" dirty="0">
                        <a:latin typeface="Arial Narrow"/>
                        <a:cs typeface="Arial Narrow"/>
                      </a:endParaRPr>
                    </a:p>
                  </a:txBody>
                  <a:tcPr marL="0" marR="0" marT="19050" marB="0">
                    <a:lnL w="9525">
                      <a:solidFill>
                        <a:srgbClr val="CFCFCF"/>
                      </a:solidFill>
                      <a:prstDash val="solid"/>
                    </a:lnL>
                    <a:lnR w="9525">
                      <a:solidFill>
                        <a:srgbClr val="CFCFCF"/>
                      </a:solidFill>
                      <a:prstDash val="solid"/>
                    </a:lnR>
                    <a:lnT w="9525">
                      <a:solidFill>
                        <a:srgbClr val="CFCFCF"/>
                      </a:solidFill>
                      <a:prstDash val="solid"/>
                    </a:lnT>
                    <a:lnB w="9525">
                      <a:solidFill>
                        <a:srgbClr val="CFCFCF"/>
                      </a:solidFill>
                      <a:prstDash val="solid"/>
                    </a:lnB>
                  </a:tcPr>
                </a:tc>
                <a:extLst>
                  <a:ext uri="{0D108BD9-81ED-4DB2-BD59-A6C34878D82A}">
                    <a16:rowId xmlns:a16="http://schemas.microsoft.com/office/drawing/2014/main" val="10001"/>
                  </a:ext>
                </a:extLst>
              </a:tr>
            </a:tbl>
          </a:graphicData>
        </a:graphic>
      </p:graphicFrame>
      <p:sp>
        <p:nvSpPr>
          <p:cNvPr id="6" name="object 10">
            <a:extLst>
              <a:ext uri="{FF2B5EF4-FFF2-40B4-BE49-F238E27FC236}">
                <a16:creationId xmlns:a16="http://schemas.microsoft.com/office/drawing/2014/main" id="{36FD2EE9-AE74-8533-57B8-BC82B6F3E970}"/>
              </a:ext>
            </a:extLst>
          </p:cNvPr>
          <p:cNvSpPr txBox="1">
            <a:spLocks/>
          </p:cNvSpPr>
          <p:nvPr/>
        </p:nvSpPr>
        <p:spPr>
          <a:xfrm>
            <a:off x="485952" y="1380490"/>
            <a:ext cx="6263005" cy="1526059"/>
          </a:xfrm>
          <a:prstGeom prst="rect">
            <a:avLst/>
          </a:prstGeom>
        </p:spPr>
        <p:txBody>
          <a:bodyPr vert="horz" wrap="square" lIns="0" tIns="12700" rIns="0" bIns="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2700" marR="5080" algn="just">
              <a:lnSpc>
                <a:spcPct val="100000"/>
              </a:lnSpc>
              <a:spcBef>
                <a:spcPts val="100"/>
              </a:spcBef>
            </a:pPr>
            <a:r>
              <a:rPr lang="kk-KZ" sz="1800" dirty="0">
                <a:latin typeface=" arial narrow"/>
              </a:rPr>
              <a:t>18 жасқа толмаған жұмыскерлер салмағы 4,1 килограмнан асатын ауырлықтарды тек тасымалдау немесе жылжытуға байланысты жұмыстарға тағайындалмайды.</a:t>
            </a:r>
          </a:p>
          <a:p>
            <a:pPr marL="12700" algn="just">
              <a:lnSpc>
                <a:spcPct val="100000"/>
              </a:lnSpc>
              <a:spcBef>
                <a:spcPts val="1010"/>
              </a:spcBef>
            </a:pPr>
            <a:r>
              <a:rPr lang="kk-KZ" sz="1800" b="1" dirty="0">
                <a:latin typeface=" arial narrow"/>
                <a:cs typeface="Arial Narrow"/>
              </a:rPr>
              <a:t>Көтеру және тасымалдауға тек ол</a:t>
            </a:r>
          </a:p>
          <a:p>
            <a:pPr marL="12700" algn="just">
              <a:lnSpc>
                <a:spcPct val="100000"/>
              </a:lnSpc>
              <a:spcBef>
                <a:spcPts val="5"/>
              </a:spcBef>
            </a:pPr>
            <a:r>
              <a:rPr lang="kk-KZ" sz="1800" b="1" dirty="0">
                <a:latin typeface=" arial narrow"/>
                <a:cs typeface="Arial Narrow"/>
              </a:rPr>
              <a:t>олардың жұмыс уақытының үштен бірінен аспайтын жағдайда рұқсат етіледі:</a:t>
            </a:r>
          </a:p>
        </p:txBody>
      </p:sp>
      <p:graphicFrame>
        <p:nvGraphicFramePr>
          <p:cNvPr id="11" name="object 11">
            <a:extLst>
              <a:ext uri="{FF2B5EF4-FFF2-40B4-BE49-F238E27FC236}">
                <a16:creationId xmlns:a16="http://schemas.microsoft.com/office/drawing/2014/main" id="{5852179C-8C02-3A98-33A7-1C8C512B059F}"/>
              </a:ext>
            </a:extLst>
          </p:cNvPr>
          <p:cNvGraphicFramePr>
            <a:graphicFrameLocks noGrp="1"/>
          </p:cNvGraphicFramePr>
          <p:nvPr/>
        </p:nvGraphicFramePr>
        <p:xfrm>
          <a:off x="475970" y="4645786"/>
          <a:ext cx="6346825" cy="1285240"/>
        </p:xfrm>
        <a:graphic>
          <a:graphicData uri="http://schemas.openxmlformats.org/drawingml/2006/table">
            <a:tbl>
              <a:tblPr firstRow="1" bandRow="1">
                <a:tableStyleId>{2D5ABB26-0587-4C30-8999-92F81FD0307C}</a:tableStyleId>
              </a:tblPr>
              <a:tblGrid>
                <a:gridCol w="5133975">
                  <a:extLst>
                    <a:ext uri="{9D8B030D-6E8A-4147-A177-3AD203B41FA5}">
                      <a16:colId xmlns:a16="http://schemas.microsoft.com/office/drawing/2014/main" val="20000"/>
                    </a:ext>
                  </a:extLst>
                </a:gridCol>
                <a:gridCol w="1212850">
                  <a:extLst>
                    <a:ext uri="{9D8B030D-6E8A-4147-A177-3AD203B41FA5}">
                      <a16:colId xmlns:a16="http://schemas.microsoft.com/office/drawing/2014/main" val="20001"/>
                    </a:ext>
                  </a:extLst>
                </a:gridCol>
              </a:tblGrid>
              <a:tr h="561975">
                <a:tc>
                  <a:txBody>
                    <a:bodyPr/>
                    <a:lstStyle/>
                    <a:p>
                      <a:pPr marL="36830" marR="1098550">
                        <a:lnSpc>
                          <a:spcPct val="100000"/>
                        </a:lnSpc>
                        <a:spcBef>
                          <a:spcPts val="135"/>
                        </a:spcBef>
                      </a:pPr>
                      <a:r>
                        <a:rPr lang="kk-KZ" sz="1700" dirty="0">
                          <a:latin typeface="Arial Narrow"/>
                          <a:cs typeface="Arial Narrow"/>
                        </a:rPr>
                        <a:t>Басқа жұмыспен кезектестіргенде ауырлықтарды көтеру және жылжыту (біржолғы) (сағатына 2 ретке дейін)</a:t>
                      </a:r>
                      <a:endParaRPr sz="1700">
                        <a:latin typeface="Arial Narrow"/>
                        <a:cs typeface="Arial Narrow"/>
                      </a:endParaRPr>
                    </a:p>
                  </a:txBody>
                  <a:tcPr marL="0" marR="0" marT="17145" marB="0">
                    <a:lnL w="9525">
                      <a:solidFill>
                        <a:srgbClr val="CFCFCF"/>
                      </a:solidFill>
                      <a:prstDash val="solid"/>
                    </a:lnL>
                    <a:lnR w="9525">
                      <a:solidFill>
                        <a:srgbClr val="CFCFCF"/>
                      </a:solidFill>
                      <a:prstDash val="solid"/>
                    </a:lnR>
                    <a:lnT w="9525">
                      <a:solidFill>
                        <a:srgbClr val="CFCFCF"/>
                      </a:solidFill>
                      <a:prstDash val="solid"/>
                    </a:lnT>
                    <a:lnB w="9525">
                      <a:solidFill>
                        <a:srgbClr val="CFCFCF"/>
                      </a:solidFill>
                      <a:prstDash val="solid"/>
                    </a:lnB>
                  </a:tcPr>
                </a:tc>
                <a:tc>
                  <a:txBody>
                    <a:bodyPr/>
                    <a:lstStyle/>
                    <a:p>
                      <a:pPr marL="36830">
                        <a:lnSpc>
                          <a:spcPct val="100000"/>
                        </a:lnSpc>
                        <a:spcBef>
                          <a:spcPts val="135"/>
                        </a:spcBef>
                      </a:pPr>
                      <a:r>
                        <a:rPr lang="kk-KZ" sz="1700" spc="-10" dirty="0">
                          <a:latin typeface="Arial Narrow"/>
                          <a:cs typeface="Arial Narrow"/>
                        </a:rPr>
                        <a:t>10 килограмм</a:t>
                      </a:r>
                      <a:endParaRPr sz="1700">
                        <a:latin typeface="Arial Narrow"/>
                        <a:cs typeface="Arial Narrow"/>
                      </a:endParaRPr>
                    </a:p>
                  </a:txBody>
                  <a:tcPr marL="0" marR="0" marT="17145" marB="0">
                    <a:lnL w="9525">
                      <a:solidFill>
                        <a:srgbClr val="CFCFCF"/>
                      </a:solidFill>
                      <a:prstDash val="solid"/>
                    </a:lnL>
                    <a:lnR w="9525">
                      <a:solidFill>
                        <a:srgbClr val="CFCFCF"/>
                      </a:solidFill>
                      <a:prstDash val="solid"/>
                    </a:lnR>
                    <a:lnT w="9525">
                      <a:solidFill>
                        <a:srgbClr val="CFCFCF"/>
                      </a:solidFill>
                      <a:prstDash val="solid"/>
                    </a:lnT>
                    <a:lnB w="9525">
                      <a:solidFill>
                        <a:srgbClr val="CFCFCF"/>
                      </a:solidFill>
                      <a:prstDash val="solid"/>
                    </a:lnB>
                  </a:tcPr>
                </a:tc>
                <a:extLst>
                  <a:ext uri="{0D108BD9-81ED-4DB2-BD59-A6C34878D82A}">
                    <a16:rowId xmlns:a16="http://schemas.microsoft.com/office/drawing/2014/main" val="10000"/>
                  </a:ext>
                </a:extLst>
              </a:tr>
              <a:tr h="723265">
                <a:tc>
                  <a:txBody>
                    <a:bodyPr/>
                    <a:lstStyle/>
                    <a:p>
                      <a:pPr marL="36830">
                        <a:lnSpc>
                          <a:spcPct val="100000"/>
                        </a:lnSpc>
                        <a:spcBef>
                          <a:spcPts val="140"/>
                        </a:spcBef>
                      </a:pPr>
                      <a:r>
                        <a:rPr lang="kk-KZ" sz="1700" dirty="0">
                          <a:latin typeface="Arial Narrow"/>
                          <a:cs typeface="Arial Narrow"/>
                        </a:rPr>
                        <a:t>Ауырлықтарды тұрақты түрде көтеру және жылжыту (біржолғы)</a:t>
                      </a:r>
                      <a:endParaRPr sz="1700" dirty="0">
                        <a:latin typeface="Arial Narrow"/>
                        <a:cs typeface="Arial Narrow"/>
                      </a:endParaRPr>
                    </a:p>
                    <a:p>
                      <a:pPr marL="36830">
                        <a:lnSpc>
                          <a:spcPct val="100000"/>
                        </a:lnSpc>
                      </a:pPr>
                      <a:r>
                        <a:rPr lang="kk-KZ" sz="1700" dirty="0">
                          <a:latin typeface="Arial Narrow"/>
                          <a:cs typeface="Arial Narrow"/>
                        </a:rPr>
                        <a:t>жұмыс ауысымы ішінде</a:t>
                      </a:r>
                      <a:endParaRPr sz="1700" dirty="0">
                        <a:latin typeface="Arial Narrow"/>
                        <a:cs typeface="Arial Narrow"/>
                      </a:endParaRPr>
                    </a:p>
                  </a:txBody>
                  <a:tcPr marL="0" marR="0" marT="17780" marB="0">
                    <a:lnL w="9525">
                      <a:solidFill>
                        <a:srgbClr val="CFCFCF"/>
                      </a:solidFill>
                      <a:prstDash val="solid"/>
                    </a:lnL>
                    <a:lnR w="9525">
                      <a:solidFill>
                        <a:srgbClr val="CFCFCF"/>
                      </a:solidFill>
                      <a:prstDash val="solid"/>
                    </a:lnR>
                    <a:lnT w="9525">
                      <a:solidFill>
                        <a:srgbClr val="CFCFCF"/>
                      </a:solidFill>
                      <a:prstDash val="solid"/>
                    </a:lnT>
                    <a:lnB w="9525">
                      <a:solidFill>
                        <a:srgbClr val="CFCFCF"/>
                      </a:solidFill>
                      <a:prstDash val="solid"/>
                    </a:lnB>
                  </a:tcPr>
                </a:tc>
                <a:tc>
                  <a:txBody>
                    <a:bodyPr/>
                    <a:lstStyle/>
                    <a:p>
                      <a:pPr marL="36830">
                        <a:lnSpc>
                          <a:spcPct val="100000"/>
                        </a:lnSpc>
                        <a:spcBef>
                          <a:spcPts val="140"/>
                        </a:spcBef>
                      </a:pPr>
                      <a:r>
                        <a:rPr lang="kk-KZ" sz="1700" spc="-10" dirty="0">
                          <a:latin typeface="Arial Narrow"/>
                          <a:cs typeface="Arial Narrow"/>
                        </a:rPr>
                        <a:t>7 килограмм</a:t>
                      </a:r>
                      <a:endParaRPr sz="1700" dirty="0">
                        <a:latin typeface="Arial Narrow"/>
                        <a:cs typeface="Arial Narrow"/>
                      </a:endParaRPr>
                    </a:p>
                  </a:txBody>
                  <a:tcPr marL="0" marR="0" marT="17780" marB="0">
                    <a:lnL w="9525">
                      <a:solidFill>
                        <a:srgbClr val="CFCFCF"/>
                      </a:solidFill>
                      <a:prstDash val="solid"/>
                    </a:lnL>
                    <a:lnR w="9525">
                      <a:solidFill>
                        <a:srgbClr val="CFCFCF"/>
                      </a:solidFill>
                      <a:prstDash val="solid"/>
                    </a:lnR>
                    <a:lnT w="9525">
                      <a:solidFill>
                        <a:srgbClr val="CFCFCF"/>
                      </a:solidFill>
                      <a:prstDash val="solid"/>
                    </a:lnT>
                    <a:lnB w="9525">
                      <a:solidFill>
                        <a:srgbClr val="CFCFCF"/>
                      </a:solidFill>
                      <a:prstDash val="solid"/>
                    </a:lnB>
                  </a:tcPr>
                </a:tc>
                <a:extLst>
                  <a:ext uri="{0D108BD9-81ED-4DB2-BD59-A6C34878D82A}">
                    <a16:rowId xmlns:a16="http://schemas.microsoft.com/office/drawing/2014/main" val="10001"/>
                  </a:ext>
                </a:extLst>
              </a:tr>
            </a:tbl>
          </a:graphicData>
        </a:graphic>
      </p:graphicFrame>
      <p:sp>
        <p:nvSpPr>
          <p:cNvPr id="12" name="object 12">
            <a:extLst>
              <a:ext uri="{FF2B5EF4-FFF2-40B4-BE49-F238E27FC236}">
                <a16:creationId xmlns:a16="http://schemas.microsoft.com/office/drawing/2014/main" id="{3343912C-F584-A02E-1E25-5A5BA2662F89}"/>
              </a:ext>
            </a:extLst>
          </p:cNvPr>
          <p:cNvSpPr txBox="1"/>
          <p:nvPr/>
        </p:nvSpPr>
        <p:spPr>
          <a:xfrm>
            <a:off x="501192" y="4281678"/>
            <a:ext cx="1238250" cy="299720"/>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lang="kk-KZ" sz="1800" b="1" i="0" u="none" strike="noStrike" kern="0" cap="none" spc="-10" normalizeH="0" baseline="0" noProof="0" dirty="0">
                <a:ln>
                  <a:noFill/>
                </a:ln>
                <a:solidFill>
                  <a:sysClr val="windowText" lastClr="000000"/>
                </a:solidFill>
                <a:effectLst/>
                <a:uLnTx/>
                <a:uFillTx/>
                <a:latin typeface="Arial Narrow"/>
                <a:cs typeface="Arial Narrow"/>
              </a:rPr>
              <a:t>Әйелдер үшін:</a:t>
            </a:r>
            <a:endParaRPr kumimoji="0" sz="1800" b="0" i="0" u="none" strike="noStrike" kern="0" cap="none" spc="0" normalizeH="0" baseline="0" noProof="0">
              <a:ln>
                <a:noFill/>
              </a:ln>
              <a:solidFill>
                <a:sysClr val="windowText" lastClr="000000"/>
              </a:solidFill>
              <a:effectLst/>
              <a:uLnTx/>
              <a:uFillTx/>
              <a:latin typeface="Arial Narrow"/>
              <a:cs typeface="Arial Narrow"/>
            </a:endParaRPr>
          </a:p>
        </p:txBody>
      </p:sp>
      <p:pic>
        <p:nvPicPr>
          <p:cNvPr id="13" name="object 13">
            <a:extLst>
              <a:ext uri="{FF2B5EF4-FFF2-40B4-BE49-F238E27FC236}">
                <a16:creationId xmlns:a16="http://schemas.microsoft.com/office/drawing/2014/main" id="{A2358B20-BFAA-8CE8-397D-3DA0B1208823}"/>
              </a:ext>
            </a:extLst>
          </p:cNvPr>
          <p:cNvPicPr/>
          <p:nvPr/>
        </p:nvPicPr>
        <p:blipFill>
          <a:blip r:embed="rId3" cstate="print"/>
          <a:stretch>
            <a:fillRect/>
          </a:stretch>
        </p:blipFill>
        <p:spPr>
          <a:xfrm>
            <a:off x="7251192" y="1284732"/>
            <a:ext cx="4634484" cy="4879848"/>
          </a:xfrm>
          <a:prstGeom prst="rect">
            <a:avLst/>
          </a:prstGeom>
        </p:spPr>
      </p:pic>
    </p:spTree>
    <p:extLst>
      <p:ext uri="{BB962C8B-B14F-4D97-AF65-F5344CB8AC3E}">
        <p14:creationId xmlns:p14="http://schemas.microsoft.com/office/powerpoint/2010/main" val="227941808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C3CFC0-9012-6B01-3AC0-E41F6BC8DF45}"/>
            </a:ext>
          </a:extLst>
        </p:cNvPr>
        <p:cNvGrpSpPr/>
        <p:nvPr/>
      </p:nvGrpSpPr>
      <p:grpSpPr>
        <a:xfrm>
          <a:off x="0" y="0"/>
          <a:ext cx="0" cy="0"/>
          <a:chOff x="0" y="0"/>
          <a:chExt cx="0" cy="0"/>
        </a:xfrm>
      </p:grpSpPr>
      <p:sp>
        <p:nvSpPr>
          <p:cNvPr id="19" name="Google Shape;121;p3">
            <a:extLst>
              <a:ext uri="{FF2B5EF4-FFF2-40B4-BE49-F238E27FC236}">
                <a16:creationId xmlns:a16="http://schemas.microsoft.com/office/drawing/2014/main" id="{5BE00EE2-BE07-A106-F0A0-7C5F2BAA2159}"/>
              </a:ext>
            </a:extLst>
          </p:cNvPr>
          <p:cNvSpPr/>
          <p:nvPr/>
        </p:nvSpPr>
        <p:spPr>
          <a:xfrm>
            <a:off x="95838" y="60332"/>
            <a:ext cx="1973107" cy="529533"/>
          </a:xfrm>
          <a:prstGeom prst="roundRect">
            <a:avLst>
              <a:gd name="adj" fmla="val 50000"/>
            </a:avLst>
          </a:prstGeom>
          <a:gradFill>
            <a:gsLst>
              <a:gs pos="0">
                <a:schemeClr val="dk2"/>
              </a:gs>
              <a:gs pos="100000">
                <a:srgbClr val="2AB0EF"/>
              </a:gs>
            </a:gsLst>
            <a:lin ang="27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Narrow" panose="020B0606020202030204" pitchFamily="34" charset="0"/>
              <a:ea typeface="Arial"/>
              <a:cs typeface="Arial"/>
              <a:sym typeface="Arial"/>
            </a:endParaRPr>
          </a:p>
        </p:txBody>
      </p:sp>
      <p:sp>
        <p:nvSpPr>
          <p:cNvPr id="3" name="Прямоугольник 2">
            <a:extLst>
              <a:ext uri="{FF2B5EF4-FFF2-40B4-BE49-F238E27FC236}">
                <a16:creationId xmlns:a16="http://schemas.microsoft.com/office/drawing/2014/main" id="{269A8946-1A88-D4E2-B46F-731ED180CF0C}"/>
              </a:ext>
            </a:extLst>
          </p:cNvPr>
          <p:cNvSpPr/>
          <p:nvPr/>
        </p:nvSpPr>
        <p:spPr>
          <a:xfrm>
            <a:off x="2716913" y="99479"/>
            <a:ext cx="7499927" cy="646331"/>
          </a:xfrm>
          <a:prstGeom prst="rect">
            <a:avLst/>
          </a:prstGeom>
        </p:spPr>
        <p:txBody>
          <a:bodyPr wrap="square">
            <a:spAutoFit/>
          </a:bodyPr>
          <a:lstStyle/>
          <a:p>
            <a:pPr algn="ctr">
              <a:spcAft>
                <a:spcPts val="0"/>
              </a:spcAft>
            </a:pPr>
            <a:r>
              <a:rPr lang="kk-KZ" sz="1600" b="1" dirty="0">
                <a:solidFill>
                  <a:srgbClr val="547094"/>
                </a:solidFill>
                <a:latin typeface=" arial narrow"/>
                <a:cs typeface="Arial" panose="020B0604020202020204" pitchFamily="34" charset="0"/>
              </a:rPr>
              <a:t>Еңбек қауіпсіздігі және еңбекті қорғау мәселелері бойынша кәсіби құзыреттерді дамыту</a:t>
            </a:r>
          </a:p>
          <a:p>
            <a:pPr algn="ctr">
              <a:spcAft>
                <a:spcPts val="0"/>
              </a:spcAft>
            </a:pPr>
            <a:endParaRPr lang="ru-RU" sz="2000" b="1" dirty="0">
              <a:solidFill>
                <a:srgbClr val="547094"/>
              </a:solidFill>
              <a:latin typeface=" arial narrow"/>
              <a:cs typeface="Arial" panose="020B0604020202020204" pitchFamily="34" charset="0"/>
            </a:endParaRPr>
          </a:p>
        </p:txBody>
      </p:sp>
      <p:cxnSp>
        <p:nvCxnSpPr>
          <p:cNvPr id="20" name="Google Shape;123;p3">
            <a:extLst>
              <a:ext uri="{FF2B5EF4-FFF2-40B4-BE49-F238E27FC236}">
                <a16:creationId xmlns:a16="http://schemas.microsoft.com/office/drawing/2014/main" id="{70467DBD-67FE-A165-CBD1-EE05B8045836}"/>
              </a:ext>
            </a:extLst>
          </p:cNvPr>
          <p:cNvCxnSpPr>
            <a:cxnSpLocks/>
          </p:cNvCxnSpPr>
          <p:nvPr/>
        </p:nvCxnSpPr>
        <p:spPr>
          <a:xfrm>
            <a:off x="0" y="642116"/>
            <a:ext cx="12192000" cy="1"/>
          </a:xfrm>
          <a:prstGeom prst="straightConnector1">
            <a:avLst/>
          </a:prstGeom>
          <a:noFill/>
          <a:ln w="28575" cap="flat" cmpd="sng">
            <a:solidFill>
              <a:srgbClr val="2AB0EF"/>
            </a:solidFill>
            <a:prstDash val="solid"/>
            <a:round/>
            <a:headEnd type="none" w="sm" len="sm"/>
            <a:tailEnd type="none" w="sm" len="sm"/>
          </a:ln>
        </p:spPr>
      </p:cxnSp>
      <p:sp>
        <p:nvSpPr>
          <p:cNvPr id="11" name="TextBox 10">
            <a:extLst>
              <a:ext uri="{FF2B5EF4-FFF2-40B4-BE49-F238E27FC236}">
                <a16:creationId xmlns:a16="http://schemas.microsoft.com/office/drawing/2014/main" id="{0F6102E4-6D15-5AA8-095F-6C6E170B28F5}"/>
              </a:ext>
            </a:extLst>
          </p:cNvPr>
          <p:cNvSpPr txBox="1"/>
          <p:nvPr/>
        </p:nvSpPr>
        <p:spPr>
          <a:xfrm>
            <a:off x="378931" y="66645"/>
            <a:ext cx="2244197" cy="523220"/>
          </a:xfrm>
          <a:prstGeom prst="rect">
            <a:avLst/>
          </a:prstGeom>
          <a:noFill/>
        </p:spPr>
        <p:txBody>
          <a:bodyPr wrap="square" rtlCol="0">
            <a:spAutoFit/>
          </a:bodyPr>
          <a:lstStyle/>
          <a:p>
            <a:r>
              <a:rPr lang="en-US" sz="1400" dirty="0">
                <a:solidFill>
                  <a:schemeClr val="bg1"/>
                </a:solidFill>
              </a:rPr>
              <a:t>HEALTH SAFETY ENVIRONMENT</a:t>
            </a:r>
            <a:endParaRPr lang="ru-RU" sz="1400" dirty="0">
              <a:solidFill>
                <a:schemeClr val="bg1"/>
              </a:solidFill>
            </a:endParaRPr>
          </a:p>
        </p:txBody>
      </p:sp>
      <p:pic>
        <p:nvPicPr>
          <p:cNvPr id="8" name="Рисунок 7">
            <a:extLst>
              <a:ext uri="{FF2B5EF4-FFF2-40B4-BE49-F238E27FC236}">
                <a16:creationId xmlns:a16="http://schemas.microsoft.com/office/drawing/2014/main" id="{66E68CAD-36D1-9BC7-51F8-84ACE317D06F}"/>
              </a:ext>
            </a:extLst>
          </p:cNvPr>
          <p:cNvPicPr>
            <a:picLocks noChangeAspect="1"/>
          </p:cNvPicPr>
          <p:nvPr/>
        </p:nvPicPr>
        <p:blipFill>
          <a:blip r:embed="rId4"/>
          <a:stretch>
            <a:fillRect/>
          </a:stretch>
        </p:blipFill>
        <p:spPr>
          <a:xfrm>
            <a:off x="11176706" y="50696"/>
            <a:ext cx="1015294" cy="883895"/>
          </a:xfrm>
          <a:prstGeom prst="rect">
            <a:avLst/>
          </a:prstGeom>
        </p:spPr>
      </p:pic>
      <p:sp>
        <p:nvSpPr>
          <p:cNvPr id="5" name="Прямоугольник 4">
            <a:extLst>
              <a:ext uri="{FF2B5EF4-FFF2-40B4-BE49-F238E27FC236}">
                <a16:creationId xmlns:a16="http://schemas.microsoft.com/office/drawing/2014/main" id="{F8B8F4B7-92C0-2E89-B89A-1AC03C53667B}"/>
              </a:ext>
            </a:extLst>
          </p:cNvPr>
          <p:cNvSpPr/>
          <p:nvPr/>
        </p:nvSpPr>
        <p:spPr>
          <a:xfrm>
            <a:off x="3126109" y="982441"/>
            <a:ext cx="5057308" cy="412026"/>
          </a:xfrm>
          <a:prstGeom prst="rect">
            <a:avLst/>
          </a:prstGeom>
          <a:noFill/>
          <a:ln w="2222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8">
            <a:extLst>
              <a:ext uri="{FF2B5EF4-FFF2-40B4-BE49-F238E27FC236}">
                <a16:creationId xmlns:a16="http://schemas.microsoft.com/office/drawing/2014/main" id="{1CE7F12E-37DC-ED4C-9AC1-8594B2D9B54A}"/>
              </a:ext>
            </a:extLst>
          </p:cNvPr>
          <p:cNvSpPr/>
          <p:nvPr/>
        </p:nvSpPr>
        <p:spPr>
          <a:xfrm>
            <a:off x="4712667" y="965244"/>
            <a:ext cx="1648272" cy="369332"/>
          </a:xfrm>
          <a:prstGeom prst="rect">
            <a:avLst/>
          </a:prstGeom>
        </p:spPr>
        <p:txBody>
          <a:bodyPr wrap="none">
            <a:spAutoFit/>
          </a:bodyPr>
          <a:lstStyle/>
          <a:p>
            <a:pPr algn="just"/>
            <a:r>
              <a:rPr lang="kk-KZ" b="1" dirty="0">
                <a:solidFill>
                  <a:schemeClr val="accent1">
                    <a:lumMod val="50000"/>
                  </a:schemeClr>
                </a:solidFill>
              </a:rPr>
              <a:t>Еңбек дауы</a:t>
            </a:r>
          </a:p>
        </p:txBody>
      </p:sp>
      <p:sp>
        <p:nvSpPr>
          <p:cNvPr id="10" name="Прямоугольник 9">
            <a:extLst>
              <a:ext uri="{FF2B5EF4-FFF2-40B4-BE49-F238E27FC236}">
                <a16:creationId xmlns:a16="http://schemas.microsoft.com/office/drawing/2014/main" id="{12F33BCA-4552-39DA-5FE4-E0D6906C02D4}"/>
              </a:ext>
            </a:extLst>
          </p:cNvPr>
          <p:cNvSpPr/>
          <p:nvPr/>
        </p:nvSpPr>
        <p:spPr>
          <a:xfrm>
            <a:off x="3126109" y="1914574"/>
            <a:ext cx="5057309" cy="923330"/>
          </a:xfrm>
          <a:prstGeom prst="rect">
            <a:avLst/>
          </a:prstGeom>
        </p:spPr>
        <p:txBody>
          <a:bodyPr wrap="square">
            <a:spAutoFit/>
          </a:bodyPr>
          <a:lstStyle/>
          <a:p>
            <a:pPr algn="just"/>
            <a:r>
              <a:rPr lang="kk-KZ" dirty="0">
                <a:solidFill>
                  <a:schemeClr val="accent1">
                    <a:lumMod val="50000"/>
                  </a:schemeClr>
                </a:solidFill>
              </a:rPr>
              <a:t>Еңбек заңнамасын қолдану мәселелері бойынша жұмыскер (жұмыскерлер) мен жұмыс беруші арасындағы келіспеушіліктер</a:t>
            </a:r>
          </a:p>
        </p:txBody>
      </p:sp>
      <p:sp>
        <p:nvSpPr>
          <p:cNvPr id="13" name="Прямоугольник 12">
            <a:extLst>
              <a:ext uri="{FF2B5EF4-FFF2-40B4-BE49-F238E27FC236}">
                <a16:creationId xmlns:a16="http://schemas.microsoft.com/office/drawing/2014/main" id="{9746EA32-C330-026D-1116-D9CCE6A99057}"/>
              </a:ext>
            </a:extLst>
          </p:cNvPr>
          <p:cNvSpPr/>
          <p:nvPr/>
        </p:nvSpPr>
        <p:spPr>
          <a:xfrm>
            <a:off x="3126109" y="1801092"/>
            <a:ext cx="5057308" cy="1246908"/>
          </a:xfrm>
          <a:prstGeom prst="rect">
            <a:avLst/>
          </a:prstGeom>
          <a:noFill/>
          <a:ln w="2222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2" name="Прямоугольник 21">
            <a:extLst>
              <a:ext uri="{FF2B5EF4-FFF2-40B4-BE49-F238E27FC236}">
                <a16:creationId xmlns:a16="http://schemas.microsoft.com/office/drawing/2014/main" id="{0C934DC4-0689-3E06-2F82-D7560FD5B771}"/>
              </a:ext>
            </a:extLst>
          </p:cNvPr>
          <p:cNvSpPr/>
          <p:nvPr/>
        </p:nvSpPr>
        <p:spPr>
          <a:xfrm>
            <a:off x="1002145" y="3850256"/>
            <a:ext cx="3643327" cy="412026"/>
          </a:xfrm>
          <a:prstGeom prst="rect">
            <a:avLst/>
          </a:prstGeom>
          <a:noFill/>
          <a:ln w="2222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3" name="Прямоугольник 22">
            <a:extLst>
              <a:ext uri="{FF2B5EF4-FFF2-40B4-BE49-F238E27FC236}">
                <a16:creationId xmlns:a16="http://schemas.microsoft.com/office/drawing/2014/main" id="{C19E148B-16B3-8C4B-DA79-41DBDFFD98B2}"/>
              </a:ext>
            </a:extLst>
          </p:cNvPr>
          <p:cNvSpPr/>
          <p:nvPr/>
        </p:nvSpPr>
        <p:spPr>
          <a:xfrm>
            <a:off x="1011382" y="3870061"/>
            <a:ext cx="3481274" cy="369332"/>
          </a:xfrm>
          <a:prstGeom prst="rect">
            <a:avLst/>
          </a:prstGeom>
        </p:spPr>
        <p:txBody>
          <a:bodyPr wrap="none">
            <a:spAutoFit/>
          </a:bodyPr>
          <a:lstStyle/>
          <a:p>
            <a:pPr algn="just"/>
            <a:r>
              <a:rPr lang="kk-KZ" b="1" dirty="0">
                <a:solidFill>
                  <a:schemeClr val="accent1">
                    <a:lumMod val="50000"/>
                  </a:schemeClr>
                </a:solidFill>
              </a:rPr>
              <a:t>Жеке еңбек дауы</a:t>
            </a:r>
          </a:p>
        </p:txBody>
      </p:sp>
      <p:sp>
        <p:nvSpPr>
          <p:cNvPr id="25" name="Прямоугольник 24">
            <a:extLst>
              <a:ext uri="{FF2B5EF4-FFF2-40B4-BE49-F238E27FC236}">
                <a16:creationId xmlns:a16="http://schemas.microsoft.com/office/drawing/2014/main" id="{41093CC2-1E24-31D3-2BEB-9B8C3C9AC731}"/>
              </a:ext>
            </a:extLst>
          </p:cNvPr>
          <p:cNvSpPr/>
          <p:nvPr/>
        </p:nvSpPr>
        <p:spPr>
          <a:xfrm>
            <a:off x="6496102" y="3874856"/>
            <a:ext cx="3160032" cy="369332"/>
          </a:xfrm>
          <a:prstGeom prst="rect">
            <a:avLst/>
          </a:prstGeom>
        </p:spPr>
        <p:txBody>
          <a:bodyPr wrap="none">
            <a:spAutoFit/>
          </a:bodyPr>
          <a:lstStyle/>
          <a:p>
            <a:pPr algn="just"/>
            <a:r>
              <a:rPr lang="kk-KZ" b="1" dirty="0">
                <a:solidFill>
                  <a:schemeClr val="accent1">
                    <a:lumMod val="50000"/>
                  </a:schemeClr>
                </a:solidFill>
              </a:rPr>
              <a:t>Ұжымдық еңбек дауы</a:t>
            </a:r>
          </a:p>
        </p:txBody>
      </p:sp>
      <p:sp>
        <p:nvSpPr>
          <p:cNvPr id="26" name="Прямоугольник 25">
            <a:extLst>
              <a:ext uri="{FF2B5EF4-FFF2-40B4-BE49-F238E27FC236}">
                <a16:creationId xmlns:a16="http://schemas.microsoft.com/office/drawing/2014/main" id="{272AE10D-945C-C01B-89ED-9118C44F4AC2}"/>
              </a:ext>
            </a:extLst>
          </p:cNvPr>
          <p:cNvSpPr/>
          <p:nvPr/>
        </p:nvSpPr>
        <p:spPr>
          <a:xfrm>
            <a:off x="6496102" y="3850256"/>
            <a:ext cx="3643327" cy="412026"/>
          </a:xfrm>
          <a:prstGeom prst="rect">
            <a:avLst/>
          </a:prstGeom>
          <a:noFill/>
          <a:ln w="2222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7" name="Прямоугольник 26">
            <a:extLst>
              <a:ext uri="{FF2B5EF4-FFF2-40B4-BE49-F238E27FC236}">
                <a16:creationId xmlns:a16="http://schemas.microsoft.com/office/drawing/2014/main" id="{F2E7D52F-ADCD-3F39-858E-B206AA06BCC9}"/>
              </a:ext>
            </a:extLst>
          </p:cNvPr>
          <p:cNvSpPr/>
          <p:nvPr/>
        </p:nvSpPr>
        <p:spPr>
          <a:xfrm>
            <a:off x="6543727" y="5007571"/>
            <a:ext cx="3906672" cy="369332"/>
          </a:xfrm>
          <a:prstGeom prst="rect">
            <a:avLst/>
          </a:prstGeom>
        </p:spPr>
        <p:txBody>
          <a:bodyPr wrap="square">
            <a:spAutoFit/>
          </a:bodyPr>
          <a:lstStyle/>
          <a:p>
            <a:pPr algn="just"/>
            <a:r>
              <a:rPr lang="kk-KZ" b="1" dirty="0">
                <a:solidFill>
                  <a:schemeClr val="accent1">
                    <a:lumMod val="50000"/>
                  </a:schemeClr>
                </a:solidFill>
              </a:rPr>
              <a:t>Татуластыру комиссиясы</a:t>
            </a:r>
          </a:p>
        </p:txBody>
      </p:sp>
      <p:sp>
        <p:nvSpPr>
          <p:cNvPr id="28" name="Прямоугольник 27">
            <a:extLst>
              <a:ext uri="{FF2B5EF4-FFF2-40B4-BE49-F238E27FC236}">
                <a16:creationId xmlns:a16="http://schemas.microsoft.com/office/drawing/2014/main" id="{398E0231-E598-2A5B-2CE9-3ED693753318}"/>
              </a:ext>
            </a:extLst>
          </p:cNvPr>
          <p:cNvSpPr/>
          <p:nvPr/>
        </p:nvSpPr>
        <p:spPr>
          <a:xfrm>
            <a:off x="1082391" y="5007571"/>
            <a:ext cx="3906672" cy="369332"/>
          </a:xfrm>
          <a:prstGeom prst="rect">
            <a:avLst/>
          </a:prstGeom>
        </p:spPr>
        <p:txBody>
          <a:bodyPr wrap="square">
            <a:spAutoFit/>
          </a:bodyPr>
          <a:lstStyle/>
          <a:p>
            <a:pPr algn="just"/>
            <a:r>
              <a:rPr lang="kk-KZ" b="1" dirty="0">
                <a:solidFill>
                  <a:schemeClr val="accent1">
                    <a:lumMod val="50000"/>
                  </a:schemeClr>
                </a:solidFill>
              </a:rPr>
              <a:t>Келісу комиссиясы</a:t>
            </a:r>
          </a:p>
        </p:txBody>
      </p:sp>
      <p:sp>
        <p:nvSpPr>
          <p:cNvPr id="29" name="Прямоугольник 28">
            <a:extLst>
              <a:ext uri="{FF2B5EF4-FFF2-40B4-BE49-F238E27FC236}">
                <a16:creationId xmlns:a16="http://schemas.microsoft.com/office/drawing/2014/main" id="{4F882571-9E5D-ACD7-2345-2B86D4D4E35F}"/>
              </a:ext>
            </a:extLst>
          </p:cNvPr>
          <p:cNvSpPr/>
          <p:nvPr/>
        </p:nvSpPr>
        <p:spPr>
          <a:xfrm>
            <a:off x="6496102" y="4997916"/>
            <a:ext cx="3643327" cy="412026"/>
          </a:xfrm>
          <a:prstGeom prst="rect">
            <a:avLst/>
          </a:prstGeom>
          <a:noFill/>
          <a:ln w="2222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0" name="Прямоугольник 29">
            <a:extLst>
              <a:ext uri="{FF2B5EF4-FFF2-40B4-BE49-F238E27FC236}">
                <a16:creationId xmlns:a16="http://schemas.microsoft.com/office/drawing/2014/main" id="{D1BF4888-2955-9647-A211-68104BE6624D}"/>
              </a:ext>
            </a:extLst>
          </p:cNvPr>
          <p:cNvSpPr/>
          <p:nvPr/>
        </p:nvSpPr>
        <p:spPr>
          <a:xfrm>
            <a:off x="1002144" y="4997916"/>
            <a:ext cx="3643327" cy="412026"/>
          </a:xfrm>
          <a:prstGeom prst="rect">
            <a:avLst/>
          </a:prstGeom>
          <a:noFill/>
          <a:ln w="2222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1" name="Стрелка: вниз 30">
            <a:extLst>
              <a:ext uri="{FF2B5EF4-FFF2-40B4-BE49-F238E27FC236}">
                <a16:creationId xmlns:a16="http://schemas.microsoft.com/office/drawing/2014/main" id="{9B214AAC-B8CA-8FCE-EEB6-0E81FE19E0BA}"/>
              </a:ext>
            </a:extLst>
          </p:cNvPr>
          <p:cNvSpPr/>
          <p:nvPr/>
        </p:nvSpPr>
        <p:spPr>
          <a:xfrm>
            <a:off x="3234170" y="3161482"/>
            <a:ext cx="514350" cy="575292"/>
          </a:xfrm>
          <a:prstGeom prst="downArrow">
            <a:avLst/>
          </a:prstGeom>
          <a:solidFill>
            <a:srgbClr val="FFC000">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2" name="Стрелка: вниз 31">
            <a:extLst>
              <a:ext uri="{FF2B5EF4-FFF2-40B4-BE49-F238E27FC236}">
                <a16:creationId xmlns:a16="http://schemas.microsoft.com/office/drawing/2014/main" id="{0E75D0D7-5E17-0A0C-227E-0F28086DA7A1}"/>
              </a:ext>
            </a:extLst>
          </p:cNvPr>
          <p:cNvSpPr/>
          <p:nvPr/>
        </p:nvSpPr>
        <p:spPr>
          <a:xfrm>
            <a:off x="7427479" y="3161482"/>
            <a:ext cx="514350" cy="575292"/>
          </a:xfrm>
          <a:prstGeom prst="downArrow">
            <a:avLst/>
          </a:prstGeom>
          <a:solidFill>
            <a:srgbClr val="FFC000">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3" name="Стрелка: вниз 32">
            <a:extLst>
              <a:ext uri="{FF2B5EF4-FFF2-40B4-BE49-F238E27FC236}">
                <a16:creationId xmlns:a16="http://schemas.microsoft.com/office/drawing/2014/main" id="{581651C3-613C-0AE5-9591-1A298CADAB97}"/>
              </a:ext>
            </a:extLst>
          </p:cNvPr>
          <p:cNvSpPr/>
          <p:nvPr/>
        </p:nvSpPr>
        <p:spPr>
          <a:xfrm>
            <a:off x="3234170" y="4364808"/>
            <a:ext cx="514350" cy="575292"/>
          </a:xfrm>
          <a:prstGeom prst="downArrow">
            <a:avLst/>
          </a:prstGeom>
          <a:solidFill>
            <a:srgbClr val="FFC000">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4" name="Стрелка: вниз 33">
            <a:extLst>
              <a:ext uri="{FF2B5EF4-FFF2-40B4-BE49-F238E27FC236}">
                <a16:creationId xmlns:a16="http://schemas.microsoft.com/office/drawing/2014/main" id="{25965987-A299-DD02-9D54-F12C2EB29DAB}"/>
              </a:ext>
            </a:extLst>
          </p:cNvPr>
          <p:cNvSpPr/>
          <p:nvPr/>
        </p:nvSpPr>
        <p:spPr>
          <a:xfrm>
            <a:off x="7427479" y="4364808"/>
            <a:ext cx="514350" cy="575292"/>
          </a:xfrm>
          <a:prstGeom prst="downArrow">
            <a:avLst/>
          </a:prstGeom>
          <a:solidFill>
            <a:srgbClr val="FFC000">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447260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AE48B4-267D-3C08-439D-6581F649619D}"/>
            </a:ext>
          </a:extLst>
        </p:cNvPr>
        <p:cNvGrpSpPr/>
        <p:nvPr/>
      </p:nvGrpSpPr>
      <p:grpSpPr>
        <a:xfrm>
          <a:off x="0" y="0"/>
          <a:ext cx="0" cy="0"/>
          <a:chOff x="0" y="0"/>
          <a:chExt cx="0" cy="0"/>
        </a:xfrm>
      </p:grpSpPr>
      <p:sp>
        <p:nvSpPr>
          <p:cNvPr id="19" name="Google Shape;121;p3">
            <a:extLst>
              <a:ext uri="{FF2B5EF4-FFF2-40B4-BE49-F238E27FC236}">
                <a16:creationId xmlns:a16="http://schemas.microsoft.com/office/drawing/2014/main" id="{3B8263B3-6875-0CFC-E1A8-30DD8DC665E2}"/>
              </a:ext>
            </a:extLst>
          </p:cNvPr>
          <p:cNvSpPr/>
          <p:nvPr/>
        </p:nvSpPr>
        <p:spPr>
          <a:xfrm>
            <a:off x="95838" y="60332"/>
            <a:ext cx="1973107" cy="529533"/>
          </a:xfrm>
          <a:prstGeom prst="roundRect">
            <a:avLst>
              <a:gd name="adj" fmla="val 50000"/>
            </a:avLst>
          </a:prstGeom>
          <a:gradFill>
            <a:gsLst>
              <a:gs pos="0">
                <a:schemeClr val="dk2"/>
              </a:gs>
              <a:gs pos="100000">
                <a:srgbClr val="2AB0EF"/>
              </a:gs>
            </a:gsLst>
            <a:lin ang="27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Narrow" panose="020B0606020202030204" pitchFamily="34" charset="0"/>
              <a:ea typeface="Arial"/>
              <a:cs typeface="Arial"/>
              <a:sym typeface="Arial"/>
            </a:endParaRPr>
          </a:p>
        </p:txBody>
      </p:sp>
      <p:sp>
        <p:nvSpPr>
          <p:cNvPr id="3" name="Прямоугольник 2">
            <a:extLst>
              <a:ext uri="{FF2B5EF4-FFF2-40B4-BE49-F238E27FC236}">
                <a16:creationId xmlns:a16="http://schemas.microsoft.com/office/drawing/2014/main" id="{E54E801D-621D-02AB-904B-EE95128BDD99}"/>
              </a:ext>
            </a:extLst>
          </p:cNvPr>
          <p:cNvSpPr/>
          <p:nvPr/>
        </p:nvSpPr>
        <p:spPr>
          <a:xfrm>
            <a:off x="2716913" y="99479"/>
            <a:ext cx="7499927" cy="646331"/>
          </a:xfrm>
          <a:prstGeom prst="rect">
            <a:avLst/>
          </a:prstGeom>
        </p:spPr>
        <p:txBody>
          <a:bodyPr wrap="square">
            <a:spAutoFit/>
          </a:bodyPr>
          <a:lstStyle/>
          <a:p>
            <a:pPr algn="ctr">
              <a:spcAft>
                <a:spcPts val="0"/>
              </a:spcAft>
            </a:pPr>
            <a:r>
              <a:rPr lang="kk-KZ" sz="1600" b="1" dirty="0">
                <a:solidFill>
                  <a:srgbClr val="547094"/>
                </a:solidFill>
                <a:latin typeface=" arial narrow"/>
                <a:cs typeface="Arial" panose="020B0604020202020204" pitchFamily="34" charset="0"/>
              </a:rPr>
              <a:t>Еңбек қауіпсіздігі және еңбекті қорғау мәселелері бойынша кәсіби құзыреттерді дамыту</a:t>
            </a:r>
          </a:p>
          <a:p>
            <a:pPr algn="ctr">
              <a:spcAft>
                <a:spcPts val="0"/>
              </a:spcAft>
            </a:pPr>
            <a:endParaRPr lang="ru-RU" sz="2000" b="1" dirty="0">
              <a:solidFill>
                <a:srgbClr val="547094"/>
              </a:solidFill>
              <a:latin typeface=" arial narrow"/>
              <a:cs typeface="Arial" panose="020B0604020202020204" pitchFamily="34" charset="0"/>
            </a:endParaRPr>
          </a:p>
        </p:txBody>
      </p:sp>
      <p:cxnSp>
        <p:nvCxnSpPr>
          <p:cNvPr id="20" name="Google Shape;123;p3">
            <a:extLst>
              <a:ext uri="{FF2B5EF4-FFF2-40B4-BE49-F238E27FC236}">
                <a16:creationId xmlns:a16="http://schemas.microsoft.com/office/drawing/2014/main" id="{C3C309F6-BAEC-2CE9-2591-41C93CDD372D}"/>
              </a:ext>
            </a:extLst>
          </p:cNvPr>
          <p:cNvCxnSpPr>
            <a:cxnSpLocks/>
          </p:cNvCxnSpPr>
          <p:nvPr/>
        </p:nvCxnSpPr>
        <p:spPr>
          <a:xfrm>
            <a:off x="0" y="642116"/>
            <a:ext cx="12192000" cy="1"/>
          </a:xfrm>
          <a:prstGeom prst="straightConnector1">
            <a:avLst/>
          </a:prstGeom>
          <a:noFill/>
          <a:ln w="28575" cap="flat" cmpd="sng">
            <a:solidFill>
              <a:srgbClr val="2AB0EF"/>
            </a:solidFill>
            <a:prstDash val="solid"/>
            <a:round/>
            <a:headEnd type="none" w="sm" len="sm"/>
            <a:tailEnd type="none" w="sm" len="sm"/>
          </a:ln>
        </p:spPr>
      </p:cxnSp>
      <p:sp>
        <p:nvSpPr>
          <p:cNvPr id="11" name="TextBox 10">
            <a:extLst>
              <a:ext uri="{FF2B5EF4-FFF2-40B4-BE49-F238E27FC236}">
                <a16:creationId xmlns:a16="http://schemas.microsoft.com/office/drawing/2014/main" id="{48890E34-0E70-744A-9F24-A50496B459C1}"/>
              </a:ext>
            </a:extLst>
          </p:cNvPr>
          <p:cNvSpPr txBox="1"/>
          <p:nvPr/>
        </p:nvSpPr>
        <p:spPr>
          <a:xfrm>
            <a:off x="378931" y="66645"/>
            <a:ext cx="2244197" cy="523220"/>
          </a:xfrm>
          <a:prstGeom prst="rect">
            <a:avLst/>
          </a:prstGeom>
          <a:noFill/>
        </p:spPr>
        <p:txBody>
          <a:bodyPr wrap="square" rtlCol="0">
            <a:spAutoFit/>
          </a:bodyPr>
          <a:lstStyle/>
          <a:p>
            <a:r>
              <a:rPr lang="en-US" sz="1400" dirty="0">
                <a:solidFill>
                  <a:schemeClr val="bg1"/>
                </a:solidFill>
              </a:rPr>
              <a:t>HEALTH SAFETY ENVIRONMENT</a:t>
            </a:r>
            <a:endParaRPr lang="ru-RU" sz="1400" dirty="0">
              <a:solidFill>
                <a:schemeClr val="bg1"/>
              </a:solidFill>
            </a:endParaRPr>
          </a:p>
        </p:txBody>
      </p:sp>
      <p:pic>
        <p:nvPicPr>
          <p:cNvPr id="8" name="Рисунок 7">
            <a:extLst>
              <a:ext uri="{FF2B5EF4-FFF2-40B4-BE49-F238E27FC236}">
                <a16:creationId xmlns:a16="http://schemas.microsoft.com/office/drawing/2014/main" id="{95A3B1C2-BE0B-4EDD-B040-039AA66F6103}"/>
              </a:ext>
            </a:extLst>
          </p:cNvPr>
          <p:cNvPicPr>
            <a:picLocks noChangeAspect="1"/>
          </p:cNvPicPr>
          <p:nvPr/>
        </p:nvPicPr>
        <p:blipFill>
          <a:blip r:embed="rId4"/>
          <a:stretch>
            <a:fillRect/>
          </a:stretch>
        </p:blipFill>
        <p:spPr>
          <a:xfrm>
            <a:off x="11176706" y="50696"/>
            <a:ext cx="1015294" cy="883895"/>
          </a:xfrm>
          <a:prstGeom prst="rect">
            <a:avLst/>
          </a:prstGeom>
        </p:spPr>
      </p:pic>
      <p:sp>
        <p:nvSpPr>
          <p:cNvPr id="2" name="Прямоугольник 1">
            <a:extLst>
              <a:ext uri="{FF2B5EF4-FFF2-40B4-BE49-F238E27FC236}">
                <a16:creationId xmlns:a16="http://schemas.microsoft.com/office/drawing/2014/main" id="{FA8B0854-620D-708B-3BB3-EAB44E4CE3DF}"/>
              </a:ext>
            </a:extLst>
          </p:cNvPr>
          <p:cNvSpPr/>
          <p:nvPr/>
        </p:nvSpPr>
        <p:spPr>
          <a:xfrm>
            <a:off x="613819" y="1994817"/>
            <a:ext cx="9969934" cy="859215"/>
          </a:xfrm>
          <a:prstGeom prst="rect">
            <a:avLst/>
          </a:prstGeom>
          <a:noFill/>
          <a:ln w="2222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a:extLst>
              <a:ext uri="{FF2B5EF4-FFF2-40B4-BE49-F238E27FC236}">
                <a16:creationId xmlns:a16="http://schemas.microsoft.com/office/drawing/2014/main" id="{0CA59B1E-1C34-BBF7-C12D-C996BC0FFAF8}"/>
              </a:ext>
            </a:extLst>
          </p:cNvPr>
          <p:cNvSpPr/>
          <p:nvPr/>
        </p:nvSpPr>
        <p:spPr>
          <a:xfrm>
            <a:off x="613819" y="3095048"/>
            <a:ext cx="9969934" cy="2050819"/>
          </a:xfrm>
          <a:prstGeom prst="rect">
            <a:avLst/>
          </a:prstGeom>
          <a:noFill/>
          <a:ln w="2222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Прямоугольник 5">
            <a:extLst>
              <a:ext uri="{FF2B5EF4-FFF2-40B4-BE49-F238E27FC236}">
                <a16:creationId xmlns:a16="http://schemas.microsoft.com/office/drawing/2014/main" id="{990EAF39-F06F-10E5-339A-B2946CC0A621}"/>
              </a:ext>
            </a:extLst>
          </p:cNvPr>
          <p:cNvSpPr/>
          <p:nvPr/>
        </p:nvSpPr>
        <p:spPr>
          <a:xfrm>
            <a:off x="3814618" y="965244"/>
            <a:ext cx="3519056" cy="412026"/>
          </a:xfrm>
          <a:prstGeom prst="rect">
            <a:avLst/>
          </a:prstGeom>
          <a:noFill/>
          <a:ln w="2222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Прямоугольник 6">
            <a:extLst>
              <a:ext uri="{FF2B5EF4-FFF2-40B4-BE49-F238E27FC236}">
                <a16:creationId xmlns:a16="http://schemas.microsoft.com/office/drawing/2014/main" id="{59488594-0225-8AFD-77FA-985DE4324596}"/>
              </a:ext>
            </a:extLst>
          </p:cNvPr>
          <p:cNvSpPr/>
          <p:nvPr/>
        </p:nvSpPr>
        <p:spPr>
          <a:xfrm>
            <a:off x="4126189" y="993864"/>
            <a:ext cx="2821222" cy="369332"/>
          </a:xfrm>
          <a:prstGeom prst="rect">
            <a:avLst/>
          </a:prstGeom>
        </p:spPr>
        <p:txBody>
          <a:bodyPr wrap="none">
            <a:spAutoFit/>
          </a:bodyPr>
          <a:lstStyle/>
          <a:p>
            <a:pPr algn="just"/>
            <a:r>
              <a:rPr lang="kk-KZ" b="1" dirty="0">
                <a:solidFill>
                  <a:schemeClr val="accent1">
                    <a:lumMod val="50000"/>
                  </a:schemeClr>
                </a:solidFill>
              </a:rPr>
              <a:t>Келісу комиссиясы </a:t>
            </a:r>
          </a:p>
        </p:txBody>
      </p:sp>
      <p:sp>
        <p:nvSpPr>
          <p:cNvPr id="12" name="Прямоугольник 11">
            <a:extLst>
              <a:ext uri="{FF2B5EF4-FFF2-40B4-BE49-F238E27FC236}">
                <a16:creationId xmlns:a16="http://schemas.microsoft.com/office/drawing/2014/main" id="{878D4CE0-2993-EBC0-3093-BF42A6996DFB}"/>
              </a:ext>
            </a:extLst>
          </p:cNvPr>
          <p:cNvSpPr/>
          <p:nvPr/>
        </p:nvSpPr>
        <p:spPr>
          <a:xfrm>
            <a:off x="788190" y="3286913"/>
            <a:ext cx="8394414" cy="369332"/>
          </a:xfrm>
          <a:prstGeom prst="rect">
            <a:avLst/>
          </a:prstGeom>
        </p:spPr>
        <p:txBody>
          <a:bodyPr wrap="none">
            <a:spAutoFit/>
          </a:bodyPr>
          <a:lstStyle/>
          <a:p>
            <a:r>
              <a:rPr lang="kk-KZ" dirty="0">
                <a:solidFill>
                  <a:schemeClr val="accent1">
                    <a:lumMod val="50000"/>
                  </a:schemeClr>
                </a:solidFill>
              </a:rPr>
              <a:t>Жұмыс беруші келісу комиссиясын құруға міндетті (ҚР ЕК 23-бабы 2-тармағының 26) тармақшасы) </a:t>
            </a:r>
          </a:p>
        </p:txBody>
      </p:sp>
      <p:sp>
        <p:nvSpPr>
          <p:cNvPr id="14" name="Прямоугольник 13">
            <a:extLst>
              <a:ext uri="{FF2B5EF4-FFF2-40B4-BE49-F238E27FC236}">
                <a16:creationId xmlns:a16="http://schemas.microsoft.com/office/drawing/2014/main" id="{8C72EA90-CB59-1A53-3CF5-30F0BE2EF1B9}"/>
              </a:ext>
            </a:extLst>
          </p:cNvPr>
          <p:cNvSpPr/>
          <p:nvPr/>
        </p:nvSpPr>
        <p:spPr>
          <a:xfrm>
            <a:off x="788190" y="3747219"/>
            <a:ext cx="9472291" cy="369332"/>
          </a:xfrm>
          <a:prstGeom prst="rect">
            <a:avLst/>
          </a:prstGeom>
        </p:spPr>
        <p:txBody>
          <a:bodyPr wrap="square">
            <a:spAutoFit/>
          </a:bodyPr>
          <a:lstStyle/>
          <a:p>
            <a:r>
              <a:rPr lang="kk-KZ" dirty="0">
                <a:solidFill>
                  <a:schemeClr val="accent1">
                    <a:lumMod val="50000"/>
                  </a:schemeClr>
                </a:solidFill>
              </a:rPr>
              <a:t>Тұрақты жұмыс істейтін орган болып табылады</a:t>
            </a:r>
          </a:p>
        </p:txBody>
      </p:sp>
      <p:sp>
        <p:nvSpPr>
          <p:cNvPr id="15" name="Прямоугольник 14">
            <a:extLst>
              <a:ext uri="{FF2B5EF4-FFF2-40B4-BE49-F238E27FC236}">
                <a16:creationId xmlns:a16="http://schemas.microsoft.com/office/drawing/2014/main" id="{6E512750-1F25-9FB3-2FF7-D23FA2C55E36}"/>
              </a:ext>
            </a:extLst>
          </p:cNvPr>
          <p:cNvSpPr/>
          <p:nvPr/>
        </p:nvSpPr>
        <p:spPr>
          <a:xfrm>
            <a:off x="788190" y="4207525"/>
            <a:ext cx="10326255" cy="369332"/>
          </a:xfrm>
          <a:prstGeom prst="rect">
            <a:avLst/>
          </a:prstGeom>
        </p:spPr>
        <p:txBody>
          <a:bodyPr wrap="square">
            <a:spAutoFit/>
          </a:bodyPr>
          <a:lstStyle/>
          <a:p>
            <a:r>
              <a:rPr lang="kk-KZ" dirty="0">
                <a:solidFill>
                  <a:schemeClr val="accent1">
                    <a:lumMod val="50000"/>
                  </a:schemeClr>
                </a:solidFill>
              </a:rPr>
              <a:t>Жұмыс беруші өкілдері мен жұмыскерлер өкілдерінің тең санынан құрылады</a:t>
            </a:r>
          </a:p>
        </p:txBody>
      </p:sp>
      <p:sp>
        <p:nvSpPr>
          <p:cNvPr id="16" name="Прямоугольник 15">
            <a:extLst>
              <a:ext uri="{FF2B5EF4-FFF2-40B4-BE49-F238E27FC236}">
                <a16:creationId xmlns:a16="http://schemas.microsoft.com/office/drawing/2014/main" id="{D16AE783-2A61-C2E4-B4F7-55FFB26A1FBE}"/>
              </a:ext>
            </a:extLst>
          </p:cNvPr>
          <p:cNvSpPr/>
          <p:nvPr/>
        </p:nvSpPr>
        <p:spPr>
          <a:xfrm>
            <a:off x="649642" y="2120415"/>
            <a:ext cx="10393991" cy="338554"/>
          </a:xfrm>
          <a:prstGeom prst="rect">
            <a:avLst/>
          </a:prstGeom>
        </p:spPr>
        <p:txBody>
          <a:bodyPr wrap="square">
            <a:spAutoFit/>
          </a:bodyPr>
          <a:lstStyle/>
          <a:p>
            <a:r>
              <a:rPr lang="kk-KZ" sz="1600" dirty="0">
                <a:solidFill>
                  <a:schemeClr val="accent1">
                    <a:lumMod val="50000"/>
                  </a:schemeClr>
                </a:solidFill>
              </a:rPr>
              <a:t>Ұйымда жеке еңбек дауларын қарау мақсатында Келісу комиссиясы құрылады </a:t>
            </a:r>
          </a:p>
        </p:txBody>
      </p:sp>
      <p:sp>
        <p:nvSpPr>
          <p:cNvPr id="17" name="Прямоугольник 16">
            <a:extLst>
              <a:ext uri="{FF2B5EF4-FFF2-40B4-BE49-F238E27FC236}">
                <a16:creationId xmlns:a16="http://schemas.microsoft.com/office/drawing/2014/main" id="{5B3C52B8-7C38-C598-4EFE-E61784D35EC2}"/>
              </a:ext>
            </a:extLst>
          </p:cNvPr>
          <p:cNvSpPr/>
          <p:nvPr/>
        </p:nvSpPr>
        <p:spPr>
          <a:xfrm>
            <a:off x="613818" y="5306963"/>
            <a:ext cx="9969934" cy="646331"/>
          </a:xfrm>
          <a:prstGeom prst="rect">
            <a:avLst/>
          </a:prstGeom>
        </p:spPr>
        <p:txBody>
          <a:bodyPr wrap="square">
            <a:spAutoFit/>
          </a:bodyPr>
          <a:lstStyle/>
          <a:p>
            <a:r>
              <a:rPr lang="kk-KZ" dirty="0">
                <a:solidFill>
                  <a:schemeClr val="accent1">
                    <a:lumMod val="50000"/>
                  </a:schemeClr>
                </a:solidFill>
              </a:rPr>
              <a:t>Комиссияны жұмыс беруші мен жұмыскерлер өкілдерінің арасынан комиссия мүшелері ротациялық негізде кемінде 2 жылда 1 рет кезеңділікпен сайлайтын төраға басқарады.</a:t>
            </a:r>
          </a:p>
        </p:txBody>
      </p:sp>
    </p:spTree>
    <p:custDataLst>
      <p:tags r:id="rId1"/>
    </p:custDataLst>
    <p:extLst>
      <p:ext uri="{BB962C8B-B14F-4D97-AF65-F5344CB8AC3E}">
        <p14:creationId xmlns:p14="http://schemas.microsoft.com/office/powerpoint/2010/main" val="34757018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21196</TotalTime>
  <Words>7177</Words>
  <Application>Microsoft Office PowerPoint</Application>
  <PresentationFormat>Широкоэкранный</PresentationFormat>
  <Paragraphs>1081</Paragraphs>
  <Slides>64</Slides>
  <Notes>45</Notes>
  <HiddenSlides>0</HiddenSlides>
  <MMClips>0</MMClips>
  <ScaleCrop>false</ScaleCrop>
  <HeadingPairs>
    <vt:vector size="6" baseType="variant">
      <vt:variant>
        <vt:lpstr>Использованные шрифты</vt:lpstr>
      </vt:variant>
      <vt:variant>
        <vt:i4>10</vt:i4>
      </vt:variant>
      <vt:variant>
        <vt:lpstr>Тема</vt:lpstr>
      </vt:variant>
      <vt:variant>
        <vt:i4>1</vt:i4>
      </vt:variant>
      <vt:variant>
        <vt:lpstr>Заголовки слайдов</vt:lpstr>
      </vt:variant>
      <vt:variant>
        <vt:i4>64</vt:i4>
      </vt:variant>
    </vt:vector>
  </HeadingPairs>
  <TitlesOfParts>
    <vt:vector size="75" baseType="lpstr">
      <vt:lpstr> arial narrow</vt:lpstr>
      <vt:lpstr>Arial</vt:lpstr>
      <vt:lpstr>Arial Narrow</vt:lpstr>
      <vt:lpstr>Calibri</vt:lpstr>
      <vt:lpstr>Calibri Light</vt:lpstr>
      <vt:lpstr>Nunito Sans</vt:lpstr>
      <vt:lpstr>Segoe UI</vt:lpstr>
      <vt:lpstr>Tw Cen MT</vt:lpstr>
      <vt:lpstr>Verdana</vt:lpstr>
      <vt:lpstr>Wingdings</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Azat Yergaliyev</dc:creator>
  <cp:lastModifiedBy>Администратор</cp:lastModifiedBy>
  <cp:revision>304</cp:revision>
  <dcterms:created xsi:type="dcterms:W3CDTF">2023-05-18T15:02:03Z</dcterms:created>
  <dcterms:modified xsi:type="dcterms:W3CDTF">2026-09-17T10:12:09Z</dcterms:modified>
</cp:coreProperties>
</file>